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81" r:id="rId4"/>
    <p:sldId id="289" r:id="rId5"/>
    <p:sldId id="290" r:id="rId6"/>
    <p:sldId id="291" r:id="rId7"/>
    <p:sldId id="286" r:id="rId8"/>
    <p:sldId id="287" r:id="rId9"/>
    <p:sldId id="296" r:id="rId10"/>
    <p:sldId id="297" r:id="rId11"/>
    <p:sldId id="288" r:id="rId12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9" autoAdjust="0"/>
    <p:restoredTop sz="94434" autoAdjust="0"/>
  </p:normalViewPr>
  <p:slideViewPr>
    <p:cSldViewPr snapToGrid="0">
      <p:cViewPr varScale="1">
        <p:scale>
          <a:sx n="74" d="100"/>
          <a:sy n="74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09/08/59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09/08/59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09/08/59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09/08/59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09/08/59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dianchild.com/amazing_facts.htm" TargetMode="Externa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88117" y="0"/>
            <a:ext cx="674583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8" name="Text Box 73"/>
          <p:cNvSpPr txBox="1">
            <a:spLocks noChangeArrowheads="1"/>
          </p:cNvSpPr>
          <p:nvPr/>
        </p:nvSpPr>
        <p:spPr bwMode="auto">
          <a:xfrm>
            <a:off x="7061635" y="3945852"/>
            <a:ext cx="4435978" cy="1888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สื่อการเรียนรู้ด้วยตัวเอง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ชุดเจาะไวยากรณ์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2400" dirty="0" smtClean="0">
                <a:solidFill>
                  <a:srgbClr val="FF0000"/>
                </a:solidFill>
                <a:latin typeface="Calibri" panose="020F0502020204030204" pitchFamily="34" charset="0"/>
                <a:cs typeface="+mn-cs"/>
              </a:rPr>
              <a:t>หัวข้อ</a:t>
            </a:r>
            <a:r>
              <a:rPr lang="en-US" altLang="en-US" sz="2400" dirty="0" smtClean="0">
                <a:solidFill>
                  <a:srgbClr val="FF0000"/>
                </a:solidFill>
                <a:latin typeface="Calibri" panose="020F0502020204030204" pitchFamily="34" charset="0"/>
                <a:cs typeface="+mn-cs"/>
              </a:rPr>
              <a:t>: </a:t>
            </a:r>
            <a:r>
              <a:rPr lang="th-TH" altLang="en-US" sz="2400" dirty="0" smtClean="0">
                <a:solidFill>
                  <a:srgbClr val="FF0000"/>
                </a:solidFill>
                <a:latin typeface="Calibri" panose="020F0502020204030204" pitchFamily="34" charset="0"/>
                <a:cs typeface="+mn-cs"/>
              </a:rPr>
              <a:t>การหา </a:t>
            </a:r>
            <a:r>
              <a:rPr lang="en-US" altLang="en-US" sz="2400" dirty="0" smtClean="0">
                <a:solidFill>
                  <a:srgbClr val="FF0000"/>
                </a:solidFill>
                <a:latin typeface="Calibri" panose="020F0502020204030204" pitchFamily="34" charset="0"/>
                <a:cs typeface="+mn-cs"/>
              </a:rPr>
              <a:t>Conjunctions</a:t>
            </a:r>
            <a:r>
              <a:rPr lang="th-TH" altLang="en-US" sz="2400" dirty="0" smtClean="0">
                <a:solidFill>
                  <a:srgbClr val="FF0000"/>
                </a:solidFill>
                <a:latin typeface="Calibri" panose="020F0502020204030204" pitchFamily="34" charset="0"/>
                <a:cs typeface="+mn-cs"/>
              </a:rPr>
              <a:t> ในประโยค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6484478" y="6395840"/>
            <a:ext cx="5590292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2016 </a:t>
            </a:r>
            <a:r>
              <a:rPr lang="en-US" altLang="th-TH" sz="1200" dirty="0">
                <a:latin typeface="Calibri" panose="020F0502020204030204" pitchFamily="34" charset="0"/>
              </a:rPr>
              <a:t>Self-access Learning Centre, </a:t>
            </a:r>
            <a:r>
              <a:rPr lang="en-US" altLang="th-TH" sz="1200" dirty="0" smtClean="0">
                <a:latin typeface="Calibri" panose="020F0502020204030204" pitchFamily="34" charset="0"/>
              </a:rPr>
              <a:t>KMUTT </a:t>
            </a:r>
            <a:r>
              <a:rPr lang="en-US" altLang="th-TH" sz="1200" dirty="0" err="1" smtClean="0">
                <a:latin typeface="Calibri" panose="020F0502020204030204" pitchFamily="34" charset="0"/>
              </a:rPr>
              <a:t>ud</a:t>
            </a:r>
            <a:r>
              <a:rPr lang="en-US" altLang="th-TH" sz="1200" dirty="0" smtClean="0">
                <a:latin typeface="Calibri" panose="020F0502020204030204" pitchFamily="34" charset="0"/>
              </a:rPr>
              <a:t> 7 Aug, 2016 </a:t>
            </a:r>
            <a:r>
              <a:rPr lang="en-US" altLang="th-TH" sz="1200" dirty="0" err="1" smtClean="0">
                <a:latin typeface="Calibri" panose="020F0502020204030204" pitchFamily="34" charset="0"/>
              </a:rPr>
              <a:t>ud</a:t>
            </a:r>
            <a:r>
              <a:rPr lang="en-US" altLang="th-TH" sz="1200" dirty="0" smtClean="0">
                <a:latin typeface="Calibri" panose="020F0502020204030204" pitchFamily="34" charset="0"/>
              </a:rPr>
              <a:t> 9 Aug, 2016 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616" y="464531"/>
            <a:ext cx="4672930" cy="2920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1568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97797" y="0"/>
            <a:ext cx="767407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3" name="Action Button: Forward or Next 12">
            <a:hlinkClick r:id="" action="ppaction://hlinkshowjump?jump=nextslide" highlightClick="1"/>
          </p:cNvPr>
          <p:cNvSpPr/>
          <p:nvPr/>
        </p:nvSpPr>
        <p:spPr>
          <a:xfrm>
            <a:off x="11289369" y="6270317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80643" y="734806"/>
            <a:ext cx="250873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270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ordia New" panose="020B0304020202020204" pitchFamily="34" charset="-34"/>
                <a:cs typeface="Angsana New" panose="02020603050405020304" pitchFamily="18" charset="-34"/>
              </a:rPr>
              <a:t>Answer</a:t>
            </a: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Cordia New" panose="020B0304020202020204" pitchFamily="34" charset="-34"/>
                <a:cs typeface="Angsana New" panose="02020603050405020304" pitchFamily="18" charset="-34"/>
              </a:rPr>
              <a:t>	</a:t>
            </a: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10" name="Picture 2" descr="3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32382" y="5075478"/>
            <a:ext cx="1383362" cy="1280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e 4"/>
          <p:cNvGrpSpPr/>
          <p:nvPr/>
        </p:nvGrpSpPr>
        <p:grpSpPr>
          <a:xfrm rot="1981029" flipH="1">
            <a:off x="1527386" y="3189087"/>
            <a:ext cx="2200271" cy="2161577"/>
            <a:chOff x="1846263" y="112713"/>
            <a:chExt cx="2298700" cy="1908175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graphicFrame>
        <p:nvGraphicFramePr>
          <p:cNvPr id="16" name="Group 119"/>
          <p:cNvGraphicFramePr>
            <a:graphicFrameLocks noGrp="1"/>
          </p:cNvGraphicFramePr>
          <p:nvPr>
            <p:extLst/>
          </p:nvPr>
        </p:nvGraphicFramePr>
        <p:xfrm>
          <a:off x="1437520" y="3467335"/>
          <a:ext cx="2301222" cy="1124954"/>
        </p:xfrm>
        <a:graphic>
          <a:graphicData uri="http://schemas.openxmlformats.org/drawingml/2006/table">
            <a:tbl>
              <a:tblPr/>
              <a:tblGrid>
                <a:gridCol w="2301222"/>
              </a:tblGrid>
              <a:tr h="112495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ทำแบบฝึกหัดเพิ่ม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+mn-cs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ไหมครับ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?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90742" y="1218123"/>
            <a:ext cx="6096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  <a:cs typeface="Arial" panose="020B0604020202020204" pitchFamily="34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  <a:cs typeface="Arial" panose="020B0604020202020204" pitchFamily="34" charset="0"/>
              </a:rPr>
              <a:t>1.  </a:t>
            </a:r>
            <a:r>
              <a:rPr lang="th-TH" sz="1400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  <a:cs typeface="Arial" panose="020B0604020202020204" pitchFamily="34" charset="0"/>
              </a:rPr>
              <a:t>hence; and</a:t>
            </a:r>
          </a:p>
          <a:p>
            <a:pPr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  <a:cs typeface="Arial" panose="020B0604020202020204" pitchFamily="34" charset="0"/>
              </a:rPr>
              <a:t>2. </a:t>
            </a:r>
            <a:r>
              <a:rPr lang="en-US" sz="1400" dirty="0" smtClean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  <a:cs typeface="Arial" panose="020B0604020202020204" pitchFamily="34" charset="0"/>
              </a:rPr>
              <a:t>. while</a:t>
            </a: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  <a:cs typeface="Arial" panose="020B0604020202020204" pitchFamily="34" charset="0"/>
              </a:rPr>
              <a:t>	</a:t>
            </a:r>
          </a:p>
          <a:p>
            <a:pPr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  <a:cs typeface="Arial" panose="020B0604020202020204" pitchFamily="34" charset="0"/>
              </a:rPr>
              <a:t>3.  </a:t>
            </a: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  <a:cs typeface="Arial" panose="020B0604020202020204" pitchFamily="34" charset="0"/>
              </a:rPr>
              <a:t>since; so…that	</a:t>
            </a:r>
          </a:p>
          <a:p>
            <a:pPr>
              <a:spcAft>
                <a:spcPts val="0"/>
              </a:spcAft>
            </a:pPr>
            <a:r>
              <a:rPr lang="en-US" sz="1400" dirty="0" smtClean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  <a:cs typeface="Arial" panose="020B0604020202020204" pitchFamily="34" charset="0"/>
              </a:rPr>
              <a:t>4.  </a:t>
            </a: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  <a:cs typeface="Arial" panose="020B0604020202020204" pitchFamily="34" charset="0"/>
              </a:rPr>
              <a:t>so…that; and	</a:t>
            </a:r>
            <a:endParaRPr lang="en-US" sz="1400" dirty="0">
              <a:solidFill>
                <a:srgbClr val="FF0000"/>
              </a:solidFill>
              <a:effectLst/>
              <a:latin typeface="Arial" panose="020B0604020202020204" pitchFamily="34" charset="0"/>
              <a:ea typeface="Cordia New" panose="020B0304020202020204" pitchFamily="34" charset="-34"/>
              <a:cs typeface="Arial" panose="020B0604020202020204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755148" y="517803"/>
            <a:ext cx="4971066" cy="6340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5750" algn="l"/>
              </a:tabLst>
            </a:pPr>
            <a:r>
              <a:rPr kumimoji="0" lang="en-US" altLang="th-TH" sz="2400" b="1" i="0" u="none" strike="noStrike" cap="none" normalizeH="0" baseline="0" dirty="0" smtClean="0">
                <a:ln>
                  <a:noFill/>
                </a:ln>
                <a:solidFill>
                  <a:srgbClr val="339966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rial" panose="020B0604020202020204" pitchFamily="34" charset="0"/>
              </a:rPr>
              <a:t>Man learns to tell ‘pigs” from cops</a:t>
            </a:r>
            <a:endParaRPr kumimoji="0" lang="en-US" altLang="th-TH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85750" algn="l"/>
              </a:tabLst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Angsana New" panose="02020603050405020304" pitchFamily="18" charset="-34"/>
                <a:cs typeface="Angsana New" panose="02020603050405020304" pitchFamily="18" charset="-34"/>
              </a:rPr>
              <a:t>(1) A New Zealand man who called police officers ‘pigs’ has been ordered not only to spend a day at a pig farm but also to write an essay about the difference between pigs and police officers.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85750" algn="l"/>
              </a:tabLst>
            </a:pPr>
            <a:r>
              <a:rPr lang="en-US" altLang="zh-CN" sz="1800" dirty="0" smtClean="0">
                <a:solidFill>
                  <a:srgbClr val="000000"/>
                </a:solidFill>
                <a:latin typeface="Arial Narrow" panose="020B0606020202030204" pitchFamily="34" charset="0"/>
                <a:ea typeface="Angsana New" panose="02020603050405020304" pitchFamily="18" charset="-34"/>
                <a:cs typeface="Angsana New" panose="02020603050405020304" pitchFamily="18" charset="-34"/>
              </a:rPr>
              <a:t>(2) 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Angsana New" panose="02020603050405020304" pitchFamily="18" charset="-34"/>
                <a:cs typeface="Angsana New" panose="02020603050405020304" pitchFamily="18" charset="-34"/>
              </a:rPr>
              <a:t>The man was charged with using bad words after he shouted at police during a trip to Auckland. 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85750" algn="l"/>
              </a:tabLst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Angsana New" panose="02020603050405020304" pitchFamily="18" charset="-34"/>
                <a:cs typeface="Angsana New" panose="02020603050405020304" pitchFamily="18" charset="-34"/>
              </a:rPr>
              <a:t>(3) Community Magistrate Robyn Paterson at Tauranga District Court ordered him to spend a day at a pig farm and present a short essay on his experiences, reports </a:t>
            </a:r>
            <a:r>
              <a:rPr kumimoji="0" lang="en-US" altLang="zh-CN" sz="1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Angsana New" panose="02020603050405020304" pitchFamily="18" charset="-34"/>
                <a:cs typeface="Angsana New" panose="02020603050405020304" pitchFamily="18" charset="-34"/>
              </a:rPr>
              <a:t>The Bay of Plenty Times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Angsana New" panose="02020603050405020304" pitchFamily="18" charset="-34"/>
                <a:cs typeface="Angsana New" panose="02020603050405020304" pitchFamily="18" charset="-34"/>
              </a:rPr>
              <a:t>.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85750" algn="l"/>
              </a:tabLst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Angsana New" panose="02020603050405020304" pitchFamily="18" charset="-34"/>
                <a:cs typeface="Angsana New" panose="02020603050405020304" pitchFamily="18" charset="-34"/>
              </a:rPr>
              <a:t>(4) In his report, he wrote: “I was very, very drunk. I have stopped drinking because of what happened. I have wasted the police’s time and my time.”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85750" algn="l"/>
              </a:tabLst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Angsana New" panose="02020603050405020304" pitchFamily="18" charset="-34"/>
                <a:cs typeface="Angsana New" panose="02020603050405020304" pitchFamily="18" charset="-34"/>
              </a:rPr>
              <a:t>(5) He maintained the word “pig” could be found in the Oxford dictionary and was often used to describe police.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85750" algn="l"/>
              </a:tabLst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Angsana New" panose="02020603050405020304" pitchFamily="18" charset="-34"/>
                <a:cs typeface="Angsana New" panose="02020603050405020304" pitchFamily="18" charset="-34"/>
              </a:rPr>
              <a:t>(6) But he added that he had learned ‘that there is nothing at all in common with a pig and an officer.’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5750" algn="l"/>
              </a:tabLst>
            </a:pPr>
            <a:r>
              <a:rPr kumimoji="0" lang="en-US" altLang="zh-CN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gsana New" panose="02020603050405020304" pitchFamily="18" charset="-34"/>
                <a:cs typeface="Times New Roman" panose="02020603050405020304" pitchFamily="18" charset="0"/>
              </a:rPr>
              <a:t>  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5750" algn="l"/>
              </a:tabLst>
            </a:pPr>
            <a:r>
              <a:rPr kumimoji="0" lang="en-US" altLang="zh-CN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ngsana New" panose="02020603050405020304" pitchFamily="18" charset="-34"/>
                <a:cs typeface="Times New Roman" panose="02020603050405020304" pitchFamily="18" charset="0"/>
              </a:rPr>
              <a:t>Adapted from: www.ananova.com/news/story/sm_1380258.html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5750" algn="l"/>
              </a:tabLst>
            </a:pP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66717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87376" y="1045223"/>
            <a:ext cx="368722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270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ordia New" panose="020B0304020202020204" pitchFamily="34" charset="-34"/>
                <a:cs typeface="Angsana New" panose="02020603050405020304" pitchFamily="18" charset="-34"/>
              </a:rPr>
              <a:t>Answer</a:t>
            </a:r>
          </a:p>
        </p:txBody>
      </p:sp>
      <p:sp>
        <p:nvSpPr>
          <p:cNvPr id="17" name="Text Box 42"/>
          <p:cNvSpPr txBox="1">
            <a:spLocks noChangeArrowheads="1"/>
          </p:cNvSpPr>
          <p:nvPr/>
        </p:nvSpPr>
        <p:spPr bwMode="auto">
          <a:xfrm>
            <a:off x="6823375" y="436983"/>
            <a:ext cx="4796679" cy="46166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สำหรับนักศึกษาและพนักงาน </a:t>
            </a:r>
            <a:r>
              <a:rPr lang="th-TH" altLang="en-US" sz="2800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 ถ้าต้องการคำปรึกษาเพิ่มเติมเกี่ยวกับการพัฒนาภาษาอังกฤษ ติดต่อ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18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3332" y="1967697"/>
            <a:ext cx="1516764" cy="180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6823375" y="4284664"/>
            <a:ext cx="4884662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ที่ปรึกษาประจำศูนย์การเรียนรู้แบบพึ่งตนเอง 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คณะ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ศิลป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ศาสตร์ </a:t>
            </a:r>
            <a:r>
              <a:rPr lang="th-TH" altLang="en-US" sz="2000" i="1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</a:p>
          <a:p>
            <a:pPr algn="ctr"/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อาคารภาษาและสังคม ชั้น 4 ห้อง 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SOLA 401</a:t>
            </a:r>
          </a:p>
          <a:p>
            <a:pPr algn="ctr"/>
            <a:endParaRPr lang="th-TH" altLang="en-US" sz="24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endParaRPr lang="en-US" altLang="en-US" sz="2400" i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Download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สื่อการเรียนรู้ด้วยตัวเองชุดอื่นๆ</a:t>
            </a:r>
          </a:p>
          <a:p>
            <a:pPr algn="ctr"/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ของศูนย์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SALC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ที่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http://kmuttsalc.wikispaces.com</a:t>
            </a:r>
            <a:endParaRPr lang="en-US" altLang="en-US" sz="2400" dirty="0"/>
          </a:p>
        </p:txBody>
      </p:sp>
      <p:pic>
        <p:nvPicPr>
          <p:cNvPr id="2050" name="Picture 2" descr="ca15158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6535" y="2822325"/>
            <a:ext cx="1613195" cy="117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39392" y="1967697"/>
            <a:ext cx="25328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140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  <a:cs typeface="Arial" panose="020B0604020202020204" pitchFamily="34" charset="0"/>
              </a:rPr>
              <a:t>1.  </a:t>
            </a:r>
            <a:r>
              <a:rPr lang="th-TH" sz="1400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  <a:cs typeface="Arial" panose="020B0604020202020204" pitchFamily="34" charset="0"/>
              </a:rPr>
              <a:t>not only… but also; and</a:t>
            </a:r>
          </a:p>
          <a:p>
            <a:pPr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  <a:cs typeface="Arial" panose="020B0604020202020204" pitchFamily="34" charset="0"/>
              </a:rPr>
              <a:t>2.  after</a:t>
            </a:r>
          </a:p>
          <a:p>
            <a:pPr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  <a:cs typeface="Arial" panose="020B0604020202020204" pitchFamily="34" charset="0"/>
              </a:rPr>
              <a:t>3.  and 	</a:t>
            </a:r>
          </a:p>
          <a:p>
            <a:pPr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  <a:cs typeface="Arial" panose="020B0604020202020204" pitchFamily="34" charset="0"/>
              </a:rPr>
              <a:t>4.  because of; and	</a:t>
            </a:r>
          </a:p>
          <a:p>
            <a:pPr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  <a:cs typeface="Arial" panose="020B0604020202020204" pitchFamily="34" charset="0"/>
              </a:rPr>
              <a:t>5.  and	</a:t>
            </a:r>
          </a:p>
          <a:p>
            <a:pPr>
              <a:spcAft>
                <a:spcPts val="0"/>
              </a:spcAft>
            </a:pP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ea typeface="Cordia New" panose="020B0304020202020204" pitchFamily="34" charset="-34"/>
                <a:cs typeface="Arial" panose="020B0604020202020204" pitchFamily="34" charset="0"/>
              </a:rPr>
              <a:t>6.  But; and</a:t>
            </a:r>
            <a:endParaRPr lang="en-US" sz="1400" dirty="0">
              <a:solidFill>
                <a:srgbClr val="FF0000"/>
              </a:solidFill>
              <a:effectLst/>
              <a:latin typeface="Arial" panose="020B0604020202020204" pitchFamily="34" charset="0"/>
              <a:ea typeface="Cordia New" panose="020B0304020202020204" pitchFamily="34" charset="-34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4030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35510" y="9793"/>
            <a:ext cx="645649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2" name="Text Box 73"/>
          <p:cNvSpPr txBox="1">
            <a:spLocks noChangeArrowheads="1"/>
          </p:cNvSpPr>
          <p:nvPr/>
        </p:nvSpPr>
        <p:spPr bwMode="auto">
          <a:xfrm>
            <a:off x="7105727" y="449300"/>
            <a:ext cx="2975672" cy="1396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28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การใช้สื่อชิ้นนี้เพื่อพัฒนาตัวคุณเองให้ประสบความสำเร็จ</a:t>
            </a:r>
            <a:endParaRPr lang="en-US" altLang="en-US" sz="28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pic>
        <p:nvPicPr>
          <p:cNvPr id="25" name="Picture 7" descr="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9793" y="141756"/>
            <a:ext cx="1080616" cy="1573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73"/>
          <p:cNvSpPr txBox="1">
            <a:spLocks noChangeArrowheads="1"/>
          </p:cNvSpPr>
          <p:nvPr/>
        </p:nvSpPr>
        <p:spPr bwMode="auto">
          <a:xfrm>
            <a:off x="359172" y="428141"/>
            <a:ext cx="4350740" cy="53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28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เกี่ยวกับสื่อชิ้นนี้</a:t>
            </a:r>
            <a:endParaRPr lang="en-US" altLang="en-US" sz="28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385" y="141756"/>
            <a:ext cx="936128" cy="1534210"/>
          </a:xfrm>
          <a:prstGeom prst="rect">
            <a:avLst/>
          </a:prstGeom>
        </p:spPr>
      </p:pic>
      <p:sp>
        <p:nvSpPr>
          <p:cNvPr id="11" name="Rectangle 119"/>
          <p:cNvSpPr>
            <a:spLocks noChangeArrowheads="1"/>
          </p:cNvSpPr>
          <p:nvPr/>
        </p:nvSpPr>
        <p:spPr bwMode="auto">
          <a:xfrm>
            <a:off x="464943" y="1715532"/>
            <a:ext cx="4758283" cy="5022914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th-TH" sz="1800" dirty="0">
                <a:cs typeface="+mn-cs"/>
              </a:rPr>
              <a:t>ในการเรียนภาษาอังกฤษ มีคนจำนวนมากที่คิดว่าการรู้</a:t>
            </a:r>
            <a:endParaRPr lang="en-US" sz="1800" dirty="0">
              <a:cs typeface="+mn-cs"/>
            </a:endParaRPr>
          </a:p>
          <a:p>
            <a:pPr>
              <a:buNone/>
            </a:pPr>
            <a:r>
              <a:rPr lang="th-TH" sz="1800" dirty="0">
                <a:cs typeface="+mn-cs"/>
              </a:rPr>
              <a:t>คำศัพท์มากๆ จะช่วยให้</a:t>
            </a:r>
            <a:r>
              <a:rPr lang="th-TH" sz="1800" dirty="0" smtClean="0">
                <a:cs typeface="+mn-cs"/>
              </a:rPr>
              <a:t>เข้าใจได้</a:t>
            </a:r>
            <a:r>
              <a:rPr lang="th-TH" sz="1800" dirty="0">
                <a:cs typeface="+mn-cs"/>
              </a:rPr>
              <a:t>ดีขึ้น </a:t>
            </a:r>
            <a:r>
              <a:rPr lang="en-US" sz="1800" dirty="0" smtClean="0">
                <a:cs typeface="+mn-cs"/>
              </a:rPr>
              <a:t>…</a:t>
            </a:r>
            <a:r>
              <a:rPr lang="th-TH" sz="1800" dirty="0" smtClean="0">
                <a:cs typeface="+mn-cs"/>
              </a:rPr>
              <a:t>ความคิด</a:t>
            </a:r>
            <a:r>
              <a:rPr lang="th-TH" sz="1800" dirty="0">
                <a:cs typeface="+mn-cs"/>
              </a:rPr>
              <a:t>นี้มี</a:t>
            </a:r>
            <a:r>
              <a:rPr lang="th-TH" sz="1800" dirty="0" smtClean="0">
                <a:cs typeface="+mn-cs"/>
              </a:rPr>
              <a:t>ส่วน</a:t>
            </a:r>
          </a:p>
          <a:p>
            <a:pPr>
              <a:buNone/>
            </a:pPr>
            <a:r>
              <a:rPr lang="th-TH" sz="1800" dirty="0" smtClean="0">
                <a:cs typeface="+mn-cs"/>
              </a:rPr>
              <a:t>ถูก</a:t>
            </a:r>
            <a:r>
              <a:rPr lang="th-TH" sz="1800" dirty="0">
                <a:cs typeface="+mn-cs"/>
              </a:rPr>
              <a:t>อยู่บ้างแต่ไม่ถูกทั้งหมดทีเดียว </a:t>
            </a:r>
            <a:r>
              <a:rPr lang="en-US" sz="1800" dirty="0">
                <a:cs typeface="+mn-cs"/>
              </a:rPr>
              <a:t>….</a:t>
            </a:r>
          </a:p>
          <a:p>
            <a:endParaRPr lang="en-US" sz="1800" dirty="0">
              <a:cs typeface="+mn-cs"/>
            </a:endParaRPr>
          </a:p>
          <a:p>
            <a:pPr>
              <a:buNone/>
            </a:pPr>
            <a:r>
              <a:rPr lang="th-TH" sz="1800" dirty="0">
                <a:cs typeface="+mn-cs"/>
              </a:rPr>
              <a:t>ถ้าเราสังเกตเวลาที่เราอ่านประโยคภาษาอังกฤษ บางครั้งเราจะ</a:t>
            </a:r>
            <a:endParaRPr lang="en-US" sz="1800" dirty="0">
              <a:cs typeface="+mn-cs"/>
            </a:endParaRPr>
          </a:p>
          <a:p>
            <a:pPr>
              <a:buNone/>
            </a:pPr>
            <a:r>
              <a:rPr lang="th-TH" sz="1800" dirty="0">
                <a:cs typeface="+mn-cs"/>
              </a:rPr>
              <a:t>พบว่า ถึงแม้จะรู้ความหมายของคำทุกคำในประโยคก็ยังไม่อาจเข้าใจประโยคที่อ่าน</a:t>
            </a:r>
            <a:r>
              <a:rPr lang="th-TH" sz="1800" dirty="0" smtClean="0">
                <a:cs typeface="+mn-cs"/>
              </a:rPr>
              <a:t>ได้ด้วย</a:t>
            </a:r>
            <a:r>
              <a:rPr lang="th-TH" sz="1800" dirty="0">
                <a:cs typeface="+mn-cs"/>
              </a:rPr>
              <a:t>เหตุนี้เราจึงควรให้ความสนใจกับโครงสร้างทางไวยากรณ์ ซึ่งมีความสำคัญเท่ากับความหมายของคำที่นำมาประกอบกันเป็นประโยคด้วย</a:t>
            </a:r>
            <a:endParaRPr lang="en-US" sz="1800" dirty="0">
              <a:cs typeface="+mn-cs"/>
            </a:endParaRPr>
          </a:p>
          <a:p>
            <a:r>
              <a:rPr lang="th-TH" sz="1800" dirty="0">
                <a:cs typeface="+mn-cs"/>
              </a:rPr>
              <a:t>ส่วนสำคัญของโครงสร้างทางไวยากรณ์ที่เราควรจะรู้จัก ได้แก่</a:t>
            </a:r>
            <a:endParaRPr lang="en-US" sz="1800" dirty="0">
              <a:cs typeface="+mn-cs"/>
            </a:endParaRPr>
          </a:p>
          <a:p>
            <a:pPr lvl="0">
              <a:buNone/>
            </a:pPr>
            <a:r>
              <a:rPr lang="th-TH" sz="1800" dirty="0">
                <a:cs typeface="+mn-cs"/>
              </a:rPr>
              <a:t>ชนิดของคำ หรือ </a:t>
            </a:r>
            <a:r>
              <a:rPr lang="en-US" sz="1800" dirty="0">
                <a:cs typeface="+mn-cs"/>
              </a:rPr>
              <a:t>Parts of Speech</a:t>
            </a:r>
          </a:p>
          <a:p>
            <a:pPr lvl="0">
              <a:buNone/>
            </a:pPr>
            <a:endParaRPr lang="en-US" sz="1800" dirty="0">
              <a:cs typeface="+mn-cs"/>
            </a:endParaRPr>
          </a:p>
          <a:p>
            <a:r>
              <a:rPr lang="th-TH" sz="1800" dirty="0">
                <a:cs typeface="+mn-cs"/>
              </a:rPr>
              <a:t>บทเรียนนี้จะเป็นการอธิบายชนิดของคำ โดยเน้นการเข้าใจ</a:t>
            </a:r>
            <a:r>
              <a:rPr lang="th-TH" sz="1800" dirty="0" smtClean="0">
                <a:cs typeface="+mn-cs"/>
              </a:rPr>
              <a:t>เกี่ยวกับคำสันธาน</a:t>
            </a:r>
            <a:r>
              <a:rPr lang="th-TH" sz="1800" dirty="0" smtClean="0"/>
              <a:t> </a:t>
            </a:r>
            <a:r>
              <a:rPr lang="en-US" sz="1800" dirty="0" smtClean="0"/>
              <a:t>(Conjunctions) </a:t>
            </a:r>
            <a:r>
              <a:rPr lang="th-TH" sz="1800" dirty="0" smtClean="0">
                <a:cs typeface="+mn-cs"/>
              </a:rPr>
              <a:t>ถ้า</a:t>
            </a:r>
            <a:r>
              <a:rPr lang="th-TH" sz="1800" dirty="0">
                <a:cs typeface="+mn-cs"/>
              </a:rPr>
              <a:t>เราสามารถวิเคราะห์ได้ว่าคำใดในประโยค</a:t>
            </a:r>
            <a:r>
              <a:rPr lang="th-TH" sz="1800" dirty="0" smtClean="0">
                <a:cs typeface="+mn-cs"/>
              </a:rPr>
              <a:t>เป็น</a:t>
            </a:r>
            <a:r>
              <a:rPr lang="th-TH" sz="1800" dirty="0"/>
              <a:t> </a:t>
            </a:r>
            <a:r>
              <a:rPr lang="en-US" sz="1800" dirty="0" smtClean="0"/>
              <a:t>Conjunctions </a:t>
            </a:r>
            <a:r>
              <a:rPr lang="th-TH" sz="1800" dirty="0" smtClean="0">
                <a:cs typeface="+mn-cs"/>
              </a:rPr>
              <a:t>โดย</a:t>
            </a:r>
            <a:r>
              <a:rPr lang="th-TH" sz="1800" dirty="0">
                <a:cs typeface="+mn-cs"/>
              </a:rPr>
              <a:t>ดูจากรูปแบบและตำแหน่งที่ปรากฏในประโยคได้ ก็จะทำให้เราเข้าใจประโยคดีขึ้นได้อย่าง</a:t>
            </a:r>
            <a:r>
              <a:rPr lang="th-TH" sz="1800" dirty="0" smtClean="0">
                <a:cs typeface="+mn-cs"/>
              </a:rPr>
              <a:t>แน่นอน</a:t>
            </a:r>
            <a:endParaRPr lang="en-US" sz="1800" dirty="0">
              <a:cs typeface="+mn-cs"/>
            </a:endParaRPr>
          </a:p>
        </p:txBody>
      </p:sp>
      <p:sp>
        <p:nvSpPr>
          <p:cNvPr id="13" name="Rectangle 119"/>
          <p:cNvSpPr>
            <a:spLocks noChangeArrowheads="1"/>
          </p:cNvSpPr>
          <p:nvPr/>
        </p:nvSpPr>
        <p:spPr bwMode="auto">
          <a:xfrm>
            <a:off x="6799214" y="1719642"/>
            <a:ext cx="4719216" cy="4659737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สื่อ</a:t>
            </a:r>
            <a:r>
              <a:rPr lang="th-TH" altLang="th-TH" sz="2000" dirty="0">
                <a:latin typeface="Cordia New" panose="020B0304020202020204" pitchFamily="34" charset="-34"/>
                <a:cs typeface="+mn-cs"/>
              </a:rPr>
              <a:t>ชิ้นนี้ประกอบด้วย</a:t>
            </a:r>
            <a:r>
              <a:rPr lang="en-US" altLang="th-TH" sz="2000" dirty="0">
                <a:latin typeface="Cordia New" panose="020B0304020202020204" pitchFamily="34" charset="-34"/>
                <a:cs typeface="+mn-cs"/>
              </a:rPr>
              <a:t> 2 </a:t>
            </a:r>
            <a:r>
              <a:rPr lang="th-TH" altLang="th-TH" sz="2000" dirty="0">
                <a:latin typeface="Cordia New" panose="020B0304020202020204" pitchFamily="34" charset="-34"/>
                <a:cs typeface="+mn-cs"/>
              </a:rPr>
              <a:t>ส่วนหลัก</a:t>
            </a:r>
          </a:p>
          <a:p>
            <a:pPr>
              <a:buNone/>
            </a:pPr>
            <a:r>
              <a:rPr lang="th-TH" altLang="th-TH" sz="2000" dirty="0">
                <a:latin typeface="Cordia New" panose="020B0304020202020204" pitchFamily="34" charset="-34"/>
                <a:cs typeface="+mn-cs"/>
              </a:rPr>
              <a:t>      </a:t>
            </a:r>
            <a:r>
              <a:rPr lang="th-TH" altLang="th-TH" sz="2000" u="sng" dirty="0">
                <a:latin typeface="Cordia New" panose="020B0304020202020204" pitchFamily="34" charset="-34"/>
                <a:cs typeface="+mn-cs"/>
              </a:rPr>
              <a:t>ส่วนที่ 1 </a:t>
            </a:r>
            <a:r>
              <a:rPr lang="th-TH" altLang="th-TH" sz="2000" dirty="0">
                <a:latin typeface="Cordia New" panose="020B0304020202020204" pitchFamily="34" charset="-34"/>
                <a:cs typeface="+mn-cs"/>
              </a:rPr>
              <a:t>– การทบทวนความรู้เกี่ยวกับ</a:t>
            </a: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คำวิเศษณ์</a:t>
            </a:r>
            <a:endParaRPr lang="th-TH" altLang="th-TH" sz="2000" dirty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      </a:t>
            </a:r>
            <a:r>
              <a:rPr lang="th-TH" altLang="th-TH" sz="2000" u="sng" dirty="0" smtClean="0">
                <a:latin typeface="Cordia New" panose="020B0304020202020204" pitchFamily="34" charset="-34"/>
                <a:cs typeface="+mn-cs"/>
              </a:rPr>
              <a:t>ส่วนที่ 2 </a:t>
            </a: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– การฝึกวิเคราะห์คำคำวิเศษณ์ใน</a:t>
            </a:r>
            <a:r>
              <a:rPr lang="th-TH" altLang="th-TH" sz="2000" i="1" dirty="0" smtClean="0">
                <a:latin typeface="Cordia New" panose="020B0304020202020204" pitchFamily="34" charset="-34"/>
                <a:cs typeface="+mn-cs"/>
              </a:rPr>
              <a:t>ประโยค</a:t>
            </a:r>
          </a:p>
          <a:p>
            <a:pPr marL="457200" indent="-457200"/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เตรียม</a:t>
            </a:r>
            <a:r>
              <a:rPr lang="th-TH" altLang="th-TH" sz="2000" dirty="0">
                <a:latin typeface="Cordia New" panose="020B0304020202020204" pitchFamily="34" charset="-34"/>
                <a:cs typeface="+mn-cs"/>
              </a:rPr>
              <a:t>กระดาษและดินสอหรือ</a:t>
            </a: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ปากกา</a:t>
            </a:r>
            <a:r>
              <a:rPr lang="en-US" altLang="th-TH" sz="2000" dirty="0" smtClean="0">
                <a:latin typeface="Cordia New" panose="020B0304020202020204" pitchFamily="34" charset="-34"/>
                <a:cs typeface="+mn-cs"/>
              </a:rPr>
              <a:t> </a:t>
            </a:r>
            <a:r>
              <a:rPr lang="en-US" altLang="th-TH" sz="2400" b="1" dirty="0" smtClean="0">
                <a:latin typeface="Cordia New" panose="020B0304020202020204" pitchFamily="34" charset="-34"/>
                <a:cs typeface="+mn-cs"/>
              </a:rPr>
              <a:t>+ </a:t>
            </a:r>
            <a:r>
              <a:rPr lang="th-TH" altLang="th-TH" sz="2400" b="1" dirty="0" smtClean="0">
                <a:latin typeface="Cordia New" panose="020B0304020202020204" pitchFamily="34" charset="-34"/>
                <a:cs typeface="+mn-cs"/>
              </a:rPr>
              <a:t>ใจ </a:t>
            </a: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ให้พร้อม</a:t>
            </a:r>
          </a:p>
          <a:p>
            <a:pPr marL="457200" indent="-457200"/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สำรวจสื่อคราวๆ เพื่อวางแผนการฝึก</a:t>
            </a:r>
          </a:p>
          <a:p>
            <a:pPr marL="457200" indent="-457200"/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คุณอาจแบ่งเวลาเรียนรู้เป็นส่วนๆ เพื่อให้เป้าหมายสำเร็จได้ง่ายขึ้น</a:t>
            </a:r>
          </a:p>
          <a:p>
            <a:pPr marL="457200" indent="-457200"/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อย่ากังวลถ้าไม่สามารถทำแบบฝึกหัดได้ถูกหมด ลองหาความรู้เพิ่มเติมจากแหล่งข้อมูลต่างๆ แล้วค่อยกลับมาทำแบบฝึกหัดซ้ำ</a:t>
            </a:r>
          </a:p>
          <a:p>
            <a:pPr marL="457200" indent="-457200"/>
            <a:endParaRPr lang="th-TH" altLang="th-TH" sz="2000" dirty="0" smtClean="0">
              <a:latin typeface="Cordia New" panose="020B0304020202020204" pitchFamily="34" charset="-34"/>
              <a:cs typeface="+mn-cs"/>
            </a:endParaRPr>
          </a:p>
          <a:p>
            <a:pPr>
              <a:buNone/>
            </a:pPr>
            <a:r>
              <a:rPr lang="th-TH" altLang="th-TH" sz="2000" dirty="0" smtClean="0">
                <a:latin typeface="Cordia New" panose="020B0304020202020204" pitchFamily="34" charset="-34"/>
                <a:cs typeface="+mn-cs"/>
              </a:rPr>
              <a:t>........ เป้าหมายของที่แท้จริงการเรียนรู้คือ การค้นคว้าเพื่อให้เกิดความใจมากขึ้น.....และมากขึ้นนั่นเอง</a:t>
            </a:r>
            <a:endParaRPr lang="th-TH" altLang="th-TH" sz="2000" dirty="0" smtClean="0">
              <a:solidFill>
                <a:srgbClr val="FF0000"/>
              </a:solidFill>
              <a:latin typeface="Cordia New" panose="020B0304020202020204" pitchFamily="34" charset="-3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2094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16783" y="51244"/>
            <a:ext cx="657340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4" name="Rectangle 119"/>
          <p:cNvSpPr>
            <a:spLocks noChangeArrowheads="1"/>
          </p:cNvSpPr>
          <p:nvPr/>
        </p:nvSpPr>
        <p:spPr bwMode="auto">
          <a:xfrm>
            <a:off x="401741" y="552757"/>
            <a:ext cx="3719497" cy="104028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sz="2800" b="1" dirty="0" smtClean="0">
                <a:cs typeface="+mn-cs"/>
              </a:rPr>
              <a:t>ส่วนที่ </a:t>
            </a:r>
            <a:r>
              <a:rPr lang="en-US" sz="2800" b="1" dirty="0" smtClean="0">
                <a:cs typeface="+mn-cs"/>
              </a:rPr>
              <a:t>1:</a:t>
            </a:r>
          </a:p>
          <a:p>
            <a:pPr algn="ctr">
              <a:buNone/>
            </a:pPr>
            <a:r>
              <a:rPr lang="th-TH" sz="2800" b="1" dirty="0" smtClean="0">
                <a:cs typeface="+mn-cs"/>
              </a:rPr>
              <a:t>มา</a:t>
            </a:r>
            <a:r>
              <a:rPr lang="th-TH" sz="2800" b="1" dirty="0">
                <a:cs typeface="+mn-cs"/>
              </a:rPr>
              <a:t>รู้จัก </a:t>
            </a:r>
            <a:r>
              <a:rPr lang="en-US" sz="2800" b="1" dirty="0" smtClean="0">
                <a:cs typeface="+mn-cs"/>
              </a:rPr>
              <a:t>“</a:t>
            </a:r>
            <a:r>
              <a:rPr lang="en-US" sz="2800" dirty="0" smtClean="0"/>
              <a:t>Conjunctions </a:t>
            </a:r>
            <a:r>
              <a:rPr lang="en-US" sz="2800" b="1" dirty="0" smtClean="0">
                <a:cs typeface="+mn-cs"/>
              </a:rPr>
              <a:t>”</a:t>
            </a:r>
            <a:r>
              <a:rPr lang="th-TH" sz="2800" b="1" dirty="0" smtClean="0">
                <a:cs typeface="+mn-cs"/>
              </a:rPr>
              <a:t> </a:t>
            </a:r>
            <a:endParaRPr lang="th-TH" altLang="th-TH" sz="2800" b="1" dirty="0">
              <a:latin typeface="Calibri Light" panose="020F0302020204030204" pitchFamily="34" charset="0"/>
              <a:cs typeface="+mn-cs"/>
            </a:endParaRPr>
          </a:p>
        </p:txBody>
      </p:sp>
      <p:pic>
        <p:nvPicPr>
          <p:cNvPr id="2049" name="Picture 1" descr="2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953" y="332724"/>
            <a:ext cx="1316037" cy="1677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9"/>
          <p:cNvSpPr>
            <a:spLocks noChangeArrowheads="1"/>
          </p:cNvSpPr>
          <p:nvPr/>
        </p:nvSpPr>
        <p:spPr bwMode="auto">
          <a:xfrm>
            <a:off x="7491353" y="2010712"/>
            <a:ext cx="3117662" cy="46166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Aft>
                <a:spcPts val="0"/>
              </a:spcAft>
              <a:buNone/>
            </a:pPr>
            <a:r>
              <a:rPr lang="en-US" sz="2400" b="1" dirty="0">
                <a:latin typeface="+mj-lt"/>
                <a:ea typeface="Cordia New" panose="020B0304020202020204" pitchFamily="34" charset="-34"/>
                <a:cs typeface="Cordia New" panose="020B0304020202020204" pitchFamily="34" charset="-34"/>
              </a:rPr>
              <a:t>Types of </a:t>
            </a:r>
            <a:r>
              <a:rPr lang="en-US" sz="2400" b="1" dirty="0">
                <a:latin typeface="+mj-lt"/>
              </a:rPr>
              <a:t>Conjunctions </a:t>
            </a:r>
            <a:endParaRPr lang="en-US" sz="2400" b="1" dirty="0">
              <a:latin typeface="+mj-lt"/>
              <a:ea typeface="Cordia New" panose="020B0304020202020204" pitchFamily="34" charset="-34"/>
              <a:cs typeface="Cordia New" panose="020B0304020202020204" pitchFamily="34" charset="-34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040238"/>
              </p:ext>
            </p:extLst>
          </p:nvPr>
        </p:nvGraphicFramePr>
        <p:xfrm>
          <a:off x="625403" y="4141623"/>
          <a:ext cx="4447862" cy="1859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09655"/>
                <a:gridCol w="3038207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  <a:tab pos="457200" algn="l"/>
                        </a:tabLst>
                      </a:pPr>
                      <a:r>
                        <a:rPr lang="th-TH" sz="1800" dirty="0">
                          <a:effectLst/>
                        </a:rPr>
                        <a:t>เชื่อมกริยากับกริยา</a:t>
                      </a:r>
                      <a:endParaRPr lang="en-US" sz="1400" dirty="0">
                        <a:effectLst/>
                        <a:latin typeface="Cordia New" panose="020B0304020202020204" pitchFamily="34" charset="-34"/>
                        <a:ea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She </a:t>
                      </a:r>
                      <a:r>
                        <a:rPr lang="en-US" sz="1600" u="sng" dirty="0">
                          <a:effectLst/>
                        </a:rPr>
                        <a:t>sat down</a:t>
                      </a:r>
                      <a:r>
                        <a:rPr lang="en-US" sz="1600" dirty="0">
                          <a:effectLst/>
                        </a:rPr>
                        <a:t> and </a:t>
                      </a:r>
                      <a:r>
                        <a:rPr lang="en-US" sz="1600" u="sng" dirty="0">
                          <a:effectLst/>
                        </a:rPr>
                        <a:t>laughed</a:t>
                      </a:r>
                      <a:r>
                        <a:rPr lang="en-US" sz="1600" dirty="0">
                          <a:effectLst/>
                        </a:rPr>
                        <a:t>.</a:t>
                      </a:r>
                      <a:endParaRPr lang="en-US" sz="1600" dirty="0">
                        <a:effectLst/>
                        <a:latin typeface="Cordia New" panose="020B0304020202020204" pitchFamily="34" charset="-34"/>
                        <a:ea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  <a:tab pos="457200" algn="l"/>
                        </a:tabLst>
                      </a:pPr>
                      <a:r>
                        <a:rPr lang="th-TH" sz="1800">
                          <a:effectLst/>
                        </a:rPr>
                        <a:t>เชื่อมคุณศัพท์กับคุณศัพท์</a:t>
                      </a:r>
                      <a:endParaRPr lang="en-US" sz="1400">
                        <a:effectLst/>
                        <a:latin typeface="Cordia New" panose="020B0304020202020204" pitchFamily="34" charset="-34"/>
                        <a:ea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We have a </a:t>
                      </a:r>
                      <a:r>
                        <a:rPr lang="en-US" sz="1600" u="sng" dirty="0">
                          <a:effectLst/>
                        </a:rPr>
                        <a:t>black</a:t>
                      </a:r>
                      <a:r>
                        <a:rPr lang="en-US" sz="1600" dirty="0">
                          <a:effectLst/>
                        </a:rPr>
                        <a:t> and </a:t>
                      </a:r>
                      <a:r>
                        <a:rPr lang="en-US" sz="1600" u="sng" dirty="0">
                          <a:effectLst/>
                        </a:rPr>
                        <a:t>brown</a:t>
                      </a:r>
                      <a:r>
                        <a:rPr lang="en-US" sz="1600" dirty="0">
                          <a:effectLst/>
                        </a:rPr>
                        <a:t> dog at home.</a:t>
                      </a:r>
                      <a:endParaRPr lang="en-US" sz="1600" dirty="0">
                        <a:effectLst/>
                        <a:latin typeface="Cordia New" panose="020B0304020202020204" pitchFamily="34" charset="-34"/>
                        <a:ea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  <a:tab pos="457200" algn="l"/>
                        </a:tabLst>
                      </a:pPr>
                      <a:r>
                        <a:rPr lang="th-TH" sz="1800" dirty="0">
                          <a:effectLst/>
                        </a:rPr>
                        <a:t>เชื่อมวลีกับวลี</a:t>
                      </a:r>
                      <a:endParaRPr lang="en-US" sz="1400" dirty="0">
                        <a:effectLst/>
                        <a:latin typeface="Cordia New" panose="020B0304020202020204" pitchFamily="34" charset="-34"/>
                        <a:ea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  <a:tab pos="457200" algn="l"/>
                        </a:tabLst>
                      </a:pPr>
                      <a:r>
                        <a:rPr lang="en-US" sz="1600" u="sng" dirty="0">
                          <a:effectLst/>
                        </a:rPr>
                        <a:t>Not talking</a:t>
                      </a:r>
                      <a:r>
                        <a:rPr lang="en-US" sz="1600" dirty="0">
                          <a:effectLst/>
                        </a:rPr>
                        <a:t> but </a:t>
                      </a:r>
                      <a:r>
                        <a:rPr lang="en-US" sz="1600" u="sng" dirty="0">
                          <a:effectLst/>
                        </a:rPr>
                        <a:t>starting to work out</a:t>
                      </a:r>
                      <a:r>
                        <a:rPr lang="en-US" sz="1600" dirty="0">
                          <a:effectLst/>
                        </a:rPr>
                        <a:t> is what you should do.</a:t>
                      </a:r>
                      <a:endParaRPr lang="en-US" sz="1600" dirty="0">
                        <a:effectLst/>
                        <a:latin typeface="Cordia New" panose="020B0304020202020204" pitchFamily="34" charset="-34"/>
                        <a:ea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  <a:tab pos="457200" algn="l"/>
                        </a:tabLst>
                      </a:pPr>
                      <a:r>
                        <a:rPr lang="th-TH" sz="1800" dirty="0">
                          <a:effectLst/>
                        </a:rPr>
                        <a:t>เชื่อมประโยคกับประโยค</a:t>
                      </a:r>
                      <a:endParaRPr lang="en-US" sz="1400" dirty="0">
                        <a:effectLst/>
                        <a:latin typeface="Cordia New" panose="020B0304020202020204" pitchFamily="34" charset="-34"/>
                        <a:ea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  <a:tab pos="457200" algn="l"/>
                        </a:tabLst>
                      </a:pPr>
                      <a:r>
                        <a:rPr lang="en-US" sz="1600" u="sng" dirty="0">
                          <a:effectLst/>
                        </a:rPr>
                        <a:t>She tried hard</a:t>
                      </a:r>
                      <a:r>
                        <a:rPr lang="en-US" sz="1600" dirty="0">
                          <a:effectLst/>
                        </a:rPr>
                        <a:t> and </a:t>
                      </a:r>
                      <a:r>
                        <a:rPr lang="en-US" sz="1600" u="sng" dirty="0">
                          <a:effectLst/>
                        </a:rPr>
                        <a:t>she succeeded</a:t>
                      </a:r>
                      <a:r>
                        <a:rPr lang="en-US" sz="1600" dirty="0">
                          <a:effectLst/>
                        </a:rPr>
                        <a:t>.</a:t>
                      </a:r>
                      <a:endParaRPr lang="en-US" sz="1600" dirty="0">
                        <a:effectLst/>
                        <a:latin typeface="Cordia New" panose="020B0304020202020204" pitchFamily="34" charset="-34"/>
                        <a:ea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25403" y="2267208"/>
            <a:ext cx="4194935" cy="1708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056" tIns="45720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Conjunctions (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คำสันธาน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)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หมายถึงคำที่เชื่อมคำหรือคำที่เป็นประเภทเดียวกัน เช่น เชื่อมคำนาม กับคำนาม เชื่อมคำกริยากับคำกริยา หรืออาจเป็นการเชื่อมวลีกับวลี หรือ อนุประโยคกับอนุประโยคหรือประโยคก็ได้ ลองสังเกตตารางต่อไปนี้</a:t>
            </a:r>
            <a:endParaRPr kumimoji="0" lang="en-US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	</a:t>
            </a:r>
            <a:endParaRPr kumimoji="0" lang="en-US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734622" y="669712"/>
            <a:ext cx="51040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</a:pPr>
            <a:r>
              <a:rPr lang="th-TH" altLang="zh-CN" sz="1800" dirty="0">
                <a:ea typeface="Cordia New" panose="020B0304020202020204" pitchFamily="34" charset="-34"/>
              </a:rPr>
              <a:t>คำสันธานอาจเป็นคำเดียว หลายคำ หรือคำที่มีสองส่วน เรียกว่า </a:t>
            </a:r>
            <a:r>
              <a:rPr lang="en-US" altLang="zh-CN" sz="1800" dirty="0">
                <a:ea typeface="Cordia New" panose="020B0304020202020204" pitchFamily="34" charset="-34"/>
                <a:cs typeface="Cordia New" panose="020B0304020202020204" pitchFamily="34" charset="-34"/>
              </a:rPr>
              <a:t>Compound Conjunctions </a:t>
            </a:r>
            <a:r>
              <a:rPr lang="th-TH" altLang="zh-CN" sz="1800" dirty="0">
                <a:ea typeface="Cordia New" panose="020B0304020202020204" pitchFamily="34" charset="-34"/>
              </a:rPr>
              <a:t>ก็ก็ได้ เช่น </a:t>
            </a:r>
            <a:r>
              <a:rPr lang="en-US" altLang="zh-CN" sz="1800" dirty="0">
                <a:ea typeface="Cordia New" panose="020B0304020202020204" pitchFamily="34" charset="-34"/>
                <a:cs typeface="Cordia New" panose="020B0304020202020204" pitchFamily="34" charset="-34"/>
              </a:rPr>
              <a:t>both…and, not only…but (also), either…or, neither…nor </a:t>
            </a:r>
            <a:r>
              <a:rPr lang="th-TH" altLang="zh-CN" sz="1800" dirty="0">
                <a:ea typeface="Cordia New" panose="020B0304020202020204" pitchFamily="34" charset="-34"/>
              </a:rPr>
              <a:t>เป็นต้น</a:t>
            </a:r>
            <a:endParaRPr lang="th-TH" altLang="zh-CN" sz="1800" dirty="0"/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6725599" y="2814197"/>
            <a:ext cx="4802617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ในการที่เราจะสามารถหาคำสันธานในประโยคได้ ก่อนอื่นเราจะต้องทราบเกี่ยวกับประเภทของคำสันธานก่อน ซึ่งแบ่งออกเป็น 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2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หมวดใหญ่คือ 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en-US" altLang="zh-CN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ordia New" panose="020B0304020202020204" pitchFamily="34" charset="-34"/>
              <a:cs typeface="Angsana New" panose="02020603050405020304" pitchFamily="18" charset="-34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>
                <a:tab pos="228600" algn="l"/>
              </a:tabLst>
            </a:pP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Angsana New" panose="02020603050405020304" pitchFamily="18" charset="-34"/>
              </a:rPr>
              <a:t>Coordinating Conjunctions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>
                <a:tab pos="228600" algn="l"/>
              </a:tabLst>
            </a:pPr>
            <a:endParaRPr kumimoji="0" lang="en-US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Coordinating Conjunctions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คือ คำสันธานที่เชื่อมประโยคที่มีความสำคัญเท่ากัน แบ่งเป็น 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4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หมวด คือ</a:t>
            </a:r>
            <a:endParaRPr kumimoji="0" lang="th-TH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270128" y="4982017"/>
            <a:ext cx="5372373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l"/>
              </a:tabLst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1 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ใช้เชื่อมประโยคที่คล้อยตามกัน ได้แก่คำว่า 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and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รวมทั้งคำที่มี</a:t>
            </a:r>
            <a:b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          ความหมายคล้าย</a:t>
            </a:r>
            <a:r>
              <a:rPr lang="en-US" altLang="zh-CN" sz="1800" dirty="0"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and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ที่พบบ่อย ได้แก่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3408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657340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436015" y="633277"/>
            <a:ext cx="4741292" cy="119552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and	</a:t>
            </a:r>
            <a:r>
              <a:rPr lang="en-US" altLang="zh-CN" sz="1400" dirty="0"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 </a:t>
            </a:r>
            <a:r>
              <a:rPr lang="en-US" altLang="zh-CN" sz="1400" dirty="0" smtClean="0"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           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 both…and              not only…but also</a:t>
            </a:r>
            <a:endParaRPr lang="en-US" altLang="zh-CN" sz="1400" dirty="0">
              <a:latin typeface="Arial" panose="020B0604020202020204" pitchFamily="34" charset="0"/>
              <a:ea typeface="Cordia New" panose="020B0304020202020204" pitchFamily="34" charset="-34"/>
              <a:cs typeface="Angsana New" panose="02020603050405020304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as well as</a:t>
            </a:r>
            <a:r>
              <a:rPr lang="en-US" altLang="zh-CN" sz="1400" dirty="0">
                <a:latin typeface="Arial" panose="020B0604020202020204" pitchFamily="34" charset="0"/>
              </a:rPr>
              <a:t> </a:t>
            </a:r>
            <a:r>
              <a:rPr lang="en-US" altLang="zh-CN" sz="1400" dirty="0" smtClean="0">
                <a:latin typeface="Arial" panose="020B0604020202020204" pitchFamily="34" charset="0"/>
              </a:rPr>
              <a:t>               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and…too	      </a:t>
            </a:r>
            <a:r>
              <a:rPr kumimoji="0" lang="en-US" altLang="zh-CN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 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and also… furthermore</a:t>
            </a:r>
            <a:r>
              <a:rPr lang="en-US" altLang="zh-CN" sz="1400" dirty="0"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 </a:t>
            </a:r>
            <a:r>
              <a:rPr lang="en-US" altLang="zh-CN" sz="1400" dirty="0" smtClean="0"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            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moreover</a:t>
            </a:r>
            <a:r>
              <a:rPr lang="en-US" altLang="zh-CN" sz="1400" dirty="0">
                <a:latin typeface="Arial" panose="020B0604020202020204" pitchFamily="34" charset="0"/>
              </a:rPr>
              <a:t> </a:t>
            </a:r>
            <a:r>
              <a:rPr lang="en-US" altLang="zh-CN" sz="1400" dirty="0" smtClean="0">
                <a:latin typeface="Arial" panose="020B0604020202020204" pitchFamily="34" charset="0"/>
              </a:rPr>
              <a:t>               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besides</a:t>
            </a:r>
            <a:b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</a:b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nor (=and…not)	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 meanwhile</a:t>
            </a: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Line 1"/>
          <p:cNvSpPr>
            <a:spLocks noChangeShapeType="1"/>
          </p:cNvSpPr>
          <p:nvPr/>
        </p:nvSpPr>
        <p:spPr bwMode="auto">
          <a:xfrm>
            <a:off x="2623794" y="2248281"/>
            <a:ext cx="0" cy="800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3884174" y="2208276"/>
            <a:ext cx="0" cy="88011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pic>
        <p:nvPicPr>
          <p:cNvPr id="3075" name="Picture 3" descr="imageColor4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616" y="2605755"/>
            <a:ext cx="1225522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-514069" y="3160955"/>
            <a:ext cx="6954355" cy="969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056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cs typeface="Cordia New" panose="020B0304020202020204" pitchFamily="34" charset="-34"/>
              </a:rPr>
              <a:t>-He is not a coward (</a:t>
            </a:r>
            <a:r>
              <a:rPr kumimoji="0" lang="th-TH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cs typeface="Cordia New" panose="020B0304020202020204" pitchFamily="34" charset="-34"/>
              </a:rPr>
              <a:t>คนขี้ขลาด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cs typeface="Cordia New" panose="020B0304020202020204" pitchFamily="34" charset="-34"/>
              </a:rPr>
              <a:t>) </a:t>
            </a:r>
            <a:r>
              <a:rPr kumimoji="0" lang="en-US" altLang="zh-CN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cs typeface="Cordia New" panose="020B0304020202020204" pitchFamily="34" charset="-34"/>
              </a:rPr>
              <a:t>nor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cs typeface="Cordia New" panose="020B0304020202020204" pitchFamily="34" charset="-34"/>
              </a:rPr>
              <a:t> a fool. 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cs typeface="Cordia New" panose="020B0304020202020204" pitchFamily="34" charset="-34"/>
              </a:rPr>
              <a:t>(= He is not a coward and not a fool.)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248810" y="3893732"/>
            <a:ext cx="390742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-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We were thirsty </a:t>
            </a:r>
            <a:r>
              <a:rPr kumimoji="0" lang="en-US" altLang="zh-CN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as well as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hungry.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-They were </a:t>
            </a:r>
            <a:r>
              <a:rPr kumimoji="0" lang="en-US" altLang="zh-CN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not only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clever </a:t>
            </a:r>
            <a:r>
              <a:rPr kumimoji="0" lang="en-US" altLang="zh-CN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but also</a:t>
            </a: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nice.</a:t>
            </a: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248810" y="2203697"/>
            <a:ext cx="5428599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-She is lovely and charming;    </a:t>
            </a:r>
            <a:r>
              <a:rPr kumimoji="0" lang="en-US" altLang="zh-CN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moreover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,       she is diligent.</a:t>
            </a:r>
            <a:b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altLang="zh-CN" sz="1400" dirty="0"/>
              <a:t> </a:t>
            </a:r>
            <a:r>
              <a:rPr lang="en-US" altLang="zh-CN" sz="1400" dirty="0" smtClean="0"/>
              <a:t>                                             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  </a:t>
            </a:r>
            <a:r>
              <a:rPr kumimoji="0" lang="en-US" altLang="zh-CN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furthermore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,</a:t>
            </a: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		</a:t>
            </a:r>
            <a:r>
              <a:rPr lang="en-US" altLang="zh-CN" sz="1400" dirty="0"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en-US" altLang="zh-CN" sz="1400" dirty="0" smtClean="0">
                <a:ea typeface="Cordia New" panose="020B0304020202020204" pitchFamily="34" charset="-34"/>
                <a:cs typeface="Cordia New" panose="020B0304020202020204" pitchFamily="34" charset="-34"/>
              </a:rPr>
              <a:t>     </a:t>
            </a:r>
            <a:r>
              <a:rPr kumimoji="0" lang="en-US" altLang="zh-CN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besides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,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6459013" y="633277"/>
            <a:ext cx="5251090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en-US" altLang="zh-CN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1.2  But-type 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                     ใช้เชื่อมประโยคที่ขัดแย้งกัน ได้แก่คำว่า 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but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รวมทั้งคำที่มี </a:t>
            </a:r>
            <a:b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                     ความหมายคล้าย</a:t>
            </a:r>
            <a:r>
              <a:rPr lang="en-US" altLang="zh-CN" sz="1800" dirty="0"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but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ที่พบบ่อย ได้แก่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7109740" y="3508120"/>
            <a:ext cx="4502082" cy="59267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but	         yet		       still</a:t>
            </a: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however	</a:t>
            </a:r>
            <a:r>
              <a:rPr kumimoji="0" lang="th-TH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  <a:cs typeface="Angsana New" panose="02020603050405020304" pitchFamily="18" charset="-34"/>
              </a:rPr>
              <a:t>  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Angsana New" panose="02020603050405020304" pitchFamily="18" charset="-34"/>
              </a:rPr>
              <a:t>         </a:t>
            </a:r>
            <a:r>
              <a:rPr kumimoji="0" lang="th-TH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  <a:cs typeface="Angsana New" panose="02020603050405020304" pitchFamily="18" charset="-34"/>
              </a:rPr>
              <a:t> 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Angsana New" panose="02020603050405020304" pitchFamily="18" charset="-34"/>
              </a:rPr>
              <a:t>nevertheless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	</a:t>
            </a:r>
            <a:r>
              <a:rPr kumimoji="0" lang="th-TH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Cordia New" panose="020B0304020202020204" pitchFamily="34" charset="-34"/>
                <a:cs typeface="Angsana New" panose="02020603050405020304" pitchFamily="18" charset="-34"/>
              </a:rPr>
              <a:t>   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Angsana New" panose="02020603050405020304" pitchFamily="18" charset="-34"/>
              </a:rPr>
              <a:t>on the other hand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	</a:t>
            </a: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6504952" y="1733110"/>
            <a:ext cx="5213313" cy="1400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056" tIns="45720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cs typeface="Cordia New" panose="020B0304020202020204" pitchFamily="34" charset="-34"/>
              </a:rPr>
              <a:t>-They have lots of land and money, </a:t>
            </a:r>
            <a:b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cs typeface="Cordia New" panose="020B0304020202020204" pitchFamily="34" charset="-34"/>
              </a:rPr>
            </a:b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cs typeface="Cordia New" panose="020B0304020202020204" pitchFamily="34" charset="-34"/>
              </a:rPr>
              <a:t>          </a:t>
            </a:r>
            <a:r>
              <a:rPr kumimoji="0" lang="en-US" altLang="zh-CN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cs typeface="Cordia New" panose="020B0304020202020204" pitchFamily="34" charset="-34"/>
              </a:rPr>
              <a:t>but/yet/still/however/nevertheless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cs typeface="Cordia New" panose="020B0304020202020204" pitchFamily="34" charset="-34"/>
              </a:rPr>
              <a:t> they are not  happy.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-John had difficulties playing cricket; </a:t>
            </a:r>
            <a:r>
              <a:rPr kumimoji="0" lang="en-US" altLang="zh-CN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on the other</a:t>
            </a:r>
            <a:br>
              <a:rPr kumimoji="0" lang="en-US" altLang="zh-CN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kumimoji="0" lang="en-US" altLang="zh-CN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           </a:t>
            </a:r>
            <a:r>
              <a:rPr kumimoji="0" lang="en-US" altLang="zh-CN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hand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, he was a very good rugby</a:t>
            </a:r>
            <a:r>
              <a:rPr lang="en-US" altLang="zh-CN" sz="1400" dirty="0"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player.</a:t>
            </a: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6305117" y="4522693"/>
            <a:ext cx="5639615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l"/>
              </a:tabLst>
            </a:pPr>
            <a:r>
              <a:rPr lang="en-US" altLang="zh-CN" sz="1800" b="1" dirty="0" smtClean="0">
                <a:ea typeface="Cordia New" panose="020B0304020202020204" pitchFamily="34" charset="-34"/>
                <a:cs typeface="Cordia New" panose="020B0304020202020204" pitchFamily="34" charset="-34"/>
              </a:rPr>
              <a:t>3  </a:t>
            </a:r>
            <a:r>
              <a:rPr kumimoji="0" lang="en-US" altLang="zh-CN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Or-type 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                      ใช้เชื่อมประโยคที่ให้เลือกเอา ได้แก่คำว่า 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or 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รวมทั้งคำที่มีความหมาย</a:t>
            </a:r>
            <a:b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                      คล้าย</a:t>
            </a:r>
            <a:r>
              <a:rPr lang="en-US" altLang="zh-CN" sz="1800" dirty="0" smtClean="0"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or</a:t>
            </a:r>
            <a:r>
              <a:rPr kumimoji="0" lang="th-TH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 ที่พบบ่อย ได้แก่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216183" y="5556779"/>
            <a:ext cx="4197214" cy="6402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or	           or else</a:t>
            </a:r>
            <a:r>
              <a:rPr kumimoji="0" lang="en-US" altLang="zh-CN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          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    otherwise	</a:t>
            </a:r>
            <a:b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</a:b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either…or</a:t>
            </a:r>
            <a:r>
              <a:rPr lang="en-US" altLang="zh-CN" sz="1400" dirty="0">
                <a:latin typeface="Arial" panose="020B0604020202020204" pitchFamily="34" charset="0"/>
              </a:rPr>
              <a:t> </a:t>
            </a:r>
            <a:r>
              <a:rPr lang="en-US" altLang="zh-CN" sz="1400" dirty="0" smtClean="0">
                <a:latin typeface="Arial" panose="020B0604020202020204" pitchFamily="34" charset="0"/>
              </a:rPr>
              <a:t>             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nor	</a:t>
            </a:r>
            <a:r>
              <a:rPr kumimoji="0" lang="en-US" altLang="zh-CN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             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    neither…nor</a:t>
            </a: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	</a:t>
            </a: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6440286" y="5305646"/>
            <a:ext cx="563961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ordia New" panose="020B0304020202020204" pitchFamily="34" charset="-34"/>
              <a:cs typeface="Angsana New" panose="02020603050405020304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     </a:t>
            </a:r>
            <a:endParaRPr kumimoji="0" lang="en-US" altLang="zh-CN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5141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657340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" name="Rectangle 1"/>
          <p:cNvSpPr/>
          <p:nvPr/>
        </p:nvSpPr>
        <p:spPr>
          <a:xfrm>
            <a:off x="279042" y="601243"/>
            <a:ext cx="511720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637155" algn="ctr"/>
                <a:tab pos="5274310" algn="r"/>
                <a:tab pos="457200" algn="l"/>
              </a:tabLst>
            </a:pPr>
            <a:r>
              <a:rPr lang="en-US" sz="2000" b="1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-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You must leave now, </a:t>
            </a:r>
            <a:r>
              <a:rPr lang="en-US" sz="2000" b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or/or else/otherwise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you will miss the plane</a:t>
            </a: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.</a:t>
            </a:r>
            <a:b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2000" b="1" dirty="0" smtClean="0">
                <a:latin typeface="Cordia New" panose="020B0304020202020204" pitchFamily="34" charset="-34"/>
                <a:cs typeface="Angsana New" panose="02020603050405020304" pitchFamily="18" charset="-34"/>
              </a:rPr>
              <a:t>-</a:t>
            </a:r>
            <a:r>
              <a:rPr lang="en-US" sz="2000" b="1" u="sng" dirty="0">
                <a:latin typeface="Cordia New" panose="020B0304020202020204" pitchFamily="34" charset="-34"/>
                <a:cs typeface="Angsana New" panose="02020603050405020304" pitchFamily="18" charset="-34"/>
              </a:rPr>
              <a:t>Either</a:t>
            </a:r>
            <a:r>
              <a:rPr lang="en-US" sz="2000" b="1" dirty="0">
                <a:latin typeface="Cordia New" panose="020B0304020202020204" pitchFamily="34" charset="-34"/>
                <a:cs typeface="Angsana New" panose="02020603050405020304" pitchFamily="18" charset="-34"/>
              </a:rPr>
              <a:t> you </a:t>
            </a:r>
            <a:r>
              <a:rPr lang="en-US" sz="2000" b="1" u="sng" dirty="0">
                <a:latin typeface="Cordia New" panose="020B0304020202020204" pitchFamily="34" charset="-34"/>
                <a:cs typeface="Angsana New" panose="02020603050405020304" pitchFamily="18" charset="-34"/>
              </a:rPr>
              <a:t>or</a:t>
            </a:r>
            <a:r>
              <a:rPr lang="en-US" sz="2000" b="1" dirty="0">
                <a:latin typeface="Cordia New" panose="020B0304020202020204" pitchFamily="34" charset="-34"/>
                <a:cs typeface="Angsana New" panose="02020603050405020304" pitchFamily="18" charset="-34"/>
              </a:rPr>
              <a:t> she has to present the report</a:t>
            </a:r>
            <a:r>
              <a:rPr lang="en-US" sz="2000" b="1" dirty="0" smtClean="0">
                <a:latin typeface="Cordia New" panose="020B0304020202020204" pitchFamily="34" charset="-34"/>
                <a:cs typeface="Angsana New" panose="02020603050405020304" pitchFamily="18" charset="-34"/>
              </a:rPr>
              <a:t>.</a:t>
            </a:r>
            <a:r>
              <a:rPr lang="en-US" sz="2000" b="1" dirty="0" smtClean="0">
                <a:latin typeface="Comic Sans MS" panose="030F0702030302020204" pitchFamily="66" charset="0"/>
              </a:rPr>
              <a:t/>
            </a:r>
            <a:br>
              <a:rPr lang="en-US" sz="2000" b="1" dirty="0" smtClean="0">
                <a:latin typeface="Comic Sans MS" panose="030F0702030302020204" pitchFamily="66" charset="0"/>
              </a:rPr>
            </a:br>
            <a:r>
              <a:rPr lang="en-US" sz="2000" b="1" dirty="0" smtClean="0">
                <a:latin typeface="Cordia New" panose="020B0304020202020204" pitchFamily="34" charset="-34"/>
                <a:cs typeface="Angsana New" panose="02020603050405020304" pitchFamily="18" charset="-34"/>
              </a:rPr>
              <a:t>-</a:t>
            </a:r>
            <a:r>
              <a:rPr lang="en-US" sz="2000" b="1" u="sng" dirty="0">
                <a:latin typeface="Cordia New" panose="020B0304020202020204" pitchFamily="34" charset="-34"/>
                <a:cs typeface="Angsana New" panose="02020603050405020304" pitchFamily="18" charset="-34"/>
              </a:rPr>
              <a:t>Neither</a:t>
            </a:r>
            <a:r>
              <a:rPr lang="en-US" sz="2000" b="1" dirty="0">
                <a:latin typeface="Cordia New" panose="020B0304020202020204" pitchFamily="34" charset="-34"/>
                <a:cs typeface="Angsana New" panose="02020603050405020304" pitchFamily="18" charset="-34"/>
              </a:rPr>
              <a:t> he </a:t>
            </a:r>
            <a:r>
              <a:rPr lang="en-US" sz="2000" b="1" u="sng" dirty="0">
                <a:latin typeface="Cordia New" panose="020B0304020202020204" pitchFamily="34" charset="-34"/>
                <a:cs typeface="Angsana New" panose="02020603050405020304" pitchFamily="18" charset="-34"/>
              </a:rPr>
              <a:t>nor</a:t>
            </a:r>
            <a:r>
              <a:rPr lang="en-US" sz="2000" b="1" dirty="0">
                <a:latin typeface="Cordia New" panose="020B0304020202020204" pitchFamily="34" charset="-34"/>
                <a:cs typeface="Angsana New" panose="02020603050405020304" pitchFamily="18" charset="-34"/>
              </a:rPr>
              <a:t> I was introduced to the guest lecturer.</a:t>
            </a:r>
            <a:r>
              <a:rPr lang="en-US" sz="2000" b="1" dirty="0">
                <a:latin typeface="Comic Sans MS" panose="030F0702030302020204" pitchFamily="66" charset="0"/>
              </a:rPr>
              <a:t>	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 </a:t>
            </a:r>
            <a:endParaRPr lang="en-US" sz="2000" dirty="0">
              <a:effectLst/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561780" y="3483253"/>
            <a:ext cx="4254920" cy="558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so                      for         	      hence         </a:t>
            </a:r>
            <a:b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</a:b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therefore	       consequently</a:t>
            </a: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		</a:t>
            </a: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7" name="Picture 1" descr="imageColor5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613" y="3820837"/>
            <a:ext cx="1317625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-106055" y="2306259"/>
            <a:ext cx="5628068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28600" algn="l"/>
              </a:tabLst>
            </a:pPr>
            <a:r>
              <a:rPr lang="en-US" altLang="zh-CN" sz="1800" b="1" dirty="0" smtClean="0">
                <a:ea typeface="Cordia New" panose="020B0304020202020204" pitchFamily="34" charset="-34"/>
                <a:cs typeface="Cordia New" panose="020B0304020202020204" pitchFamily="34" charset="-34"/>
              </a:rPr>
              <a:t>4  </a:t>
            </a:r>
            <a:r>
              <a:rPr kumimoji="0" lang="en-US" altLang="zh-CN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Cordia New" panose="020B0304020202020204" pitchFamily="34" charset="-34"/>
              </a:rPr>
              <a:t>So-type 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th-TH" altLang="zh-CN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  <a:cs typeface="Cordia New" panose="020B0304020202020204" pitchFamily="34" charset="-34"/>
              </a:rPr>
              <a:t>                  </a:t>
            </a:r>
            <a:r>
              <a:rPr kumimoji="0" lang="th-TH" altLang="zh-CN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</a:rPr>
              <a:t>ใช้เชื่อมประโยคที่บอกผล และเหตุ ได้แก่คำว่า </a:t>
            </a:r>
            <a:r>
              <a:rPr kumimoji="0" lang="en-US" altLang="zh-CN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</a:rPr>
              <a:t>so </a:t>
            </a:r>
            <a:r>
              <a:rPr kumimoji="0" lang="th-TH" altLang="zh-CN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</a:rPr>
              <a:t>รวมทั้งคำที่มี</a:t>
            </a:r>
            <a:br>
              <a:rPr kumimoji="0" lang="th-TH" altLang="zh-CN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</a:rPr>
            </a:br>
            <a:r>
              <a:rPr kumimoji="0" lang="th-TH" altLang="zh-CN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</a:rPr>
              <a:t>                   ความหมายคล้าย</a:t>
            </a:r>
            <a:r>
              <a:rPr lang="en-US" altLang="zh-CN" sz="1800" dirty="0">
                <a:ea typeface="Cordia New" panose="020B0304020202020204" pitchFamily="34" charset="-34"/>
              </a:rPr>
              <a:t> </a:t>
            </a:r>
            <a:r>
              <a:rPr lang="en-US" altLang="zh-CN" sz="1800" dirty="0" smtClean="0">
                <a:ea typeface="Cordia New" panose="020B0304020202020204" pitchFamily="34" charset="-34"/>
              </a:rPr>
              <a:t> </a:t>
            </a:r>
            <a:r>
              <a:rPr kumimoji="0" lang="en-US" altLang="zh-CN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</a:rPr>
              <a:t>so</a:t>
            </a:r>
            <a:r>
              <a:rPr kumimoji="0" lang="th-TH" altLang="zh-CN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ordia New" panose="020B0304020202020204" pitchFamily="34" charset="-34"/>
              </a:rPr>
              <a:t> ที่พบบ่อย ได้แก่</a:t>
            </a:r>
            <a:endParaRPr kumimoji="0" lang="en-US" altLang="zh-CN" sz="1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79560" y="398601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457056" tIns="45720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636838" algn="ctr"/>
                <a:tab pos="5273675" algn="r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endParaRPr kumimoji="0" lang="en-US" altLang="th-TH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r>
              <a:rPr kumimoji="0" lang="en-US" altLang="th-TH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   </a:t>
            </a:r>
            <a:endParaRPr kumimoji="0" lang="en-US" altLang="th-TH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636838" algn="ctr"/>
                <a:tab pos="5273675" algn="r"/>
              </a:tabLst>
            </a:pPr>
            <a:endParaRPr kumimoji="0" lang="en-US" alt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434464" y="5218195"/>
            <a:ext cx="5087549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-The windows were open </a:t>
            </a:r>
            <a:r>
              <a:rPr kumimoji="0" lang="en-US" altLang="zh-CN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so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 the mosquitoes got in.</a:t>
            </a: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-He went in, </a:t>
            </a:r>
            <a:r>
              <a:rPr kumimoji="0" lang="en-US" altLang="zh-CN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for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 the door was open.</a:t>
            </a: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-Maria was sick; </a:t>
            </a:r>
            <a:r>
              <a:rPr kumimoji="0" lang="en-US" altLang="zh-CN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therefore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, she didn’t come to class.</a:t>
            </a: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-He prepared well for this exam; </a:t>
            </a:r>
            <a:r>
              <a:rPr kumimoji="0" lang="en-US" altLang="zh-CN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consequently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, he passed </a:t>
            </a:r>
            <a:b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</a:b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 it easily.</a:t>
            </a: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720656" y="601243"/>
            <a:ext cx="4961784" cy="5932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AutoNum type="arabicPeriod" startAt="2"/>
              <a:tabLst>
                <a:tab pos="228600" algn="l"/>
              </a:tabLst>
            </a:pPr>
            <a:r>
              <a:rPr lang="en-US" sz="1600" b="1" dirty="0" smtClean="0">
                <a:latin typeface="Arial" panose="020B0604020202020204" pitchFamily="34" charset="0"/>
                <a:ea typeface="Cordia New" panose="020B0304020202020204" pitchFamily="34" charset="-34"/>
                <a:cs typeface="Arial" panose="020B0604020202020204" pitchFamily="34" charset="0"/>
              </a:rPr>
              <a:t>Subordinating Conjunctions</a:t>
            </a:r>
          </a:p>
          <a:p>
            <a:pPr marL="342900" lvl="0" indent="-342900">
              <a:spcAft>
                <a:spcPts val="0"/>
              </a:spcAft>
              <a:buAutoNum type="arabicPeriod" startAt="2"/>
              <a:tabLst>
                <a:tab pos="228600" algn="l"/>
              </a:tabLst>
            </a:pPr>
            <a:endParaRPr lang="en-US" sz="1600" dirty="0">
              <a:latin typeface="Arial" panose="020B0604020202020204" pitchFamily="34" charset="0"/>
              <a:ea typeface="Cordia New" panose="020B0304020202020204" pitchFamily="34" charset="-34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Subordinating Conjunctions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คือ คำสันธานที่เชื่อมประโยคที่มีความสำคัญไม่เท่ากัน ประโยคที่มีตัวเชื่อมกลุ่มนี้เรียกว่า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Complex Sentence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ซึ่งในประโยคย่อย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2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ประโยคนั้นจะมีประโยคหนึ่งที่มีความสำคัญมากกว่า เรียกว่า อนุประโยคหลัก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(Main Clause)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และอีกประโยคหนึ่งที่มีความสำคัญน้อยกว่า เรียกว่า อนุประโยครอง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(Subordinate Clause)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ซึ่งจะเป็นอนุประโยคที่มีตัวเชื่อมนำหน้า แบ่งได้เป็นกลุ่ม</a:t>
            </a: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ดังนี้</a:t>
            </a:r>
          </a:p>
          <a:p>
            <a:pPr>
              <a:spcAft>
                <a:spcPts val="0"/>
              </a:spcAft>
            </a:pPr>
            <a:endParaRPr lang="en-US" sz="20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1.  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คำเชื่อมแสดงเวลา เช่น 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before, after, when, while, as, till, until</a:t>
            </a:r>
          </a:p>
          <a:p>
            <a:pPr marL="540385">
              <a:spcAft>
                <a:spcPts val="0"/>
              </a:spcAft>
              <a:tabLst>
                <a:tab pos="630555" algn="l"/>
              </a:tabLs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-I often sing songs </a:t>
            </a:r>
            <a:r>
              <a:rPr lang="en-US" sz="2000" b="1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while</a:t>
            </a:r>
            <a:r>
              <a:rPr lang="en-US" sz="2000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I am gardening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.</a:t>
            </a:r>
          </a:p>
          <a:p>
            <a:pPr>
              <a:lnSpc>
                <a:spcPts val="1100"/>
              </a:lnSpc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2.  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คำเชื่อมบอกสถานที่ เช่น 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where, wherever</a:t>
            </a:r>
          </a:p>
          <a:p>
            <a:pPr marL="540385"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-I will go </a:t>
            </a:r>
            <a:r>
              <a:rPr lang="en-US" sz="2000" b="1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wherever</a:t>
            </a:r>
            <a:r>
              <a:rPr lang="en-US" sz="2000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you may go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.</a:t>
            </a:r>
          </a:p>
          <a:p>
            <a:pPr>
              <a:lnSpc>
                <a:spcPts val="1100"/>
              </a:lnSpc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	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3.  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คำเชื่อมแสดงความขัดแย้ง เช่น 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although, even though, while, </a:t>
            </a: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whereas</a:t>
            </a:r>
            <a:b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-I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will </a:t>
            </a: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there </a:t>
            </a:r>
            <a:r>
              <a:rPr lang="en-US" sz="2000" b="1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even though</a:t>
            </a:r>
            <a:r>
              <a:rPr lang="en-US" sz="2000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I may have to walk all day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.</a:t>
            </a:r>
          </a:p>
          <a:p>
            <a:pPr>
              <a:spcAft>
                <a:spcPts val="0"/>
              </a:spcAft>
            </a:pPr>
            <a:r>
              <a:rPr lang="en-US" sz="2000" dirty="0" smtClean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-That sofa costs 4,000 baht, </a:t>
            </a:r>
            <a:r>
              <a:rPr lang="en-US" sz="2000" b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whereas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this one costs 3,500 baht.</a:t>
            </a:r>
          </a:p>
          <a:p>
            <a:pPr>
              <a:lnSpc>
                <a:spcPts val="1100"/>
              </a:lnSpc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1005940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657340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8" name="Rectangle 119"/>
          <p:cNvSpPr>
            <a:spLocks noChangeArrowheads="1"/>
          </p:cNvSpPr>
          <p:nvPr/>
        </p:nvSpPr>
        <p:spPr bwMode="auto">
          <a:xfrm>
            <a:off x="6882132" y="855742"/>
            <a:ext cx="3036053" cy="707886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en-US" sz="2000" dirty="0"/>
              <a:t>How to Identify Conjunctions </a:t>
            </a:r>
            <a:endParaRPr lang="th-TH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7894" y="674958"/>
            <a:ext cx="1061357" cy="139980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34464" y="593384"/>
            <a:ext cx="5003833" cy="848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4.  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คำเชื่อมแสดงเหตุผล เช่น 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because, since, as, when</a:t>
            </a:r>
          </a:p>
          <a:p>
            <a:pPr marL="540385"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-He couldn’t go to school </a:t>
            </a:r>
            <a:r>
              <a:rPr lang="en-US" sz="2000" b="1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because</a:t>
            </a:r>
            <a:r>
              <a:rPr lang="en-US" sz="2000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he was seriously ill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. </a:t>
            </a:r>
          </a:p>
          <a:p>
            <a:pPr>
              <a:lnSpc>
                <a:spcPts val="1100"/>
              </a:lnSpc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     	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34464" y="1534852"/>
            <a:ext cx="6096000" cy="433708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5. 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คำเชื่อมแสดงเงื่อนไข เช่น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if, unless, when, whether, as long as</a:t>
            </a:r>
          </a:p>
          <a:p>
            <a:pPr marL="540385">
              <a:spcAft>
                <a:spcPts val="0"/>
              </a:spcAft>
              <a:tabLst>
                <a:tab pos="540385" algn="l"/>
              </a:tabLs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-He will not go </a:t>
            </a:r>
            <a:r>
              <a:rPr lang="en-US" sz="2000" b="1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unless</a:t>
            </a:r>
            <a:r>
              <a:rPr lang="en-US" sz="2000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you ask him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. </a:t>
            </a:r>
          </a:p>
          <a:p>
            <a:pPr>
              <a:spcAft>
                <a:spcPts val="0"/>
              </a:spcAft>
              <a:tabLst>
                <a:tab pos="540385" algn="l"/>
              </a:tabLs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6.  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คำเชื่อมบอกวัตถุประสงค์ เช่น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so that, in order that, </a:t>
            </a:r>
          </a:p>
          <a:p>
            <a:pPr marL="540385"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-Some people eat  </a:t>
            </a:r>
            <a:r>
              <a:rPr lang="en-US" sz="2000" b="1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so that</a:t>
            </a:r>
            <a:r>
              <a:rPr lang="en-US" sz="2000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they may live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.</a:t>
            </a:r>
          </a:p>
          <a:p>
            <a:pPr>
              <a:spcAft>
                <a:spcPts val="0"/>
              </a:spcAft>
              <a:tabLst>
                <a:tab pos="450215" algn="l"/>
                <a:tab pos="540385" algn="l"/>
              </a:tabLs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7.  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คำเชื่อมบอกผลลัพธ์ เช่น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so that, so … that, such … that</a:t>
            </a:r>
          </a:p>
          <a:p>
            <a:pPr marL="540385"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-I study hard </a:t>
            </a:r>
            <a:r>
              <a:rPr lang="en-US" sz="2000" b="1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so that </a:t>
            </a:r>
            <a:r>
              <a:rPr lang="en-US" sz="2000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 may pass my examination</a:t>
            </a:r>
            <a:r>
              <a:rPr lang="en-US" sz="2000" b="1" i="1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.</a:t>
            </a:r>
            <a:endParaRPr lang="en-US" sz="20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 marL="683895">
              <a:lnSpc>
                <a:spcPts val="1100"/>
              </a:lnSpc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 </a:t>
            </a:r>
          </a:p>
          <a:p>
            <a:pPr marL="540385">
              <a:spcAft>
                <a:spcPts val="0"/>
              </a:spcAft>
              <a:tabLst>
                <a:tab pos="630555" algn="l"/>
                <a:tab pos="810260" algn="l"/>
              </a:tabLs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-It is </a:t>
            </a:r>
            <a:r>
              <a:rPr lang="en-US" sz="2000" b="1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such</a:t>
            </a:r>
            <a:r>
              <a:rPr lang="en-US" sz="2000" b="1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hot tea </a:t>
            </a:r>
            <a:r>
              <a:rPr lang="en-US" sz="2000" b="1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that I can’t drink it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.</a:t>
            </a:r>
          </a:p>
          <a:p>
            <a:pPr>
              <a:lnSpc>
                <a:spcPts val="800"/>
              </a:lnSpc>
              <a:spcAft>
                <a:spcPts val="0"/>
              </a:spcAft>
              <a:tabLst>
                <a:tab pos="630555" algn="l"/>
                <a:tab pos="810260" algn="l"/>
              </a:tabLs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 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 startAt="8"/>
              <a:tabLst>
                <a:tab pos="228600" algn="l"/>
              </a:tabLs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คำเชื่อมบอกกริยาอาการ เช่น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as, as if, as though</a:t>
            </a:r>
          </a:p>
          <a:p>
            <a:pPr marL="540385"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-He does the work </a:t>
            </a:r>
            <a:r>
              <a:rPr lang="en-US" sz="2000" b="1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as I tell him</a:t>
            </a:r>
            <a:r>
              <a:rPr lang="en-US" sz="2000" b="1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.</a:t>
            </a:r>
            <a:endParaRPr lang="en-US" sz="20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	      -He treats me </a:t>
            </a:r>
            <a:r>
              <a:rPr lang="en-US" sz="2000" b="1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as if  </a:t>
            </a:r>
            <a:r>
              <a:rPr lang="en-US" sz="2000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 were his slave</a:t>
            </a:r>
            <a:r>
              <a:rPr lang="en-US" sz="2000" b="1" i="1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.</a:t>
            </a:r>
            <a:endParaRPr lang="en-US" sz="20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9.  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คำเชื่อมแสดงการเปรียบเทียบ เช่น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as … as, not so … as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	   - Molly ran </a:t>
            </a:r>
            <a:r>
              <a:rPr lang="en-US" sz="2000" b="1" i="1" u="sng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as  fast as Jane did</a:t>
            </a:r>
            <a:r>
              <a:rPr lang="en-US" sz="2000" b="1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.</a:t>
            </a:r>
            <a:endParaRPr lang="en-US" sz="2000" dirty="0"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	  -Mark speaks not so quickly as Mac does.</a:t>
            </a:r>
            <a:endParaRPr lang="en-US" sz="2000" dirty="0">
              <a:effectLst/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82132" y="2215526"/>
            <a:ext cx="4166407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การสังเกต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Conjunctions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และสามารถวิเคราะห์ได้ว่า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Conjunctions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นั้นๆ เป็นคำเชื่อมประเภทใดต้องอาศัยการจดจำ โดยควรจำเป็นกลุ่มและฝึกสังเกตอย่างสม่ำเสมอ </a:t>
            </a:r>
            <a:endParaRPr lang="th-TH" sz="2000" dirty="0" smtClean="0">
              <a:latin typeface="Cordia New" panose="020B0304020202020204" pitchFamily="34" charset="-34"/>
              <a:ea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endParaRPr lang="th-TH" sz="2000" dirty="0">
              <a:latin typeface="Cordia New" panose="020B0304020202020204" pitchFamily="34" charset="-34"/>
              <a:ea typeface="Cordia New" panose="020B03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2000" dirty="0" smtClean="0">
                <a:latin typeface="Cordia New" panose="020B0304020202020204" pitchFamily="34" charset="-34"/>
                <a:ea typeface="Cordia New" panose="020B0304020202020204" pitchFamily="34" charset="-34"/>
              </a:rPr>
              <a:t>สำหรับ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Conjunctions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บางคำเราอาจสังเกตจากตำแหน่งของเครื่องหมาย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semicolon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 (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;)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หรือ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comma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(,)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แต่หลักการนี้ก็สามารถใช้ได้กับเฉพาะบางคำเท่านั้น และที่สำคัญ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Conjunctions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บางคำเขียนเหมือนกัน แต่มีความหมายต่างกันไปแล้วแต่การนำไปใช้ในประโยค เช่น คำว่า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when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อาจใช้แสดงเงื่อนไข มีความหมายเท่ากับ </a:t>
            </a:r>
            <a:r>
              <a:rPr lang="en-US" sz="2000" dirty="0">
                <a:latin typeface="Cordia New" panose="020B0304020202020204" pitchFamily="34" charset="-34"/>
                <a:ea typeface="Cordia New" panose="020B0304020202020204" pitchFamily="34" charset="-34"/>
                <a:cs typeface="Cordia New" panose="020B0304020202020204" pitchFamily="34" charset="-34"/>
              </a:rPr>
              <a:t>if </a:t>
            </a:r>
            <a:r>
              <a:rPr lang="th-TH" sz="2000" dirty="0">
                <a:latin typeface="Cordia New" panose="020B0304020202020204" pitchFamily="34" charset="-34"/>
                <a:ea typeface="Cordia New" panose="020B0304020202020204" pitchFamily="34" charset="-34"/>
              </a:rPr>
              <a:t>หรือในบางครั้งก็ใช้เป็นคำระบุเวลา มีความหมายว่า เมื่อ เป็นต้น </a:t>
            </a:r>
            <a:endParaRPr lang="en-US" sz="2000" dirty="0">
              <a:effectLst/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9841193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3" name="Action Button: Forward or Next 12">
            <a:hlinkClick r:id="" action="ppaction://hlinkshowjump?jump=nextslide" highlightClick="1"/>
          </p:cNvPr>
          <p:cNvSpPr/>
          <p:nvPr/>
        </p:nvSpPr>
        <p:spPr>
          <a:xfrm>
            <a:off x="11289369" y="6270317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428" y="3903621"/>
            <a:ext cx="1620065" cy="1782071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grpSp>
        <p:nvGrpSpPr>
          <p:cNvPr id="6" name="Groupe 4"/>
          <p:cNvGrpSpPr/>
          <p:nvPr/>
        </p:nvGrpSpPr>
        <p:grpSpPr>
          <a:xfrm>
            <a:off x="335121" y="343773"/>
            <a:ext cx="5149846" cy="3223515"/>
            <a:chOff x="1846263" y="112713"/>
            <a:chExt cx="2298700" cy="1908175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graphicFrame>
        <p:nvGraphicFramePr>
          <p:cNvPr id="10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3170726"/>
              </p:ext>
            </p:extLst>
          </p:nvPr>
        </p:nvGraphicFramePr>
        <p:xfrm>
          <a:off x="666750" y="679010"/>
          <a:ext cx="4397222" cy="2042190"/>
        </p:xfrm>
        <a:graphic>
          <a:graphicData uri="http://schemas.openxmlformats.org/drawingml/2006/table">
            <a:tbl>
              <a:tblPr/>
              <a:tblGrid>
                <a:gridCol w="4397222"/>
              </a:tblGrid>
              <a:tr h="113994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ส่วนที่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2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แบบฝึกหัดฝึกหา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 Conjunctions </a:t>
                      </a: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ประโยค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…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h-TH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+mn-cs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ลองหา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Conjunctions 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ในแต่ละประโยค ....จดคำตอบลงในเศษกระดาษและ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ดูเฉลยหน้าถัดไป ถ้าถูกไม่ครบทุกข้อไม่ต้องกังวลอ่านทบทวนส่วนที่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1 </a:t>
                      </a:r>
                      <a:r>
                        <a:rPr kumimoji="0" lang="th-T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อีกครั้ง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737857" y="397403"/>
            <a:ext cx="5133403" cy="6063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  <a:ea typeface="Angsana New" panose="02020603050405020304" pitchFamily="18" charset="-34"/>
                <a:cs typeface="Angsana New" panose="02020603050405020304" pitchFamily="18" charset="-34"/>
              </a:rPr>
              <a:t>Granny Rugby-tackled </a:t>
            </a:r>
            <a:b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  <a:ea typeface="Angsana New" panose="02020603050405020304" pitchFamily="18" charset="-34"/>
                <a:cs typeface="Angsana New" panose="02020603050405020304" pitchFamily="18" charset="-34"/>
              </a:rPr>
            </a:b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  <a:ea typeface="Angsana New" panose="02020603050405020304" pitchFamily="18" charset="-34"/>
                <a:cs typeface="Angsana New" panose="02020603050405020304" pitchFamily="18" charset="-34"/>
              </a:rPr>
              <a:t>Jaywalker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CN" dirty="0">
              <a:solidFill>
                <a:srgbClr val="FF0000"/>
              </a:solidFill>
              <a:latin typeface="Arial Narrow" panose="020B0606020202030204" pitchFamily="34" charset="0"/>
              <a:cs typeface="Angsana New" panose="02020603050405020304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Angsana New" panose="02020603050405020304" pitchFamily="18" charset="-34"/>
                <a:cs typeface="Angsana New" panose="02020603050405020304" pitchFamily="18" charset="-34"/>
              </a:rPr>
              <a:t>(1) A 77-year-old granny made a citizen’s arrest in Germany </a:t>
            </a:r>
            <a:r>
              <a:rPr kumimoji="0" lang="en-US" altLang="zh-CN" sz="18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Angsana New" panose="02020603050405020304" pitchFamily="18" charset="-34"/>
                <a:cs typeface="Angsana New" panose="02020603050405020304" pitchFamily="18" charset="-34"/>
              </a:rPr>
              <a:t>when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Angsana New" panose="02020603050405020304" pitchFamily="18" charset="-34"/>
                <a:cs typeface="Angsana New" panose="02020603050405020304" pitchFamily="18" charset="-34"/>
              </a:rPr>
              <a:t> she rugby-tackled a 25-year-old jaywalker.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Angsana New" panose="02020603050405020304" pitchFamily="18" charset="-34"/>
                <a:cs typeface="Angsana New" panose="02020603050405020304" pitchFamily="18" charset="-34"/>
              </a:rPr>
              <a:t>(2) The granny sat on him until police arrived because he had walked across a road before the light was green.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Angsana New" panose="02020603050405020304" pitchFamily="18" charset="-34"/>
                <a:cs typeface="Angsana New" panose="02020603050405020304" pitchFamily="18" charset="-34"/>
              </a:rPr>
              <a:t>(3) The woman, from </a:t>
            </a:r>
            <a:r>
              <a:rPr kumimoji="0" lang="en-US" altLang="zh-CN" sz="1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Angsana New" panose="02020603050405020304" pitchFamily="18" charset="-34"/>
                <a:cs typeface="Angsana New" panose="02020603050405020304" pitchFamily="18" charset="-34"/>
              </a:rPr>
              <a:t>Freital</a:t>
            </a: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Angsana New" panose="02020603050405020304" pitchFamily="18" charset="-34"/>
                <a:cs typeface="Angsana New" panose="02020603050405020304" pitchFamily="18" charset="-34"/>
              </a:rPr>
              <a:t>, near Dresden, shouted at the man as he crossed the road before the little green man flashed up.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Angsana New" panose="02020603050405020304" pitchFamily="18" charset="-34"/>
                <a:cs typeface="Angsana New" panose="02020603050405020304" pitchFamily="18" charset="-34"/>
              </a:rPr>
              <a:t>(4) The old lady said she became even angrier when he hit her with his rucksack as he pushed past her when he reached the other side of the road.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Angsana New" panose="02020603050405020304" pitchFamily="18" charset="-34"/>
                <a:cs typeface="Angsana New" panose="02020603050405020304" pitchFamily="18" charset="-34"/>
              </a:rPr>
              <a:t>(5) She grabbed his hair and managed to wrestle him to the ground, where she sat on him till police, who had been called by a passerby, came.</a:t>
            </a: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  <a:ea typeface="Angsana New" panose="02020603050405020304" pitchFamily="18" charset="-34"/>
                <a:cs typeface="Angsana New" panose="02020603050405020304" pitchFamily="18" charset="-34"/>
              </a:rPr>
              <a:t>(6) He was taken to a local police station where he was fined for jaywalking.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Angsana New" panose="02020603050405020304" pitchFamily="18" charset="-34"/>
                <a:cs typeface="Times New Roman" panose="02020603050405020304" pitchFamily="18" charset="0"/>
              </a:rPr>
              <a:t>Adapted from: www.ananova.com/news/story/sm_1346311.html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8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3860" y="679010"/>
            <a:ext cx="20574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80218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97797" y="0"/>
            <a:ext cx="767407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3" name="Action Button: Forward or Next 12">
            <a:hlinkClick r:id="" action="ppaction://hlinkshowjump?jump=nextslide" highlightClick="1"/>
          </p:cNvPr>
          <p:cNvSpPr/>
          <p:nvPr/>
        </p:nvSpPr>
        <p:spPr>
          <a:xfrm>
            <a:off x="11289369" y="6270317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80643" y="734806"/>
            <a:ext cx="250873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2701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ordia New" panose="020B0304020202020204" pitchFamily="34" charset="-34"/>
                <a:cs typeface="Angsana New" panose="02020603050405020304" pitchFamily="18" charset="-34"/>
              </a:rPr>
              <a:t>Answer</a:t>
            </a: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Cordia New" panose="020B0304020202020204" pitchFamily="34" charset="-34"/>
                <a:cs typeface="Angsana New" panose="02020603050405020304" pitchFamily="18" charset="-34"/>
              </a:rPr>
              <a:t>	</a:t>
            </a: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10" name="Picture 2" descr="3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32382" y="5075478"/>
            <a:ext cx="1383362" cy="1280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e 4"/>
          <p:cNvGrpSpPr/>
          <p:nvPr/>
        </p:nvGrpSpPr>
        <p:grpSpPr>
          <a:xfrm rot="1981029" flipH="1">
            <a:off x="1527386" y="3189087"/>
            <a:ext cx="2200271" cy="2161577"/>
            <a:chOff x="1846263" y="112713"/>
            <a:chExt cx="2298700" cy="1908175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graphicFrame>
        <p:nvGraphicFramePr>
          <p:cNvPr id="16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7228142"/>
              </p:ext>
            </p:extLst>
          </p:nvPr>
        </p:nvGraphicFramePr>
        <p:xfrm>
          <a:off x="1437520" y="3467335"/>
          <a:ext cx="2301222" cy="1124954"/>
        </p:xfrm>
        <a:graphic>
          <a:graphicData uri="http://schemas.openxmlformats.org/drawingml/2006/table">
            <a:tbl>
              <a:tblPr/>
              <a:tblGrid>
                <a:gridCol w="2301222"/>
              </a:tblGrid>
              <a:tr h="112495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ทำแบบฝึกหัดเพิ่ม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+mn-cs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ไหมครับ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?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98303" y="1471955"/>
            <a:ext cx="4858439" cy="178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1400" dirty="0">
                <a:solidFill>
                  <a:srgbClr val="FF0000"/>
                </a:solidFill>
              </a:rPr>
              <a:t>2.  until; because; before</a:t>
            </a:r>
          </a:p>
          <a:p>
            <a:r>
              <a:rPr lang="en-US" sz="1400" dirty="0">
                <a:solidFill>
                  <a:srgbClr val="FF0000"/>
                </a:solidFill>
              </a:rPr>
              <a:t>3.  as; before 	</a:t>
            </a:r>
          </a:p>
          <a:p>
            <a:r>
              <a:rPr lang="en-US" sz="1400" dirty="0">
                <a:solidFill>
                  <a:srgbClr val="FF0000"/>
                </a:solidFill>
              </a:rPr>
              <a:t>4.  when; as; when	</a:t>
            </a:r>
          </a:p>
          <a:p>
            <a:r>
              <a:rPr lang="en-US" sz="1400" dirty="0">
                <a:solidFill>
                  <a:srgbClr val="FF0000"/>
                </a:solidFill>
              </a:rPr>
              <a:t>5.  and; where; till	</a:t>
            </a:r>
          </a:p>
          <a:p>
            <a:r>
              <a:rPr lang="en-US" sz="1400" dirty="0">
                <a:solidFill>
                  <a:srgbClr val="FF0000"/>
                </a:solidFill>
              </a:rPr>
              <a:t>6.  where</a:t>
            </a:r>
          </a:p>
          <a:p>
            <a:pPr lvl="0"/>
            <a:endParaRPr lang="en-US" sz="1200" dirty="0">
              <a:solidFill>
                <a:srgbClr val="FF0000"/>
              </a:solidFill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04722" y="2274096"/>
            <a:ext cx="500253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0070C0"/>
                </a:solidFill>
              </a:rPr>
              <a:t>Excerpted  from: http://www.indianchild.com/amazing_facts5.htm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8413429" y="668848"/>
            <a:ext cx="3290338" cy="121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1. Mosquitoes 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ordia New" panose="020B0304020202020204" pitchFamily="34" charset="-34"/>
                <a:cs typeface="Angsana New" panose="02020603050405020304" pitchFamily="18" charset="-34"/>
              </a:rPr>
              <a:t> do not bite. They stab. A mosquito has no jaws, hence it attacks with its long proboscis and sucks the blood up through its nasal tube!</a:t>
            </a:r>
          </a:p>
          <a:p>
            <a:pPr marL="0" marR="0" lvl="0" indent="0" algn="thaiDi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altLang="th-TH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anose="020B0304020202020204" pitchFamily="34" charset="-34"/>
                <a:ea typeface="Angsana New" panose="02020603050405020304" pitchFamily="18" charset="-34"/>
                <a:cs typeface="Cordia New" panose="020B0304020202020204" pitchFamily="34" charset="-34"/>
              </a:rPr>
              <a:t>		</a:t>
            </a:r>
            <a:r>
              <a:rPr kumimoji="0" lang="en-US" alt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 </a:t>
            </a:r>
            <a:endParaRPr kumimoji="0" lang="th-TH" alt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123" name="Picture 3" descr="mosqui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722" y="734806"/>
            <a:ext cx="1419225" cy="97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0161" y="2890145"/>
            <a:ext cx="1854195" cy="1388604"/>
          </a:xfrm>
          <a:prstGeom prst="rect">
            <a:avLst/>
          </a:prstGeom>
        </p:spPr>
      </p:pic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7479369" y="4617799"/>
            <a:ext cx="3810000" cy="1166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altLang="th-TH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2. Just </a:t>
            </a:r>
            <a:r>
              <a:rPr kumimoji="0" lang="en-US" altLang="th-TH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like a chameleon, a seahorse’s eyes move independently from each other. The right eye can look forward while the left eye looks back! </a:t>
            </a:r>
            <a:endParaRPr kumimoji="0" lang="th-TH" alt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649156" y="5921504"/>
            <a:ext cx="6096000" cy="3488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000"/>
              </a:lnSpc>
              <a:spcAft>
                <a:spcPts val="0"/>
              </a:spcAft>
              <a:tabLst>
                <a:tab pos="2637155" algn="ctr"/>
                <a:tab pos="5274310" algn="r"/>
                <a:tab pos="-270510" algn="l"/>
              </a:tabLst>
            </a:pPr>
            <a:r>
              <a:rPr lang="en-US" sz="1400" i="1" dirty="0">
                <a:solidFill>
                  <a:srgbClr val="0070C0"/>
                </a:solidFill>
                <a:latin typeface="Times New Roman" panose="02020603050405020304" pitchFamily="18" charset="0"/>
                <a:ea typeface="Cordia New" panose="020B0304020202020204" pitchFamily="34" charset="-34"/>
                <a:cs typeface="Angsana New" panose="02020603050405020304" pitchFamily="18" charset="-34"/>
              </a:rPr>
              <a:t>Excerpted  from: http://projects.edtech.sandi.net/encanto/seahorses/</a:t>
            </a:r>
            <a:endParaRPr lang="en-US" sz="1400" dirty="0">
              <a:solidFill>
                <a:srgbClr val="0070C0"/>
              </a:solidFill>
              <a:effectLst/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3111432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97797" y="0"/>
            <a:ext cx="767407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3" name="Action Button: Forward or Next 12">
            <a:hlinkClick r:id="" action="ppaction://hlinkshowjump?jump=nextslide" highlightClick="1"/>
          </p:cNvPr>
          <p:cNvSpPr/>
          <p:nvPr/>
        </p:nvSpPr>
        <p:spPr>
          <a:xfrm>
            <a:off x="11289369" y="6270317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65" y="723156"/>
            <a:ext cx="1314450" cy="1828800"/>
          </a:xfrm>
          <a:prstGeom prst="rect">
            <a:avLst/>
          </a:prstGeom>
        </p:spPr>
      </p:pic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2154497" y="881906"/>
            <a:ext cx="3543300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en-US" altLang="th-TH" sz="2000" b="1" dirty="0"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3</a:t>
            </a:r>
            <a:r>
              <a:rPr kumimoji="0" lang="en-US" alt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.</a:t>
            </a:r>
            <a:r>
              <a:rPr kumimoji="0" lang="en-US" altLang="th-TH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 </a:t>
            </a:r>
            <a:r>
              <a:rPr kumimoji="0" lang="en-US" alt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Twenty</a:t>
            </a:r>
            <a:r>
              <a:rPr kumimoji="0" lang="en-US" alt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-four-karat gold is not pure gold since there is a small amount of copper in it. Absolutely pure gold is so soft that it can be molded with the hands.</a:t>
            </a:r>
            <a:endParaRPr kumimoji="0" lang="th-TH" alt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4946" y="3275111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i="1" dirty="0">
                <a:latin typeface="Times New Roman" panose="02020603050405020304" pitchFamily="18" charset="0"/>
                <a:ea typeface="Cordia New" panose="020B0304020202020204" pitchFamily="34" charset="-34"/>
                <a:cs typeface="Angsana New" panose="02020603050405020304" pitchFamily="18" charset="-34"/>
              </a:rPr>
              <a:t>Excerpted  from: </a:t>
            </a:r>
            <a:r>
              <a:rPr lang="en-US" sz="1400" i="1" u="sng" dirty="0">
                <a:solidFill>
                  <a:srgbClr val="000000"/>
                </a:solidFill>
                <a:latin typeface="Times New Roman" panose="02020603050405020304" pitchFamily="18" charset="0"/>
                <a:ea typeface="Cordia New" panose="020B0304020202020204" pitchFamily="34" charset="-34"/>
                <a:cs typeface="Angsana New" panose="02020603050405020304" pitchFamily="18" charset="-34"/>
                <a:hlinkClick r:id="rId3"/>
              </a:rPr>
              <a:t>http://www.indianchild.com/amazing_facts.htm</a:t>
            </a:r>
            <a:r>
              <a:rPr lang="en-US" sz="1400" i="1" dirty="0">
                <a:latin typeface="Times New Roman" panose="02020603050405020304" pitchFamily="18" charset="0"/>
                <a:ea typeface="Cordia New" panose="020B0304020202020204" pitchFamily="34" charset="-34"/>
                <a:cs typeface="Angsana New" panose="02020603050405020304" pitchFamily="18" charset="-34"/>
              </a:rPr>
              <a:t> </a:t>
            </a:r>
            <a:endParaRPr lang="th-TH" sz="1400" dirty="0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7482027" y="3595488"/>
            <a:ext cx="3807341" cy="164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alt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4.  In 1883</a:t>
            </a:r>
            <a:r>
              <a:rPr kumimoji="0" lang="en-US" alt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ngsana New" panose="02020603050405020304" pitchFamily="18" charset="-34"/>
                <a:cs typeface="Cordia New" panose="020B0304020202020204" pitchFamily="34" charset="-34"/>
              </a:rPr>
              <a:t>, the explosion of the volcano Krakatoa put so much dust into the earth’s atmosphere that sunsets appeared green and the moon appeared blue around the world for almost two years.</a:t>
            </a:r>
            <a:endParaRPr kumimoji="0" lang="th-TH" alt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4228" y="446798"/>
            <a:ext cx="3657600" cy="2432304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208889" y="5664628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>
              <a:spcAft>
                <a:spcPts val="0"/>
              </a:spcAft>
              <a:tabLst>
                <a:tab pos="2637155" algn="ctr"/>
                <a:tab pos="5274310" algn="r"/>
                <a:tab pos="457200" algn="l"/>
              </a:tabLst>
            </a:pPr>
            <a:r>
              <a:rPr lang="en-US" sz="1400" i="1" dirty="0">
                <a:solidFill>
                  <a:srgbClr val="0070C0"/>
                </a:solidFill>
                <a:latin typeface="Times New Roman" panose="02020603050405020304" pitchFamily="18" charset="0"/>
                <a:ea typeface="Cordia New" panose="020B0304020202020204" pitchFamily="34" charset="-34"/>
                <a:cs typeface="Angsana New" panose="02020603050405020304" pitchFamily="18" charset="-34"/>
              </a:rPr>
              <a:t>Excerpted  from: http://www.indianchild.com/amazing_facts.htm</a:t>
            </a:r>
            <a:endParaRPr lang="en-US" sz="1400" dirty="0">
              <a:solidFill>
                <a:srgbClr val="0070C0"/>
              </a:solidFill>
              <a:effectLst/>
              <a:latin typeface="Cordia New" panose="020B0304020202020204" pitchFamily="34" charset="-34"/>
              <a:ea typeface="Cordia New" panose="020B0304020202020204" pitchFamily="34" charset="-34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9445245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2969</TotalTime>
  <Words>1548</Words>
  <Application>Microsoft Office PowerPoint</Application>
  <PresentationFormat>Widescreen</PresentationFormat>
  <Paragraphs>183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宋体</vt:lpstr>
      <vt:lpstr>Angsana New</vt:lpstr>
      <vt:lpstr>Arial</vt:lpstr>
      <vt:lpstr>Arial Narrow</vt:lpstr>
      <vt:lpstr>Calibri</vt:lpstr>
      <vt:lpstr>Calibri Light</vt:lpstr>
      <vt:lpstr>Comic Sans MS</vt:lpstr>
      <vt:lpstr>Cordia New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oot</cp:lastModifiedBy>
  <cp:revision>312</cp:revision>
  <cp:lastPrinted>2016-05-27T06:24:58Z</cp:lastPrinted>
  <dcterms:created xsi:type="dcterms:W3CDTF">2015-01-09T05:03:30Z</dcterms:created>
  <dcterms:modified xsi:type="dcterms:W3CDTF">2016-08-09T02:22:54Z</dcterms:modified>
</cp:coreProperties>
</file>