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81" r:id="rId4"/>
    <p:sldId id="289" r:id="rId5"/>
    <p:sldId id="290" r:id="rId6"/>
    <p:sldId id="291" r:id="rId7"/>
    <p:sldId id="292" r:id="rId8"/>
    <p:sldId id="293" r:id="rId9"/>
    <p:sldId id="286" r:id="rId10"/>
    <p:sldId id="287" r:id="rId11"/>
    <p:sldId id="296" r:id="rId12"/>
    <p:sldId id="288" r:id="rId13"/>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varScale="1">
        <p:scale>
          <a:sx n="74" d="100"/>
          <a:sy n="74"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07/08/59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07/08/59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07/08/59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07/08/59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07/08/59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07/08/59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4to40.com/omg/default.asp?category=&amp;counter=70"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674583"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61635" y="3945852"/>
            <a:ext cx="4435978" cy="1888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การ</a:t>
            </a:r>
            <a:r>
              <a:rPr lang="th-TH" altLang="en-US" sz="2400" dirty="0" smtClean="0">
                <a:solidFill>
                  <a:srgbClr val="FF0000"/>
                </a:solidFill>
                <a:latin typeface="Calibri" panose="020F0502020204030204" pitchFamily="34" charset="0"/>
                <a:cs typeface="+mn-cs"/>
              </a:rPr>
              <a:t>หา </a:t>
            </a:r>
            <a:r>
              <a:rPr lang="en-US" altLang="en-US" sz="2400" dirty="0" smtClean="0">
                <a:solidFill>
                  <a:srgbClr val="FF0000"/>
                </a:solidFill>
                <a:latin typeface="Calibri" panose="020F0502020204030204" pitchFamily="34" charset="0"/>
                <a:cs typeface="+mn-cs"/>
              </a:rPr>
              <a:t>Adverb</a:t>
            </a:r>
            <a:r>
              <a:rPr lang="th-TH" altLang="en-US" sz="2400" dirty="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ใน</a:t>
            </a:r>
            <a:r>
              <a:rPr lang="th-TH" altLang="en-US" sz="2400" dirty="0" smtClean="0">
                <a:solidFill>
                  <a:srgbClr val="FF0000"/>
                </a:solidFill>
                <a:latin typeface="Calibri" panose="020F0502020204030204" pitchFamily="34" charset="0"/>
                <a:cs typeface="+mn-cs"/>
              </a:rPr>
              <a:t>ประโยค</a:t>
            </a:r>
          </a:p>
        </p:txBody>
      </p:sp>
      <p:sp>
        <p:nvSpPr>
          <p:cNvPr id="19" name="Text Box 5"/>
          <p:cNvSpPr txBox="1">
            <a:spLocks noChangeArrowheads="1"/>
          </p:cNvSpPr>
          <p:nvPr/>
        </p:nvSpPr>
        <p:spPr bwMode="auto">
          <a:xfrm>
            <a:off x="6601708" y="6424733"/>
            <a:ext cx="4677713"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2016 </a:t>
            </a:r>
            <a:r>
              <a:rPr lang="en-US" altLang="th-TH" sz="1200" dirty="0">
                <a:latin typeface="Calibri" panose="020F0502020204030204" pitchFamily="34" charset="0"/>
              </a:rPr>
              <a:t>Self-access Learning Centre, </a:t>
            </a:r>
            <a:r>
              <a:rPr lang="en-US" altLang="th-TH" sz="1200" dirty="0" smtClean="0">
                <a:latin typeface="Calibri" panose="020F0502020204030204" pitchFamily="34" charset="0"/>
              </a:rPr>
              <a:t>KMUTT </a:t>
            </a:r>
            <a:r>
              <a:rPr lang="en-US" altLang="th-TH" sz="1200" dirty="0" err="1" smtClean="0">
                <a:latin typeface="Calibri" panose="020F0502020204030204" pitchFamily="34" charset="0"/>
              </a:rPr>
              <a:t>ud</a:t>
            </a:r>
            <a:r>
              <a:rPr lang="en-US" altLang="th-TH" sz="1200" dirty="0" smtClean="0">
                <a:latin typeface="Calibri" panose="020F0502020204030204" pitchFamily="34" charset="0"/>
              </a:rPr>
              <a:t> 7 Aug, 2016 </a:t>
            </a:r>
            <a:endParaRPr lang="th-TH" altLang="th-TH" sz="1200" dirty="0">
              <a:latin typeface="Calibri" panose="020F050202020403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97797" y="0"/>
            <a:ext cx="767407"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480643" y="734806"/>
            <a:ext cx="250873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endParaRPr kumimoji="0" lang="en-US" altLang="zh-CN" sz="20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endParaRPr>
          </a:p>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rgbClr val="FF0000"/>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100" b="0" i="0" u="none" strike="noStrike" cap="none" normalizeH="0" baseline="0" dirty="0" smtClean="0">
                <a:ln>
                  <a:noFill/>
                </a:ln>
                <a:solidFill>
                  <a:srgbClr val="FF0000"/>
                </a:solidFill>
                <a:effectLst/>
              </a:rPr>
              <a:t> </a:t>
            </a:r>
            <a:endParaRPr kumimoji="0" lang="en-US" altLang="zh-CN" sz="2800" b="0" i="0" u="none" strike="noStrike" cap="none" normalizeH="0" baseline="0" dirty="0" smtClean="0">
              <a:ln>
                <a:noFill/>
              </a:ln>
              <a:solidFill>
                <a:srgbClr val="FF0000"/>
              </a:solidFill>
              <a:effectLst/>
            </a:endParaRPr>
          </a:p>
        </p:txBody>
      </p:sp>
      <p:pic>
        <p:nvPicPr>
          <p:cNvPr id="10"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32382" y="5075478"/>
            <a:ext cx="1383362" cy="128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e 4"/>
          <p:cNvGrpSpPr/>
          <p:nvPr/>
        </p:nvGrpSpPr>
        <p:grpSpPr>
          <a:xfrm rot="1981029" flipH="1">
            <a:off x="1527386" y="3189087"/>
            <a:ext cx="2200271" cy="2161577"/>
            <a:chOff x="1846263" y="112713"/>
            <a:chExt cx="2298700" cy="1908175"/>
          </a:xfrm>
        </p:grpSpPr>
        <p:sp>
          <p:nvSpPr>
            <p:cNvPr id="12" name="Freeform 11"/>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13"/>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Freeform 14"/>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6" name="Group 119"/>
          <p:cNvGraphicFramePr>
            <a:graphicFrameLocks noGrp="1"/>
          </p:cNvGraphicFramePr>
          <p:nvPr>
            <p:extLst>
              <p:ext uri="{D42A27DB-BD31-4B8C-83A1-F6EECF244321}">
                <p14:modId xmlns:p14="http://schemas.microsoft.com/office/powerpoint/2010/main" val="2257228142"/>
              </p:ext>
            </p:extLst>
          </p:nvPr>
        </p:nvGraphicFramePr>
        <p:xfrm>
          <a:off x="1437520" y="3467335"/>
          <a:ext cx="2301222" cy="1124954"/>
        </p:xfrm>
        <a:graphic>
          <a:graphicData uri="http://schemas.openxmlformats.org/drawingml/2006/table">
            <a:tbl>
              <a:tblPr/>
              <a:tblGrid>
                <a:gridCol w="2301222"/>
              </a:tblGrid>
              <a:tr h="1124954">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4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endParaRPr kumimoji="0" lang="en-US" sz="20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3" name="Rectangle 1"/>
          <p:cNvSpPr>
            <a:spLocks noChangeArrowheads="1"/>
          </p:cNvSpPr>
          <p:nvPr/>
        </p:nvSpPr>
        <p:spPr bwMode="auto">
          <a:xfrm>
            <a:off x="198303" y="1271902"/>
            <a:ext cx="4858439"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7200"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r>
              <a:rPr lang="en-US" sz="1200" dirty="0">
                <a:solidFill>
                  <a:srgbClr val="FF0000"/>
                </a:solidFill>
              </a:rPr>
              <a:t>1. </a:t>
            </a:r>
            <a:r>
              <a:rPr lang="en-US" sz="1200" dirty="0" smtClean="0">
                <a:solidFill>
                  <a:srgbClr val="FF0000"/>
                </a:solidFill>
              </a:rPr>
              <a:t>For </a:t>
            </a:r>
            <a:r>
              <a:rPr lang="en-US" sz="1200" dirty="0">
                <a:solidFill>
                  <a:srgbClr val="FF0000"/>
                </a:solidFill>
              </a:rPr>
              <a:t>hundreds of years; widely; as a treatment </a:t>
            </a:r>
            <a:br>
              <a:rPr lang="en-US" sz="1200" dirty="0">
                <a:solidFill>
                  <a:srgbClr val="FF0000"/>
                </a:solidFill>
              </a:rPr>
            </a:br>
            <a:r>
              <a:rPr lang="en-US" sz="1200" dirty="0">
                <a:solidFill>
                  <a:srgbClr val="FF0000"/>
                </a:solidFill>
              </a:rPr>
              <a:t>    </a:t>
            </a:r>
            <a:r>
              <a:rPr lang="en-US" sz="1200" dirty="0" smtClean="0">
                <a:solidFill>
                  <a:srgbClr val="FF0000"/>
                </a:solidFill>
              </a:rPr>
              <a:t>           for </a:t>
            </a:r>
            <a:r>
              <a:rPr lang="en-US" sz="1200" dirty="0">
                <a:solidFill>
                  <a:srgbClr val="FF0000"/>
                </a:solidFill>
              </a:rPr>
              <a:t>wounds	</a:t>
            </a:r>
          </a:p>
          <a:p>
            <a:r>
              <a:rPr lang="en-US" sz="1200" dirty="0">
                <a:solidFill>
                  <a:srgbClr val="FF0000"/>
                </a:solidFill>
              </a:rPr>
              <a:t>2. Since the time of Napoleon; faster	</a:t>
            </a:r>
          </a:p>
          <a:p>
            <a:r>
              <a:rPr lang="en-US" sz="1200" dirty="0">
                <a:solidFill>
                  <a:srgbClr val="FF0000"/>
                </a:solidFill>
              </a:rPr>
              <a:t>3. During the American Civil War; often; in wounds 	</a:t>
            </a:r>
          </a:p>
          <a:p>
            <a:r>
              <a:rPr lang="en-US" sz="1200" dirty="0">
                <a:solidFill>
                  <a:srgbClr val="FF0000"/>
                </a:solidFill>
              </a:rPr>
              <a:t>4. very well; actually	</a:t>
            </a:r>
          </a:p>
          <a:p>
            <a:r>
              <a:rPr lang="en-US" sz="1200" dirty="0">
                <a:solidFill>
                  <a:srgbClr val="FF0000"/>
                </a:solidFill>
              </a:rPr>
              <a:t>5. just; recently      6. then        7.  -</a:t>
            </a:r>
          </a:p>
          <a:p>
            <a:r>
              <a:rPr lang="en-US" sz="1200" dirty="0">
                <a:solidFill>
                  <a:srgbClr val="FF0000"/>
                </a:solidFill>
              </a:rPr>
              <a:t>8. along with the bacteria (</a:t>
            </a:r>
            <a:r>
              <a:rPr lang="en-US" sz="1200" u="sng" dirty="0">
                <a:solidFill>
                  <a:srgbClr val="FF0000"/>
                </a:solidFill>
              </a:rPr>
              <a:t>Notes</a:t>
            </a:r>
            <a:r>
              <a:rPr lang="en-US" sz="1200" dirty="0">
                <a:solidFill>
                  <a:srgbClr val="FF0000"/>
                </a:solidFill>
              </a:rPr>
              <a:t>: which infects it </a:t>
            </a:r>
            <a:r>
              <a:rPr lang="th-TH" sz="1200" dirty="0">
                <a:solidFill>
                  <a:srgbClr val="FF0000"/>
                </a:solidFill>
              </a:rPr>
              <a:t>เป็น </a:t>
            </a:r>
            <a:r>
              <a:rPr lang="en-US" sz="1200" dirty="0">
                <a:solidFill>
                  <a:srgbClr val="FF0000"/>
                </a:solidFill>
              </a:rPr>
              <a:t/>
            </a:r>
            <a:br>
              <a:rPr lang="en-US" sz="1200" dirty="0">
                <a:solidFill>
                  <a:srgbClr val="FF0000"/>
                </a:solidFill>
              </a:rPr>
            </a:br>
            <a:r>
              <a:rPr lang="en-US" sz="1200" dirty="0">
                <a:solidFill>
                  <a:srgbClr val="FF0000"/>
                </a:solidFill>
              </a:rPr>
              <a:t>  </a:t>
            </a:r>
            <a:r>
              <a:rPr lang="en-US" sz="1200" dirty="0" smtClean="0">
                <a:solidFill>
                  <a:srgbClr val="FF0000"/>
                </a:solidFill>
              </a:rPr>
              <a:t>            </a:t>
            </a:r>
            <a:r>
              <a:rPr lang="en-US" sz="1200" dirty="0">
                <a:solidFill>
                  <a:srgbClr val="FF0000"/>
                </a:solidFill>
              </a:rPr>
              <a:t>Adjective Clause </a:t>
            </a:r>
            <a:r>
              <a:rPr lang="th-TH" sz="1200" dirty="0">
                <a:solidFill>
                  <a:srgbClr val="FF0000"/>
                </a:solidFill>
              </a:rPr>
              <a:t>ขยาย </a:t>
            </a:r>
            <a:r>
              <a:rPr lang="en-US" sz="1200" dirty="0">
                <a:solidFill>
                  <a:srgbClr val="FF0000"/>
                </a:solidFill>
              </a:rPr>
              <a:t>bacteria)</a:t>
            </a:r>
          </a:p>
          <a:p>
            <a:pPr lvl="0"/>
            <a:r>
              <a:rPr lang="en-US" sz="1200" dirty="0">
                <a:solidFill>
                  <a:srgbClr val="FF0000"/>
                </a:solidFill>
              </a:rPr>
              <a:t>-</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6"/>
          <p:cNvSpPr/>
          <p:nvPr/>
        </p:nvSpPr>
        <p:spPr>
          <a:xfrm>
            <a:off x="6871520" y="2625357"/>
            <a:ext cx="5002537" cy="451406"/>
          </a:xfrm>
          <a:prstGeom prst="rect">
            <a:avLst/>
          </a:prstGeom>
        </p:spPr>
        <p:txBody>
          <a:bodyPr wrap="square">
            <a:spAutoFit/>
          </a:bodyPr>
          <a:lstStyle/>
          <a:p>
            <a:pPr marL="457200" algn="just">
              <a:lnSpc>
                <a:spcPts val="1400"/>
              </a:lnSpc>
              <a:spcAft>
                <a:spcPts val="0"/>
              </a:spcAft>
            </a:pPr>
            <a:r>
              <a:rPr lang="en-US" sz="1200" i="1" dirty="0">
                <a:latin typeface="Times New Roman" panose="02020603050405020304" pitchFamily="18" charset="0"/>
                <a:ea typeface="Cordia New" panose="020B0304020202020204" pitchFamily="34" charset="-34"/>
                <a:cs typeface="Cordia New" panose="020B0304020202020204" pitchFamily="34" charset="-34"/>
              </a:rPr>
              <a:t>Excerpted  from: </a:t>
            </a:r>
            <a:endParaRPr lang="en-US" sz="1200" i="1" dirty="0" smtClean="0">
              <a:latin typeface="Times New Roman" panose="02020603050405020304" pitchFamily="18" charset="0"/>
              <a:ea typeface="Cordia New" panose="020B0304020202020204" pitchFamily="34" charset="-34"/>
              <a:cs typeface="Cordia New" panose="020B0304020202020204" pitchFamily="34" charset="-34"/>
            </a:endParaRPr>
          </a:p>
          <a:p>
            <a:pPr marL="457200" algn="just">
              <a:lnSpc>
                <a:spcPts val="1400"/>
              </a:lnSpc>
              <a:spcAft>
                <a:spcPts val="0"/>
              </a:spcAft>
            </a:pPr>
            <a:r>
              <a:rPr lang="en-US" sz="1200" i="1" dirty="0">
                <a:solidFill>
                  <a:srgbClr val="0070C0"/>
                </a:solidFill>
              </a:rPr>
              <a:t>http://www.4to40.com/omg/default.asp?category=&amp;counter=70</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9" name="Rectangle 8"/>
          <p:cNvSpPr/>
          <p:nvPr/>
        </p:nvSpPr>
        <p:spPr>
          <a:xfrm>
            <a:off x="7017621" y="5615230"/>
            <a:ext cx="4271748" cy="461665"/>
          </a:xfrm>
          <a:prstGeom prst="rect">
            <a:avLst/>
          </a:prstGeom>
        </p:spPr>
        <p:txBody>
          <a:bodyPr wrap="square">
            <a:spAutoFit/>
          </a:bodyPr>
          <a:lstStyle/>
          <a:p>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r>
              <a:rPr lang="en-US" sz="1200" i="1" dirty="0">
                <a:solidFill>
                  <a:srgbClr val="0070C0"/>
                </a:solidFill>
              </a:rPr>
              <a:t>http://www.4to40.com/omg/default.asp?category=&amp;counter=180</a:t>
            </a:r>
            <a:endParaRPr lang="th-TH" sz="1200" dirty="0">
              <a:solidFill>
                <a:srgbClr val="0070C0"/>
              </a:solidFill>
            </a:endParaRPr>
          </a:p>
        </p:txBody>
      </p:sp>
      <p:sp>
        <p:nvSpPr>
          <p:cNvPr id="5" name="Rectangle 1"/>
          <p:cNvSpPr>
            <a:spLocks noChangeArrowheads="1"/>
          </p:cNvSpPr>
          <p:nvPr/>
        </p:nvSpPr>
        <p:spPr bwMode="auto">
          <a:xfrm>
            <a:off x="8318068" y="605195"/>
            <a:ext cx="3553192" cy="187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rial" panose="020B0604020202020204" pitchFamily="34" charset="0"/>
              </a:rPr>
              <a:t>1. Joseph </a:t>
            </a:r>
            <a:r>
              <a:rPr kumimoji="0" lang="en-US" altLang="zh-CN" sz="16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Arial" panose="020B0604020202020204" pitchFamily="34" charset="0"/>
              </a:rPr>
              <a:t>Merlin of Hey, Belgium, invented roller skates in 1759. To introduce his invention he entered a ballroom -- playing a violin. Unfortunately, he did not know how to stop, and crashed into a full-length mirror, breaking his violin.</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pic>
        <p:nvPicPr>
          <p:cNvPr id="4098" name="Picture 2" descr="roller_skat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7621" y="734806"/>
            <a:ext cx="100647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3"/>
          <p:cNvSpPr txBox="1">
            <a:spLocks noChangeArrowheads="1"/>
          </p:cNvSpPr>
          <p:nvPr/>
        </p:nvSpPr>
        <p:spPr bwMode="auto">
          <a:xfrm>
            <a:off x="8318068" y="3669517"/>
            <a:ext cx="3481060"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20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2. Pufferfish</a:t>
            </a:r>
            <a:r>
              <a:rPr kumimoji="0" lang="en-US" altLang="th-TH" sz="16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r>
              <a:rPr kumimoji="0" lang="en-US" altLang="th-TH" sz="16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can fill themselves up with water so that they are too big to swallow. The porcupine fish has spines which stick out when it blows itself up. Its warning color shows up more clearly, too.</a:t>
            </a: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pic>
        <p:nvPicPr>
          <p:cNvPr id="4100" name="Picture 4" descr="omg06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9965" y="3867954"/>
            <a:ext cx="109855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97797" y="0"/>
            <a:ext cx="767407"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8" name="Rectangle 17"/>
          <p:cNvSpPr/>
          <p:nvPr/>
        </p:nvSpPr>
        <p:spPr>
          <a:xfrm>
            <a:off x="916400" y="2435227"/>
            <a:ext cx="4283986"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Excerpted  </a:t>
            </a:r>
            <a:r>
              <a:rPr lang="en-US" sz="1200" i="1" dirty="0">
                <a:latin typeface="Times New Roman" panose="02020603050405020304" pitchFamily="18" charset="0"/>
                <a:ea typeface="Cordia New" panose="020B0304020202020204" pitchFamily="34" charset="-34"/>
                <a:cs typeface="Angsana New" panose="02020603050405020304" pitchFamily="18" charset="-34"/>
              </a:rPr>
              <a:t>from: </a:t>
            </a:r>
            <a:endParaRPr lang="en-US" sz="1200" i="1" dirty="0" smtClean="0">
              <a:latin typeface="Times New Roman" panose="02020603050405020304" pitchFamily="18" charset="0"/>
              <a:ea typeface="Cordia New" panose="020B0304020202020204" pitchFamily="34" charset="-34"/>
              <a:cs typeface="Angsana New" panose="02020603050405020304" pitchFamily="18" charset="-34"/>
            </a:endParaRPr>
          </a:p>
          <a:p>
            <a:pPr>
              <a:lnSpc>
                <a:spcPts val="2000"/>
              </a:lnSpc>
              <a:spcAft>
                <a:spcPts val="0"/>
              </a:spcAft>
              <a:tabLst>
                <a:tab pos="2637155" algn="ctr"/>
                <a:tab pos="5274310" algn="r"/>
                <a:tab pos="-270510" algn="l"/>
              </a:tabLst>
            </a:pPr>
            <a:r>
              <a:rPr lang="en-US" sz="1200" i="1" u="sng" dirty="0">
                <a:latin typeface="Times New Roman" panose="02020603050405020304" pitchFamily="18" charset="0"/>
                <a:cs typeface="Times New Roman" panose="02020603050405020304" pitchFamily="18" charset="0"/>
                <a:hlinkClick r:id="rId2"/>
              </a:rPr>
              <a:t>http://www.4to40.com/omg/default.asp?category=&amp;counter=70</a:t>
            </a:r>
            <a:endParaRPr lang="en-US" sz="1200" dirty="0">
              <a:solidFill>
                <a:srgbClr val="0070C0"/>
              </a:solidFill>
              <a:effectLst/>
              <a:latin typeface="Times New Roman" panose="02020603050405020304" pitchFamily="18" charset="0"/>
              <a:ea typeface="Cordia New" panose="020B0304020202020204" pitchFamily="34" charset="-34"/>
              <a:cs typeface="Times New Roman" panose="02020603050405020304" pitchFamily="18" charset="0"/>
            </a:endParaRPr>
          </a:p>
        </p:txBody>
      </p:sp>
      <p:sp>
        <p:nvSpPr>
          <p:cNvPr id="20" name="Rectangle 19"/>
          <p:cNvSpPr/>
          <p:nvPr/>
        </p:nvSpPr>
        <p:spPr>
          <a:xfrm>
            <a:off x="966737" y="5216066"/>
            <a:ext cx="4326754"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r>
              <a:rPr lang="en-US" sz="1200" i="1" dirty="0">
                <a:solidFill>
                  <a:srgbClr val="0070C0"/>
                </a:solidFill>
              </a:rPr>
              <a:t>http://www.4to40.com/omg/default.asp?category=&amp;counter=210</a:t>
            </a:r>
            <a:endParaRPr lang="en-US" sz="1200" dirty="0">
              <a:solidFill>
                <a:srgbClr val="0070C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1" name="Rectangle 20"/>
          <p:cNvSpPr/>
          <p:nvPr/>
        </p:nvSpPr>
        <p:spPr>
          <a:xfrm>
            <a:off x="6670184" y="2578856"/>
            <a:ext cx="5012720" cy="461665"/>
          </a:xfrm>
          <a:prstGeom prst="rect">
            <a:avLst/>
          </a:prstGeom>
        </p:spPr>
        <p:txBody>
          <a:bodyPr wrap="square">
            <a:spAutoFit/>
          </a:bodyPr>
          <a:lstStyle/>
          <a:p>
            <a:pPr indent="457200">
              <a:spcAft>
                <a:spcPts val="0"/>
              </a:spcAft>
              <a:tabLst>
                <a:tab pos="2637155" algn="ctr"/>
                <a:tab pos="5274310" algn="r"/>
                <a:tab pos="457200" algn="l"/>
              </a:tabLst>
            </a:pP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Excerpted  from:</a:t>
            </a:r>
          </a:p>
          <a:p>
            <a:r>
              <a:rPr lang="en-US" sz="1200" i="1" dirty="0">
                <a:solidFill>
                  <a:srgbClr val="0070C0"/>
                </a:solidFill>
              </a:rPr>
              <a:t> </a:t>
            </a:r>
            <a:r>
              <a:rPr lang="en-US" sz="1200" i="1" dirty="0" smtClean="0">
                <a:solidFill>
                  <a:srgbClr val="0070C0"/>
                </a:solidFill>
              </a:rPr>
              <a:t>            http</a:t>
            </a:r>
            <a:r>
              <a:rPr lang="en-US" sz="1200" i="1" dirty="0">
                <a:solidFill>
                  <a:srgbClr val="0070C0"/>
                </a:solidFill>
              </a:rPr>
              <a:t>://www.4to40.com/omg/default.asp?category=&amp;counter=70</a:t>
            </a:r>
            <a:endParaRPr lang="en-US" sz="1200" dirty="0">
              <a:solidFill>
                <a:srgbClr val="0070C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737" y="459893"/>
            <a:ext cx="1178407" cy="1178407"/>
          </a:xfrm>
          <a:prstGeom prst="rect">
            <a:avLst/>
          </a:prstGeom>
        </p:spPr>
      </p:pic>
      <p:sp>
        <p:nvSpPr>
          <p:cNvPr id="3" name="Text Box 3"/>
          <p:cNvSpPr txBox="1">
            <a:spLocks noChangeArrowheads="1"/>
          </p:cNvSpPr>
          <p:nvPr/>
        </p:nvSpPr>
        <p:spPr bwMode="auto">
          <a:xfrm>
            <a:off x="2385406" y="536193"/>
            <a:ext cx="3063685" cy="175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20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3. Shaving</a:t>
            </a:r>
            <a:r>
              <a:rPr kumimoji="0" lang="en-US" altLang="th-TH" sz="16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r>
              <a:rPr kumimoji="0" lang="en-US" altLang="th-TH" sz="16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was done even by men in caves in the Stone Age. Razors have been found in graves from the times of the Stone Age and the ancient Egyptians in North Africa.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sp>
        <p:nvSpPr>
          <p:cNvPr id="5" name="Text Box 5"/>
          <p:cNvSpPr txBox="1">
            <a:spLocks noChangeArrowheads="1"/>
          </p:cNvSpPr>
          <p:nvPr/>
        </p:nvSpPr>
        <p:spPr bwMode="auto">
          <a:xfrm>
            <a:off x="2288645" y="3600450"/>
            <a:ext cx="3306762" cy="1398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20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4. The</a:t>
            </a:r>
            <a:r>
              <a:rPr kumimoji="0" lang="en-US" altLang="th-TH" sz="16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r>
              <a:rPr kumimoji="0" lang="en-US" altLang="th-TH" sz="16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giraffe, the tallest animal in the world, lives on the African plains. It can reach high into the trees, especially acacias, to feed, and can run at nearly 50 </a:t>
            </a:r>
            <a:r>
              <a:rPr kumimoji="0" lang="en-US" altLang="th-TH" sz="1600" b="0" i="0" u="none" strike="noStrike" cap="none" normalizeH="0" baseline="0" dirty="0" err="1"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kph</a:t>
            </a:r>
            <a:r>
              <a:rPr kumimoji="0" lang="en-US" altLang="th-TH" sz="16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7860" y="3600449"/>
            <a:ext cx="1250490" cy="1339811"/>
          </a:xfrm>
          <a:prstGeom prst="rect">
            <a:avLst/>
          </a:prstGeom>
        </p:spPr>
      </p:pic>
      <p:sp>
        <p:nvSpPr>
          <p:cNvPr id="7" name="Text Box 7"/>
          <p:cNvSpPr txBox="1">
            <a:spLocks noChangeArrowheads="1"/>
          </p:cNvSpPr>
          <p:nvPr/>
        </p:nvSpPr>
        <p:spPr bwMode="auto">
          <a:xfrm>
            <a:off x="8553385" y="631443"/>
            <a:ext cx="3317875" cy="154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20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Glass</a:t>
            </a:r>
            <a:r>
              <a:rPr kumimoji="0" lang="en-US" altLang="th-TH" sz="16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a:t>
            </a:r>
            <a:r>
              <a:rPr kumimoji="0" lang="en-US" altLang="th-TH" sz="16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in its initial stage is soft and syrupy. It is a mixture of sand, soda and lime melted together at high temperature. In this stage, it can be shaped into the glass objects we see around us.</a:t>
            </a: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2615" y="631443"/>
            <a:ext cx="1381265" cy="1381265"/>
          </a:xfrm>
          <a:prstGeom prst="rect">
            <a:avLst/>
          </a:prstGeom>
        </p:spPr>
      </p:pic>
    </p:spTree>
    <p:extLst>
      <p:ext uri="{BB962C8B-B14F-4D97-AF65-F5344CB8AC3E}">
        <p14:creationId xmlns:p14="http://schemas.microsoft.com/office/powerpoint/2010/main" val="3944524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478991" y="645978"/>
            <a:ext cx="36872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5333" y="4295354"/>
            <a:ext cx="2040206" cy="1516553"/>
          </a:xfrm>
          <a:prstGeom prst="rect">
            <a:avLst/>
          </a:prstGeom>
        </p:spPr>
      </p:pic>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
        <p:nvSpPr>
          <p:cNvPr id="2" name="Rectangle 1"/>
          <p:cNvSpPr>
            <a:spLocks noChangeArrowheads="1"/>
          </p:cNvSpPr>
          <p:nvPr/>
        </p:nvSpPr>
        <p:spPr bwMode="auto">
          <a:xfrm>
            <a:off x="704546" y="1311950"/>
            <a:ext cx="4264361"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zh-CN" sz="1100" dirty="0" smtClean="0">
                <a:solidFill>
                  <a:srgbClr val="FF0000"/>
                </a:solidFill>
                <a:ea typeface="Cordia New" panose="020B0304020202020204" pitchFamily="34" charset="-34"/>
                <a:cs typeface="Arial" panose="020B0604020202020204" pitchFamily="34" charset="0"/>
              </a:rPr>
              <a:t>1.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in 1759; Unfortunately; into a full-length mirror</a:t>
            </a:r>
            <a:endParaRPr kumimoji="0" lang="en-US" altLang="zh-CN" sz="1200" b="0" i="0" u="none" strike="noStrike" cap="none" normalizeH="0" baseline="0" dirty="0" smtClean="0">
              <a:ln>
                <a:noFill/>
              </a:ln>
              <a:solidFill>
                <a:srgbClr val="FF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zh-CN" sz="1200" dirty="0" smtClean="0">
                <a:solidFill>
                  <a:srgbClr val="FF0000"/>
                </a:solidFill>
                <a:ea typeface="Cordia New" panose="020B0304020202020204" pitchFamily="34" charset="-34"/>
                <a:cs typeface="Arial" panose="020B0604020202020204" pitchFamily="34" charset="0"/>
              </a:rPr>
              <a:t>2.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too; more clearly; too</a:t>
            </a:r>
            <a:endParaRPr kumimoji="0" lang="en-US" altLang="zh-CN" sz="1200" b="0" i="0" u="none" strike="noStrike" cap="none" normalizeH="0" baseline="0" dirty="0" smtClean="0">
              <a:ln>
                <a:noFill/>
              </a:ln>
              <a:solidFill>
                <a:srgbClr val="FF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zh-CN" sz="1200" dirty="0" smtClean="0">
                <a:solidFill>
                  <a:srgbClr val="FF0000"/>
                </a:solidFill>
                <a:ea typeface="Cordia New" panose="020B0304020202020204" pitchFamily="34" charset="-34"/>
                <a:cs typeface="Arial" panose="020B0604020202020204" pitchFamily="34" charset="0"/>
              </a:rPr>
              <a:t>3.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even; by men; in caves; in the Stone Age; in graves 	(</a:t>
            </a:r>
            <a:r>
              <a:rPr kumimoji="0" lang="en-US" altLang="zh-CN" sz="1200" b="0" i="0" u="sng"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Notes</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 from</a:t>
            </a:r>
            <a:r>
              <a:rPr lang="en-US" altLang="zh-CN" sz="1200" dirty="0">
                <a:solidFill>
                  <a:srgbClr val="FF0000"/>
                </a:solidFill>
                <a:ea typeface="Cordia New" panose="020B0304020202020204" pitchFamily="34" charset="-34"/>
                <a:cs typeface="Arial" panose="020B0604020202020204" pitchFamily="34" charset="0"/>
              </a:rPr>
              <a:t>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the times of the Stone Age and the ancient 	Egyptians </a:t>
            </a:r>
            <a:r>
              <a:rPr kumimoji="0" lang="th-TH" altLang="zh-CN" sz="12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เป็น</a:t>
            </a:r>
            <a:r>
              <a:rPr kumimoji="0" lang="th-TH" altLang="zh-CN" sz="1200" b="0" i="0" u="none" strike="noStrike" cap="none" normalizeH="0" baseline="0" dirty="0" smtClean="0">
                <a:ln>
                  <a:noFill/>
                </a:ln>
                <a:solidFill>
                  <a:srgbClr val="FF0000"/>
                </a:solidFill>
                <a:effectLst/>
                <a:ea typeface="Cordia New" panose="020B0304020202020204" pitchFamily="34" charset="-34"/>
                <a:cs typeface="Angsana New" panose="02020603050405020304" pitchFamily="18" charset="-34"/>
              </a:rPr>
              <a:t>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Prepositional Phrase </a:t>
            </a:r>
            <a:r>
              <a:rPr kumimoji="0" lang="th-TH" altLang="zh-CN" sz="12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ขยายคำนาม </a:t>
            </a:r>
            <a:r>
              <a:rPr kumimoji="0" lang="th-TH" altLang="zh-CN" sz="1200" b="0" i="0" u="none" strike="noStrike" cap="none" normalizeH="0" baseline="0" dirty="0" smtClean="0">
                <a:ln>
                  <a:noFill/>
                </a:ln>
                <a:solidFill>
                  <a:srgbClr val="FF0000"/>
                </a:solidFill>
                <a:effectLst/>
                <a:ea typeface="Cordia New" panose="020B0304020202020204" pitchFamily="34" charset="-34"/>
                <a:cs typeface="Angsana New" panose="02020603050405020304" pitchFamily="18" charset="-34"/>
              </a:rPr>
              <a:t>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graves </a:t>
            </a:r>
            <a:r>
              <a:rPr kumimoji="0" lang="th-TH" altLang="zh-CN" sz="12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ที่อยู่</a:t>
            </a:r>
            <a:br>
              <a:rPr kumimoji="0" lang="th-TH" altLang="zh-CN" sz="12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br>
            <a:r>
              <a:rPr kumimoji="0" lang="th-TH" altLang="zh-CN" sz="1200" b="0" i="0" u="none" strike="noStrike" cap="none" normalizeH="0" baseline="0" dirty="0" smtClean="0">
                <a:ln>
                  <a:noFill/>
                </a:ln>
                <a:solidFill>
                  <a:srgbClr val="FF0000"/>
                </a:solidFill>
                <a:effectLst/>
                <a:ea typeface="Cordia New" panose="020B0304020202020204" pitchFamily="34" charset="-34"/>
                <a:cs typeface="Cordia New" panose="020B0304020202020204" pitchFamily="34" charset="-34"/>
              </a:rPr>
              <a:t>         ข้างหน้า</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 ; in North Africa </a:t>
            </a:r>
            <a:endParaRPr kumimoji="0" lang="en-US" altLang="zh-CN" sz="1200" b="0" i="0" u="none" strike="noStrike" cap="none" normalizeH="0" baseline="0" dirty="0" smtClean="0">
              <a:ln>
                <a:noFill/>
              </a:ln>
              <a:solidFill>
                <a:srgbClr val="FF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tab pos="228600" algn="l"/>
              </a:tabLst>
            </a:pPr>
            <a:r>
              <a:rPr lang="en-US" altLang="zh-CN" sz="1200" dirty="0" smtClean="0">
                <a:solidFill>
                  <a:srgbClr val="FF0000"/>
                </a:solidFill>
                <a:ea typeface="Cordia New" panose="020B0304020202020204" pitchFamily="34" charset="-34"/>
                <a:cs typeface="Arial" panose="020B0604020202020204" pitchFamily="34" charset="0"/>
              </a:rPr>
              <a:t>4.   </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on the African plains; into the trees; especially; at nearly</a:t>
            </a:r>
            <a:b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b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      50 </a:t>
            </a:r>
            <a:r>
              <a:rPr kumimoji="0" lang="en-US" altLang="zh-CN" sz="1200" b="0" i="0" u="none" strike="noStrike" cap="none" normalizeH="0" baseline="0" dirty="0" err="1" smtClean="0">
                <a:ln>
                  <a:noFill/>
                </a:ln>
                <a:solidFill>
                  <a:srgbClr val="FF0000"/>
                </a:solidFill>
                <a:effectLst/>
                <a:ea typeface="Cordia New" panose="020B0304020202020204" pitchFamily="34" charset="-34"/>
                <a:cs typeface="Arial" panose="020B0604020202020204" pitchFamily="34" charset="0"/>
              </a:rPr>
              <a:t>kph</a:t>
            </a: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   </a:t>
            </a:r>
            <a:endParaRPr kumimoji="0" lang="en-US" altLang="zh-CN" sz="1200" b="0" i="0" u="none" strike="noStrike" cap="none" normalizeH="0" baseline="0" dirty="0" smtClean="0">
              <a:ln>
                <a:noFill/>
              </a:ln>
              <a:solidFill>
                <a:srgbClr val="FF0000"/>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5.  together; at high temperature; In this stage; into the glass</a:t>
            </a:r>
            <a:b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br>
            <a:r>
              <a:rPr kumimoji="0" lang="en-US" altLang="zh-CN" sz="1200" b="0" i="0" u="none" strike="noStrike" cap="none" normalizeH="0" baseline="0" dirty="0" smtClean="0">
                <a:ln>
                  <a:noFill/>
                </a:ln>
                <a:solidFill>
                  <a:srgbClr val="FF0000"/>
                </a:solidFill>
                <a:effectLst/>
                <a:ea typeface="Cordia New" panose="020B0304020202020204" pitchFamily="34" charset="-34"/>
                <a:cs typeface="Arial" panose="020B0604020202020204" pitchFamily="34" charset="0"/>
              </a:rPr>
              <a:t>     objects; around us</a:t>
            </a:r>
            <a:endParaRPr kumimoji="0" lang="en-US" altLang="zh-CN" sz="1200" b="0" i="0" u="none" strike="noStrike" cap="none" normalizeH="0" baseline="0" dirty="0" smtClean="0">
              <a:ln>
                <a:noFill/>
              </a:ln>
              <a:solidFill>
                <a:srgbClr val="FF0000"/>
              </a:solidFill>
              <a:effectLst/>
              <a:cs typeface="Arial" panose="020B0604020202020204" pitchFamily="34" charset="0"/>
            </a:endParaRPr>
          </a:p>
        </p:txBody>
      </p:sp>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7105727" y="449300"/>
            <a:ext cx="2975672" cy="139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9793" y="141756"/>
            <a:ext cx="1080616" cy="157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08385" y="141756"/>
            <a:ext cx="936128" cy="1534210"/>
          </a:xfrm>
          <a:prstGeom prst="rect">
            <a:avLst/>
          </a:prstGeom>
        </p:spPr>
      </p:pic>
      <p:sp>
        <p:nvSpPr>
          <p:cNvPr id="11" name="Rectangle 119"/>
          <p:cNvSpPr>
            <a:spLocks noChangeArrowheads="1"/>
          </p:cNvSpPr>
          <p:nvPr/>
        </p:nvSpPr>
        <p:spPr bwMode="auto">
          <a:xfrm>
            <a:off x="464943" y="1715532"/>
            <a:ext cx="4758283" cy="50229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sz="1800" dirty="0">
                <a:cs typeface="+mn-cs"/>
              </a:rPr>
              <a:t>ในการเรียนภาษาอังกฤษ มีคนจำนวนมากที่คิดว่าการรู้</a:t>
            </a:r>
            <a:endParaRPr lang="en-US" sz="1800" dirty="0">
              <a:cs typeface="+mn-cs"/>
            </a:endParaRPr>
          </a:p>
          <a:p>
            <a:pPr>
              <a:buNone/>
            </a:pPr>
            <a:r>
              <a:rPr lang="th-TH" sz="1800" dirty="0">
                <a:cs typeface="+mn-cs"/>
              </a:rPr>
              <a:t>คำศัพท์มากๆ จะช่วยให้</a:t>
            </a:r>
            <a:r>
              <a:rPr lang="th-TH" sz="1800" dirty="0" smtClean="0">
                <a:cs typeface="+mn-cs"/>
              </a:rPr>
              <a:t>เข้าใจได้</a:t>
            </a:r>
            <a:r>
              <a:rPr lang="th-TH" sz="1800" dirty="0">
                <a:cs typeface="+mn-cs"/>
              </a:rPr>
              <a:t>ดีขึ้น </a:t>
            </a:r>
            <a:r>
              <a:rPr lang="en-US" sz="1800" dirty="0" smtClean="0">
                <a:cs typeface="+mn-cs"/>
              </a:rPr>
              <a:t>…</a:t>
            </a:r>
            <a:r>
              <a:rPr lang="th-TH" sz="1800" dirty="0" smtClean="0">
                <a:cs typeface="+mn-cs"/>
              </a:rPr>
              <a:t>ความคิด</a:t>
            </a:r>
            <a:r>
              <a:rPr lang="th-TH" sz="1800" dirty="0">
                <a:cs typeface="+mn-cs"/>
              </a:rPr>
              <a:t>นี้มี</a:t>
            </a:r>
            <a:r>
              <a:rPr lang="th-TH" sz="1800" dirty="0" smtClean="0">
                <a:cs typeface="+mn-cs"/>
              </a:rPr>
              <a:t>ส่วน</a:t>
            </a:r>
          </a:p>
          <a:p>
            <a:pPr>
              <a:buNone/>
            </a:pPr>
            <a:r>
              <a:rPr lang="th-TH" sz="1800" dirty="0" smtClean="0">
                <a:cs typeface="+mn-cs"/>
              </a:rPr>
              <a:t>ถูก</a:t>
            </a:r>
            <a:r>
              <a:rPr lang="th-TH" sz="1800" dirty="0">
                <a:cs typeface="+mn-cs"/>
              </a:rPr>
              <a:t>อยู่บ้างแต่ไม่ถูกทั้งหมดทีเดียว </a:t>
            </a:r>
            <a:r>
              <a:rPr lang="en-US" sz="1800" dirty="0">
                <a:cs typeface="+mn-cs"/>
              </a:rPr>
              <a:t>….</a:t>
            </a:r>
          </a:p>
          <a:p>
            <a:endParaRPr lang="en-US" sz="1800" dirty="0">
              <a:cs typeface="+mn-cs"/>
            </a:endParaRPr>
          </a:p>
          <a:p>
            <a:pPr>
              <a:buNone/>
            </a:pPr>
            <a:r>
              <a:rPr lang="th-TH" sz="1800" dirty="0">
                <a:cs typeface="+mn-cs"/>
              </a:rPr>
              <a:t>ถ้าเราสังเกตเวลาที่เราอ่านประโยคภาษาอังกฤษ บางครั้งเราจะ</a:t>
            </a:r>
            <a:endParaRPr lang="en-US" sz="1800" dirty="0">
              <a:cs typeface="+mn-cs"/>
            </a:endParaRPr>
          </a:p>
          <a:p>
            <a:pPr>
              <a:buNone/>
            </a:pPr>
            <a:r>
              <a:rPr lang="th-TH" sz="1800" dirty="0">
                <a:cs typeface="+mn-cs"/>
              </a:rPr>
              <a:t>พบว่า ถึงแม้จะรู้ความหมายของคำทุกคำในประโยคก็ยังไม่อาจเข้าใจประโยคที่อ่าน</a:t>
            </a:r>
            <a:r>
              <a:rPr lang="th-TH" sz="1800" dirty="0" smtClean="0">
                <a:cs typeface="+mn-cs"/>
              </a:rPr>
              <a:t>ได้ด้วย</a:t>
            </a:r>
            <a:r>
              <a:rPr lang="th-TH" sz="1800" dirty="0">
                <a:cs typeface="+mn-cs"/>
              </a:rPr>
              <a:t>เหตุนี้เราจึงควรให้ความสนใจกับโครงสร้างทางไวยากรณ์ ซึ่งมีความสำคัญเท่ากับความหมายของคำที่นำมาประกอบกันเป็นประโยคด้วย</a:t>
            </a:r>
            <a:endParaRPr lang="en-US" sz="1800" dirty="0">
              <a:cs typeface="+mn-cs"/>
            </a:endParaRPr>
          </a:p>
          <a:p>
            <a:r>
              <a:rPr lang="th-TH" sz="1800" dirty="0">
                <a:cs typeface="+mn-cs"/>
              </a:rPr>
              <a:t>ส่วนสำคัญของโครงสร้างทางไวยากรณ์ที่เราควรจะรู้จัก ได้แก่</a:t>
            </a:r>
            <a:endParaRPr lang="en-US" sz="1800" dirty="0">
              <a:cs typeface="+mn-cs"/>
            </a:endParaRPr>
          </a:p>
          <a:p>
            <a:pPr lvl="0">
              <a:buNone/>
            </a:pPr>
            <a:r>
              <a:rPr lang="th-TH" sz="1800" dirty="0">
                <a:cs typeface="+mn-cs"/>
              </a:rPr>
              <a:t>ชนิดของคำ หรือ </a:t>
            </a:r>
            <a:r>
              <a:rPr lang="en-US" sz="1800" dirty="0">
                <a:cs typeface="+mn-cs"/>
              </a:rPr>
              <a:t>Parts of Speech</a:t>
            </a:r>
          </a:p>
          <a:p>
            <a:pPr lvl="0">
              <a:buNone/>
            </a:pPr>
            <a:endParaRPr lang="en-US" sz="1800" dirty="0">
              <a:cs typeface="+mn-cs"/>
            </a:endParaRPr>
          </a:p>
          <a:p>
            <a:r>
              <a:rPr lang="th-TH" sz="1800" dirty="0">
                <a:cs typeface="+mn-cs"/>
              </a:rPr>
              <a:t>บทเรียนนี้จะเป็นการอธิบายชนิดของคำ โดยเน้นการเข้าใจ</a:t>
            </a:r>
            <a:r>
              <a:rPr lang="th-TH" sz="1800" dirty="0" smtClean="0">
                <a:cs typeface="+mn-cs"/>
              </a:rPr>
              <a:t>เกี่ยวกับคำวิเศษณ์</a:t>
            </a:r>
            <a:r>
              <a:rPr lang="th-TH" sz="1800" dirty="0" smtClean="0"/>
              <a:t> </a:t>
            </a:r>
            <a:r>
              <a:rPr lang="en-US" sz="1800" dirty="0"/>
              <a:t>(</a:t>
            </a:r>
            <a:r>
              <a:rPr lang="en-US" sz="1800" dirty="0" smtClean="0"/>
              <a:t>Adverbs) </a:t>
            </a:r>
            <a:r>
              <a:rPr lang="th-TH" sz="1800" dirty="0" smtClean="0">
                <a:cs typeface="+mn-cs"/>
              </a:rPr>
              <a:t>ถ้า</a:t>
            </a:r>
            <a:r>
              <a:rPr lang="th-TH" sz="1800" dirty="0">
                <a:cs typeface="+mn-cs"/>
              </a:rPr>
              <a:t>เราสามารถวิเคราะห์ได้ว่าคำใดในประโยค</a:t>
            </a:r>
            <a:r>
              <a:rPr lang="th-TH" sz="1800" dirty="0" smtClean="0">
                <a:cs typeface="+mn-cs"/>
              </a:rPr>
              <a:t>เป็น</a:t>
            </a:r>
            <a:r>
              <a:rPr lang="th-TH" sz="1800" dirty="0"/>
              <a:t> </a:t>
            </a:r>
            <a:r>
              <a:rPr lang="th-TH" sz="1800" dirty="0">
                <a:cs typeface="+mn-cs"/>
              </a:rPr>
              <a:t>คำวิเศษณ์ </a:t>
            </a:r>
            <a:r>
              <a:rPr lang="th-TH" sz="1800" dirty="0" smtClean="0">
                <a:cs typeface="+mn-cs"/>
              </a:rPr>
              <a:t>โดย</a:t>
            </a:r>
            <a:r>
              <a:rPr lang="th-TH" sz="1800" dirty="0">
                <a:cs typeface="+mn-cs"/>
              </a:rPr>
              <a:t>ดูจากรูปแบบและตำแหน่งที่ปรากฏในประโยคได้ ก็จะทำให้เราเข้าใจประโยคดีขึ้นได้อย่าง</a:t>
            </a:r>
            <a:r>
              <a:rPr lang="th-TH" sz="1800" dirty="0" smtClean="0">
                <a:cs typeface="+mn-cs"/>
              </a:rPr>
              <a:t>แน่นอน</a:t>
            </a:r>
            <a:endParaRPr lang="en-US" sz="1800" dirty="0">
              <a:cs typeface="+mn-cs"/>
            </a:endParaRPr>
          </a:p>
        </p:txBody>
      </p:sp>
      <p:sp>
        <p:nvSpPr>
          <p:cNvPr id="13" name="Rectangle 119"/>
          <p:cNvSpPr>
            <a:spLocks noChangeArrowheads="1"/>
          </p:cNvSpPr>
          <p:nvPr/>
        </p:nvSpPr>
        <p:spPr bwMode="auto">
          <a:xfrm>
            <a:off x="6799214" y="1719642"/>
            <a:ext cx="4719216" cy="46597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smtClean="0">
                <a:latin typeface="Cordia New" panose="020B0304020202020204" pitchFamily="34" charset="-34"/>
                <a:cs typeface="+mn-cs"/>
              </a:rPr>
              <a:t>สื่อ</a:t>
            </a:r>
            <a:r>
              <a:rPr lang="th-TH" altLang="th-TH" sz="2000" dirty="0">
                <a:latin typeface="Cordia New" panose="020B0304020202020204" pitchFamily="34" charset="-34"/>
                <a:cs typeface="+mn-cs"/>
              </a:rPr>
              <a:t>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ส่วนหลัก</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1 </a:t>
            </a:r>
            <a:r>
              <a:rPr lang="th-TH" altLang="th-TH" sz="2000" dirty="0">
                <a:latin typeface="Cordia New" panose="020B0304020202020204" pitchFamily="34" charset="-34"/>
                <a:cs typeface="+mn-cs"/>
              </a:rPr>
              <a:t>– การทบทวนความรู้เกี่ยวกับ</a:t>
            </a:r>
            <a:r>
              <a:rPr lang="th-TH" altLang="th-TH" sz="2000" dirty="0" smtClean="0">
                <a:latin typeface="Cordia New" panose="020B0304020202020204" pitchFamily="34" charset="-34"/>
                <a:cs typeface="+mn-cs"/>
              </a:rPr>
              <a:t>คำวิเศษณ์</a:t>
            </a:r>
            <a:endParaRPr lang="th-TH" altLang="th-TH" sz="2000" dirty="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a:t>
            </a:r>
            <a:r>
              <a:rPr lang="th-TH" altLang="th-TH" sz="2000" u="sng" dirty="0" smtClean="0">
                <a:latin typeface="Cordia New" panose="020B0304020202020204" pitchFamily="34" charset="-34"/>
                <a:cs typeface="+mn-cs"/>
              </a:rPr>
              <a:t>ส่วนที่ 2 </a:t>
            </a:r>
            <a:r>
              <a:rPr lang="th-TH" altLang="th-TH" sz="2000" dirty="0" smtClean="0">
                <a:latin typeface="Cordia New" panose="020B0304020202020204" pitchFamily="34" charset="-34"/>
                <a:cs typeface="+mn-cs"/>
              </a:rPr>
              <a:t>– การฝึกวิเคราะห์คำคำวิเศษณ์ใน</a:t>
            </a:r>
            <a:r>
              <a:rPr lang="th-TH" altLang="th-TH" sz="2000" i="1" dirty="0" smtClean="0">
                <a:latin typeface="Cordia New" panose="020B0304020202020204" pitchFamily="34" charset="-34"/>
                <a:cs typeface="+mn-cs"/>
              </a:rPr>
              <a:t>ประโยค</a:t>
            </a:r>
          </a:p>
          <a:p>
            <a:pPr marL="457200" indent="-457200"/>
            <a:r>
              <a:rPr lang="th-TH" altLang="th-TH" sz="2000" dirty="0" smtClean="0">
                <a:latin typeface="Cordia New" panose="020B0304020202020204" pitchFamily="34" charset="-34"/>
                <a:cs typeface="+mn-cs"/>
              </a:rPr>
              <a:t>เตรียม</a:t>
            </a:r>
            <a:r>
              <a:rPr lang="th-TH" altLang="th-TH" sz="2000" dirty="0">
                <a:latin typeface="Cordia New" panose="020B0304020202020204" pitchFamily="34" charset="-34"/>
                <a:cs typeface="+mn-cs"/>
              </a:rPr>
              <a:t>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marL="457200" indent="-457200"/>
            <a:endParaRPr lang="th-TH" altLang="th-TH" sz="2000" dirty="0" smtClean="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401742" y="552757"/>
            <a:ext cx="3492568" cy="104028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800" b="1" dirty="0" smtClean="0">
                <a:cs typeface="+mn-cs"/>
              </a:rPr>
              <a:t>“</a:t>
            </a:r>
            <a:r>
              <a:rPr lang="en-US" sz="2800" dirty="0" smtClean="0"/>
              <a:t>Adverbs </a:t>
            </a:r>
            <a:r>
              <a:rPr lang="en-US" sz="2800" b="1" dirty="0" smtClean="0">
                <a:cs typeface="+mn-cs"/>
              </a:rPr>
              <a:t>”</a:t>
            </a:r>
            <a:r>
              <a:rPr lang="th-TH" sz="2800" b="1" dirty="0" smtClean="0">
                <a:cs typeface="+mn-cs"/>
              </a:rPr>
              <a:t> </a:t>
            </a:r>
            <a:endParaRPr lang="th-TH" altLang="th-TH" sz="2800" b="1" dirty="0">
              <a:latin typeface="Calibri Light" panose="020F0302020204030204" pitchFamily="34" charset="0"/>
              <a:cs typeface="+mn-cs"/>
            </a:endParaRPr>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6953" y="332724"/>
            <a:ext cx="1316037" cy="167798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46847" y="2142769"/>
            <a:ext cx="4213412" cy="4031873"/>
          </a:xfrm>
          <a:prstGeom prst="rect">
            <a:avLst/>
          </a:prstGeom>
        </p:spPr>
        <p:txBody>
          <a:bodyPr wrap="square">
            <a:spAutoFit/>
          </a:bodyPr>
          <a:lstStyle/>
          <a:p>
            <a:r>
              <a:rPr lang="en-US" sz="1800" dirty="0"/>
              <a:t>Adverbs (</a:t>
            </a:r>
            <a:r>
              <a:rPr lang="th-TH" sz="1800" dirty="0"/>
              <a:t>กริยาวิเศษณ์ หรือ คำวิเศษณ์)</a:t>
            </a:r>
            <a:r>
              <a:rPr lang="en-US" sz="1800" dirty="0"/>
              <a:t>  </a:t>
            </a:r>
            <a:r>
              <a:rPr lang="th-TH" sz="1800" dirty="0"/>
              <a:t>ถือเป็น </a:t>
            </a:r>
            <a:r>
              <a:rPr lang="en-US" sz="1400" dirty="0"/>
              <a:t>Content Words</a:t>
            </a:r>
            <a:r>
              <a:rPr lang="en-US" sz="1800" dirty="0"/>
              <a:t> </a:t>
            </a:r>
            <a:r>
              <a:rPr lang="th-TH" sz="1800" dirty="0"/>
              <a:t>ที่สำคัญของประโยค </a:t>
            </a:r>
            <a:r>
              <a:rPr lang="en-US" sz="1800" dirty="0"/>
              <a:t>Adverbs </a:t>
            </a:r>
            <a:r>
              <a:rPr lang="th-TH" sz="1800" dirty="0"/>
              <a:t>มีลักษณะเหมือน </a:t>
            </a:r>
            <a:r>
              <a:rPr lang="en-US" sz="1800" dirty="0"/>
              <a:t>Adjective </a:t>
            </a:r>
            <a:r>
              <a:rPr lang="th-TH" sz="1800" dirty="0"/>
              <a:t>(คำคุณศัพท์) </a:t>
            </a:r>
            <a:r>
              <a:rPr lang="th-TH" sz="1800" dirty="0" smtClean="0"/>
              <a:t>คือ </a:t>
            </a:r>
            <a:r>
              <a:rPr lang="th-TH" sz="1800" dirty="0"/>
              <a:t>ต่างก็เป็นคำขยายด้วยกันทั้งคู่ แต่ </a:t>
            </a:r>
            <a:r>
              <a:rPr lang="en-US" sz="1800" dirty="0"/>
              <a:t>Adjectives </a:t>
            </a:r>
            <a:r>
              <a:rPr lang="th-TH" sz="1800" dirty="0"/>
              <a:t>ทำหน้าที่ขยายเฉพาะคำนามเท่านั้น ส่วน </a:t>
            </a:r>
            <a:r>
              <a:rPr lang="en-US" sz="1800" dirty="0"/>
              <a:t>Adverbs </a:t>
            </a:r>
            <a:r>
              <a:rPr lang="th-TH" sz="1800" dirty="0"/>
              <a:t> ทำหน้าที่ขยาย </a:t>
            </a:r>
            <a:r>
              <a:rPr lang="en-US" sz="1800" dirty="0"/>
              <a:t>Verbs, Adjectives </a:t>
            </a:r>
            <a:r>
              <a:rPr lang="th-TH" sz="1800" dirty="0"/>
              <a:t>และ </a:t>
            </a:r>
            <a:r>
              <a:rPr lang="en-US" sz="1800" dirty="0"/>
              <a:t>Adverbs </a:t>
            </a:r>
            <a:r>
              <a:rPr lang="th-TH" sz="1800" dirty="0"/>
              <a:t>ด้วยกันเอง ลอง</a:t>
            </a:r>
            <a:r>
              <a:rPr lang="th-TH" sz="1800" dirty="0" smtClean="0"/>
              <a:t>สังเกต.......</a:t>
            </a:r>
          </a:p>
          <a:p>
            <a:endParaRPr lang="th-TH" sz="1800" dirty="0"/>
          </a:p>
          <a:p>
            <a:r>
              <a:rPr lang="th-TH" sz="1800" dirty="0" smtClean="0"/>
              <a:t>-</a:t>
            </a:r>
            <a:r>
              <a:rPr lang="en-US" sz="1600" dirty="0"/>
              <a:t>He ran </a:t>
            </a:r>
            <a:r>
              <a:rPr lang="en-US" sz="1600" u="sng" dirty="0"/>
              <a:t>quickly</a:t>
            </a:r>
            <a:r>
              <a:rPr lang="en-US" sz="1600" dirty="0"/>
              <a:t>. (</a:t>
            </a:r>
            <a:r>
              <a:rPr lang="th-TH" sz="1600" dirty="0"/>
              <a:t>ขยายกริยา  </a:t>
            </a:r>
            <a:r>
              <a:rPr lang="en-US" sz="1600" dirty="0"/>
              <a:t>ran)</a:t>
            </a:r>
          </a:p>
          <a:p>
            <a:r>
              <a:rPr lang="en-US" sz="1600" dirty="0" smtClean="0"/>
              <a:t>-</a:t>
            </a:r>
            <a:r>
              <a:rPr lang="en-US" sz="1600" dirty="0"/>
              <a:t>It was </a:t>
            </a:r>
            <a:r>
              <a:rPr lang="en-US" sz="1600" u="sng" dirty="0"/>
              <a:t>very</a:t>
            </a:r>
            <a:r>
              <a:rPr lang="en-US" sz="1600" dirty="0"/>
              <a:t> hot yesterday. (</a:t>
            </a:r>
            <a:r>
              <a:rPr lang="th-TH" sz="1600" dirty="0"/>
              <a:t>ขยายคำคุณศัพท์ </a:t>
            </a:r>
            <a:r>
              <a:rPr lang="en-US" sz="1600" dirty="0"/>
              <a:t>hot)</a:t>
            </a:r>
          </a:p>
          <a:p>
            <a:r>
              <a:rPr lang="en-US" sz="1600" dirty="0" smtClean="0"/>
              <a:t>-</a:t>
            </a:r>
            <a:r>
              <a:rPr lang="en-US" sz="1600" dirty="0"/>
              <a:t>She is clever </a:t>
            </a:r>
            <a:r>
              <a:rPr lang="en-US" sz="1600" u="sng" dirty="0"/>
              <a:t>enough</a:t>
            </a:r>
            <a:r>
              <a:rPr lang="en-US" sz="1600" dirty="0"/>
              <a:t> to do that. (</a:t>
            </a:r>
            <a:r>
              <a:rPr lang="th-TH" sz="1600" dirty="0"/>
              <a:t>ขยายคำคุณศัพท์ </a:t>
            </a:r>
            <a:r>
              <a:rPr lang="en-US" sz="1600" dirty="0"/>
              <a:t>clever)</a:t>
            </a:r>
          </a:p>
          <a:p>
            <a:r>
              <a:rPr lang="en-US" sz="1600" dirty="0" smtClean="0"/>
              <a:t>-</a:t>
            </a:r>
            <a:r>
              <a:rPr lang="en-US" sz="1600" dirty="0"/>
              <a:t>He play </a:t>
            </a:r>
            <a:r>
              <a:rPr lang="en-US" sz="1600" u="sng" dirty="0"/>
              <a:t>extremely</a:t>
            </a:r>
            <a:r>
              <a:rPr lang="en-US" sz="1600" dirty="0"/>
              <a:t> well. (</a:t>
            </a:r>
            <a:r>
              <a:rPr lang="th-TH" sz="1600" dirty="0"/>
              <a:t>ขยายกริยาวิเศษณ์ </a:t>
            </a:r>
            <a:r>
              <a:rPr lang="en-US" sz="1600" dirty="0"/>
              <a:t>well)</a:t>
            </a:r>
          </a:p>
          <a:p>
            <a:r>
              <a:rPr lang="en-US" sz="1600" dirty="0" smtClean="0"/>
              <a:t>-</a:t>
            </a:r>
            <a:r>
              <a:rPr lang="en-US" sz="1600" dirty="0"/>
              <a:t>It rained </a:t>
            </a:r>
            <a:r>
              <a:rPr lang="en-US" sz="1600" u="sng" dirty="0"/>
              <a:t>rather</a:t>
            </a:r>
            <a:r>
              <a:rPr lang="en-US" sz="1600" dirty="0"/>
              <a:t> heavily yesterday. (</a:t>
            </a:r>
            <a:r>
              <a:rPr lang="th-TH" sz="1600" dirty="0"/>
              <a:t>ขยายกริยาวิเศษณ์ </a:t>
            </a:r>
            <a:r>
              <a:rPr lang="en-US" sz="1600" dirty="0"/>
              <a:t>heavily)</a:t>
            </a:r>
          </a:p>
          <a:p>
            <a:r>
              <a:rPr lang="en-US" sz="1600" dirty="0"/>
              <a:t>	</a:t>
            </a:r>
            <a:r>
              <a:rPr lang="en-US" sz="1600" b="1" dirty="0"/>
              <a:t> </a:t>
            </a:r>
          </a:p>
        </p:txBody>
      </p:sp>
      <p:sp>
        <p:nvSpPr>
          <p:cNvPr id="5" name="Rectangle 4"/>
          <p:cNvSpPr/>
          <p:nvPr/>
        </p:nvSpPr>
        <p:spPr>
          <a:xfrm>
            <a:off x="6641222" y="1391336"/>
            <a:ext cx="5081771" cy="1477328"/>
          </a:xfrm>
          <a:prstGeom prst="rect">
            <a:avLst/>
          </a:prstGeom>
        </p:spPr>
        <p:txBody>
          <a:bodyPr wrap="square">
            <a:spAutoFit/>
          </a:bodyPr>
          <a:lstStyle/>
          <a:p>
            <a:r>
              <a:rPr lang="en-US" sz="1800" dirty="0"/>
              <a:t>-We go to the temple </a:t>
            </a:r>
            <a:r>
              <a:rPr lang="en-US" sz="1800" u="sng" dirty="0"/>
              <a:t>almost</a:t>
            </a:r>
            <a:r>
              <a:rPr lang="en-US" sz="1800" dirty="0"/>
              <a:t> every week. (</a:t>
            </a:r>
            <a:r>
              <a:rPr lang="th-TH" sz="1800" dirty="0"/>
              <a:t>ขยายคำคุณศัพท์แสดงจำนวน</a:t>
            </a:r>
            <a:r>
              <a:rPr lang="th-TH" sz="1800" dirty="0" smtClean="0"/>
              <a:t>นับ </a:t>
            </a:r>
            <a:r>
              <a:rPr lang="en-US" sz="1800" dirty="0"/>
              <a:t>every)</a:t>
            </a:r>
          </a:p>
          <a:p>
            <a:r>
              <a:rPr lang="en-US" sz="1800" dirty="0" smtClean="0"/>
              <a:t>-</a:t>
            </a:r>
            <a:r>
              <a:rPr lang="en-US" sz="1800" u="sng" dirty="0"/>
              <a:t>Nearly</a:t>
            </a:r>
            <a:r>
              <a:rPr lang="en-US" sz="1800" dirty="0"/>
              <a:t> all the foreigners stay at the </a:t>
            </a:r>
            <a:r>
              <a:rPr lang="en-US" sz="1800" dirty="0" err="1"/>
              <a:t>Dusit</a:t>
            </a:r>
            <a:r>
              <a:rPr lang="en-US" sz="1800" dirty="0"/>
              <a:t> </a:t>
            </a:r>
            <a:r>
              <a:rPr lang="en-US" sz="1800" dirty="0" err="1"/>
              <a:t>Thani</a:t>
            </a:r>
            <a:r>
              <a:rPr lang="en-US" sz="1800" dirty="0"/>
              <a:t> Hotel. (</a:t>
            </a:r>
            <a:r>
              <a:rPr lang="th-TH" sz="1800" dirty="0"/>
              <a:t>ขยายคำคุณศัพท์</a:t>
            </a:r>
            <a:r>
              <a:rPr lang="th-TH" sz="1800" dirty="0" smtClean="0"/>
              <a:t>แสดงจำนวน</a:t>
            </a:r>
            <a:r>
              <a:rPr lang="th-TH" sz="1800" dirty="0"/>
              <a:t>นับ</a:t>
            </a:r>
            <a:r>
              <a:rPr lang="en-US" sz="1800" dirty="0"/>
              <a:t> all)</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12" name="Rectangle 119"/>
          <p:cNvSpPr>
            <a:spLocks noChangeArrowheads="1"/>
          </p:cNvSpPr>
          <p:nvPr/>
        </p:nvSpPr>
        <p:spPr bwMode="auto">
          <a:xfrm>
            <a:off x="8152021" y="2967335"/>
            <a:ext cx="2439779"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spcAft>
                <a:spcPts val="0"/>
              </a:spcAft>
              <a:buNone/>
            </a:pPr>
            <a:r>
              <a:rPr lang="en-US" sz="2400" b="1" dirty="0">
                <a:latin typeface="Calibri Light" panose="020F0302020204030204" pitchFamily="34" charset="0"/>
                <a:ea typeface="Cordia New" panose="020B0304020202020204" pitchFamily="34" charset="-34"/>
                <a:cs typeface="Cordia New" panose="020B0304020202020204" pitchFamily="34" charset="-34"/>
              </a:rPr>
              <a:t>Types of </a:t>
            </a:r>
            <a:r>
              <a:rPr lang="en-US" sz="2400" b="1" dirty="0" smtClean="0">
                <a:latin typeface="Calibri Light" panose="020F0302020204030204" pitchFamily="34" charset="0"/>
                <a:ea typeface="Cordia New" panose="020B0304020202020204" pitchFamily="34" charset="-34"/>
                <a:cs typeface="Cordia New" panose="020B0304020202020204" pitchFamily="34" charset="-34"/>
              </a:rPr>
              <a:t>Adverbs</a:t>
            </a:r>
            <a:endParaRPr lang="en-US" sz="2400" b="1" dirty="0">
              <a:latin typeface="Calibri Light" panose="020F0302020204030204" pitchFamily="34" charset="0"/>
              <a:ea typeface="Cordia New" panose="020B0304020202020204" pitchFamily="34" charset="-34"/>
              <a:cs typeface="Cordia New" panose="020B0304020202020204" pitchFamily="34" charset="-34"/>
            </a:endParaRPr>
          </a:p>
        </p:txBody>
      </p:sp>
      <p:sp>
        <p:nvSpPr>
          <p:cNvPr id="2" name="Rectangle 1"/>
          <p:cNvSpPr/>
          <p:nvPr/>
        </p:nvSpPr>
        <p:spPr>
          <a:xfrm>
            <a:off x="6774980" y="3661377"/>
            <a:ext cx="4743450" cy="2862322"/>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ในการที่เราจะสามารถหา</a:t>
            </a:r>
            <a:r>
              <a:rPr lang="en-US" sz="1800" dirty="0">
                <a:latin typeface="Cordia New" panose="020B0304020202020204" pitchFamily="34" charset="-34"/>
                <a:ea typeface="Cordia New" panose="020B0304020202020204" pitchFamily="34" charset="-34"/>
                <a:cs typeface="Cordia New" panose="020B0304020202020204" pitchFamily="34" charset="-34"/>
              </a:rPr>
              <a:t> Adverbs </a:t>
            </a:r>
            <a:r>
              <a:rPr lang="th-TH" sz="1800" dirty="0">
                <a:latin typeface="Cordia New" panose="020B0304020202020204" pitchFamily="34" charset="-34"/>
                <a:ea typeface="Cordia New" panose="020B0304020202020204" pitchFamily="34" charset="-34"/>
              </a:rPr>
              <a:t>ในประโยคได้ ก่อน</a:t>
            </a:r>
            <a:r>
              <a:rPr lang="th-TH" sz="1800" dirty="0" smtClean="0">
                <a:latin typeface="Cordia New" panose="020B0304020202020204" pitchFamily="34" charset="-34"/>
                <a:ea typeface="Cordia New" panose="020B0304020202020204" pitchFamily="34" charset="-34"/>
              </a:rPr>
              <a:t>อื่นต้อง</a:t>
            </a:r>
            <a:r>
              <a:rPr lang="th-TH" sz="1800" dirty="0">
                <a:latin typeface="Cordia New" panose="020B0304020202020204" pitchFamily="34" charset="-34"/>
                <a:ea typeface="Cordia New" panose="020B0304020202020204" pitchFamily="34" charset="-34"/>
              </a:rPr>
              <a:t>ทราบเกี่ยวกับประเภทของ</a:t>
            </a:r>
            <a:r>
              <a:rPr lang="en-US" sz="1800" dirty="0">
                <a:latin typeface="Cordia New" panose="020B0304020202020204" pitchFamily="34" charset="-34"/>
                <a:ea typeface="Cordia New" panose="020B0304020202020204" pitchFamily="34" charset="-34"/>
                <a:cs typeface="Cordia New" panose="020B0304020202020204" pitchFamily="34" charset="-34"/>
              </a:rPr>
              <a:t> Adverbs</a:t>
            </a:r>
            <a:r>
              <a:rPr lang="th-TH" sz="1800" dirty="0">
                <a:latin typeface="Cordia New" panose="020B0304020202020204" pitchFamily="34" charset="-34"/>
                <a:ea typeface="Cordia New" panose="020B0304020202020204" pitchFamily="34" charset="-34"/>
              </a:rPr>
              <a:t> ก่อน ซึ่งการแบ่งสามารถจัดเป็น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หมวดใหญ่คือ </a:t>
            </a:r>
            <a:endParaRPr lang="th-TH" sz="1800" dirty="0" smtClean="0">
              <a:latin typeface="Cordia New" panose="020B0304020202020204" pitchFamily="34" charset="-34"/>
              <a:ea typeface="Cordia New" panose="020B0304020202020204" pitchFamily="34" charset="-34"/>
            </a:endParaRPr>
          </a:p>
          <a:p>
            <a:pPr>
              <a:spcAft>
                <a:spcPts val="0"/>
              </a:spcAft>
            </a:pPr>
            <a:endParaRPr lang="th-TH" sz="1800" b="1" dirty="0">
              <a:latin typeface="Cordia New" panose="020B0304020202020204" pitchFamily="34" charset="-34"/>
              <a:ea typeface="Cordia New" panose="020B0304020202020204" pitchFamily="34" charset="-34"/>
            </a:endParaRPr>
          </a:p>
          <a:p>
            <a:pPr>
              <a:spcAft>
                <a:spcPts val="0"/>
              </a:spcAft>
            </a:pPr>
            <a:r>
              <a:rPr lang="th-TH" sz="1800" b="1" u="sng" dirty="0" smtClean="0">
                <a:latin typeface="Cordia New" panose="020B0304020202020204" pitchFamily="34" charset="-34"/>
                <a:ea typeface="Cordia New" panose="020B0304020202020204" pitchFamily="34" charset="-34"/>
              </a:rPr>
              <a:t>การ</a:t>
            </a:r>
            <a:r>
              <a:rPr lang="th-TH" sz="1800" b="1" u="sng" dirty="0">
                <a:latin typeface="Cordia New" panose="020B0304020202020204" pitchFamily="34" charset="-34"/>
                <a:ea typeface="Cordia New" panose="020B0304020202020204" pitchFamily="34" charset="-34"/>
              </a:rPr>
              <a:t>แบ่ง </a:t>
            </a:r>
            <a:r>
              <a:rPr lang="en-US" sz="1800" b="1" u="sng" dirty="0">
                <a:latin typeface="Cordia New" panose="020B0304020202020204" pitchFamily="34" charset="-34"/>
                <a:ea typeface="Cordia New" panose="020B0304020202020204" pitchFamily="34" charset="-34"/>
                <a:cs typeface="Cordia New" panose="020B0304020202020204" pitchFamily="34" charset="-34"/>
              </a:rPr>
              <a:t>Adverbs </a:t>
            </a:r>
            <a:r>
              <a:rPr lang="th-TH" sz="1800" b="1" u="sng" dirty="0">
                <a:latin typeface="Cordia New" panose="020B0304020202020204" pitchFamily="34" charset="-34"/>
                <a:ea typeface="Cordia New" panose="020B0304020202020204" pitchFamily="34" charset="-34"/>
              </a:rPr>
              <a:t>ตามรูป</a:t>
            </a:r>
            <a:endParaRPr lang="en-US" sz="1400" u="sng" dirty="0">
              <a:latin typeface="Cordia New" panose="020B0304020202020204" pitchFamily="34" charset="-34"/>
              <a:ea typeface="Cordia New" panose="020B0304020202020204" pitchFamily="34" charset="-34"/>
              <a:cs typeface="Cordia New" panose="020B0304020202020204" pitchFamily="34" charset="-34"/>
            </a:endParaRPr>
          </a:p>
          <a:p>
            <a:pPr marL="742950" lvl="1" indent="-285750">
              <a:spcAft>
                <a:spcPts val="0"/>
              </a:spcAft>
              <a:buFont typeface="+mj-lt"/>
              <a:buAutoNum type="arabicPeriod"/>
              <a:tabLst>
                <a:tab pos="228600" algn="l"/>
              </a:tabLs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รูปของ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บางคำก็เป็นคำเดี่ยว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yet, then , too </a:t>
            </a:r>
            <a:r>
              <a:rPr lang="th-TH" sz="1800" dirty="0">
                <a:latin typeface="Cordia New" panose="020B0304020202020204" pitchFamily="34" charset="-34"/>
                <a:ea typeface="Cordia New" panose="020B0304020202020204" pitchFamily="34" charset="-34"/>
              </a:rPr>
              <a:t>เป็นต้น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742950" lvl="1" indent="-285750">
              <a:spcAft>
                <a:spcPts val="0"/>
              </a:spcAft>
              <a:buFont typeface="+mj-lt"/>
              <a:buAutoNum type="arabicPeriod"/>
              <a:tabLst>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รูป</a:t>
            </a:r>
            <a:r>
              <a:rPr lang="th-TH" sz="1800" dirty="0">
                <a:latin typeface="Cordia New" panose="020B0304020202020204" pitchFamily="34" charset="-34"/>
                <a:ea typeface="Cordia New" panose="020B0304020202020204" pitchFamily="34" charset="-34"/>
              </a:rPr>
              <a:t>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บางคำก็ประกอบมาจากคำคุณศัพท์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โดยการเติม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ly</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a:t>
            </a:r>
            <a:br>
              <a:rPr lang="th-TH" sz="1800" dirty="0">
                <a:latin typeface="Cordia New" panose="020B0304020202020204" pitchFamily="34" charset="-34"/>
                <a:ea typeface="Cordia New" panose="020B0304020202020204" pitchFamily="34" charset="-34"/>
              </a:rPr>
            </a:br>
            <a:r>
              <a:rPr lang="en-US" sz="1800" dirty="0" smtClean="0">
                <a:latin typeface="Cordia New" panose="020B0304020202020204" pitchFamily="34" charset="-34"/>
                <a:ea typeface="Cordia New" panose="020B0304020202020204" pitchFamily="34" charset="-34"/>
                <a:cs typeface="Cordia New" panose="020B0304020202020204" pitchFamily="34" charset="-34"/>
              </a:rPr>
              <a:t>quickly</a:t>
            </a:r>
            <a:r>
              <a:rPr lang="en-US" sz="1800" dirty="0">
                <a:latin typeface="Cordia New" panose="020B0304020202020204" pitchFamily="34" charset="-34"/>
                <a:ea typeface="Cordia New" panose="020B0304020202020204" pitchFamily="34" charset="-34"/>
                <a:cs typeface="Cordia New" panose="020B0304020202020204" pitchFamily="34" charset="-34"/>
              </a:rPr>
              <a:t>, clearly, deeply </a:t>
            </a:r>
            <a:r>
              <a:rPr lang="th-TH" sz="1800" dirty="0">
                <a:latin typeface="Cordia New" panose="020B0304020202020204" pitchFamily="34" charset="-34"/>
                <a:ea typeface="Cordia New" panose="020B0304020202020204" pitchFamily="34" charset="-34"/>
              </a:rPr>
              <a:t>เป็นต้น</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 name="Rectangle 4"/>
          <p:cNvSpPr/>
          <p:nvPr/>
        </p:nvSpPr>
        <p:spPr>
          <a:xfrm>
            <a:off x="114300" y="403563"/>
            <a:ext cx="5114925" cy="1754326"/>
          </a:xfrm>
          <a:prstGeom prst="rect">
            <a:avLst/>
          </a:prstGeom>
        </p:spPr>
        <p:txBody>
          <a:bodyPr wrap="square">
            <a:spAutoFit/>
          </a:bodyPr>
          <a:lstStyle/>
          <a:p>
            <a:pPr lvl="1">
              <a:spcAft>
                <a:spcPts val="0"/>
              </a:spcAft>
              <a:tabLst>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lvl="1">
              <a:spcAft>
                <a:spcPts val="0"/>
              </a:spcAft>
              <a:tabLst>
                <a:tab pos="228600" algn="l"/>
              </a:tabLs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3.    </a:t>
            </a:r>
            <a:r>
              <a:rPr lang="th-TH" sz="1800" dirty="0">
                <a:latin typeface="Cordia New" panose="020B0304020202020204" pitchFamily="34" charset="-34"/>
                <a:ea typeface="Cordia New" panose="020B0304020202020204" pitchFamily="34" charset="-34"/>
              </a:rPr>
              <a:t>รูปของ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smtClean="0">
                <a:latin typeface="Cordia New" panose="020B0304020202020204" pitchFamily="34" charset="-34"/>
                <a:ea typeface="Cordia New" panose="020B0304020202020204" pitchFamily="34" charset="-34"/>
              </a:rPr>
              <a:t>บางครั้งเป็น</a:t>
            </a:r>
            <a:r>
              <a:rPr lang="th-TH" sz="1800" dirty="0">
                <a:latin typeface="Cordia New" panose="020B0304020202020204" pitchFamily="34" charset="-34"/>
                <a:ea typeface="Cordia New" panose="020B0304020202020204" pitchFamily="34" charset="-34"/>
              </a:rPr>
              <a:t>กลุ่มคำ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next week, this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r>
            <a:br>
              <a:rPr lang="en-US" sz="1800" dirty="0" smtClean="0">
                <a:latin typeface="Cordia New" panose="020B0304020202020204" pitchFamily="34" charset="-34"/>
                <a:ea typeface="Cordia New" panose="020B0304020202020204" pitchFamily="34" charset="-34"/>
                <a:cs typeface="Cordia New" panose="020B0304020202020204" pitchFamily="34" charset="-34"/>
              </a:rPr>
            </a:br>
            <a:r>
              <a:rPr lang="en-US" sz="1800" dirty="0" smtClean="0">
                <a:latin typeface="Cordia New" panose="020B0304020202020204" pitchFamily="34" charset="-34"/>
                <a:ea typeface="Cordia New" panose="020B0304020202020204" pitchFamily="34" charset="-34"/>
                <a:cs typeface="Cordia New" panose="020B0304020202020204" pitchFamily="34" charset="-34"/>
              </a:rPr>
              <a:t>       morning</a:t>
            </a:r>
            <a:r>
              <a:rPr lang="en-US" sz="1800" dirty="0">
                <a:latin typeface="Cordia New" panose="020B0304020202020204" pitchFamily="34" charset="-34"/>
                <a:ea typeface="Cordia New" panose="020B0304020202020204" pitchFamily="34" charset="-34"/>
                <a:cs typeface="Cordia New" panose="020B0304020202020204" pitchFamily="34" charset="-34"/>
              </a:rPr>
              <a:t>, with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pleasure, as </a:t>
            </a:r>
            <a:r>
              <a:rPr lang="en-US" sz="1800" dirty="0">
                <a:latin typeface="Cordia New" panose="020B0304020202020204" pitchFamily="34" charset="-34"/>
                <a:ea typeface="Cordia New" panose="020B0304020202020204" pitchFamily="34" charset="-34"/>
                <a:cs typeface="Cordia New" panose="020B0304020202020204" pitchFamily="34" charset="-34"/>
              </a:rPr>
              <a:t>a matter of fact </a:t>
            </a:r>
            <a:r>
              <a:rPr lang="th-TH" sz="1800" dirty="0">
                <a:latin typeface="Cordia New" panose="020B0304020202020204" pitchFamily="34" charset="-34"/>
                <a:ea typeface="Cordia New" panose="020B0304020202020204" pitchFamily="34" charset="-34"/>
              </a:rPr>
              <a:t>เป็นต้น</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800100" lvl="1" indent="-342900">
              <a:spcAft>
                <a:spcPts val="0"/>
              </a:spcAft>
              <a:buAutoNum type="arabicPeriod" startAt="4"/>
              <a:tabLst>
                <a:tab pos="228600" algn="l"/>
              </a:tabLst>
            </a:pPr>
            <a:r>
              <a:rPr lang="th-TH" sz="1800" dirty="0" smtClean="0">
                <a:latin typeface="Cordia New" panose="020B0304020202020204" pitchFamily="34" charset="-34"/>
                <a:ea typeface="Cordia New" panose="020B0304020202020204" pitchFamily="34" charset="-34"/>
              </a:rPr>
              <a:t>รูป</a:t>
            </a:r>
            <a:r>
              <a:rPr lang="th-TH" sz="1800" dirty="0">
                <a:latin typeface="Cordia New" panose="020B0304020202020204" pitchFamily="34" charset="-34"/>
                <a:ea typeface="Cordia New" panose="020B0304020202020204" pitchFamily="34" charset="-34"/>
              </a:rPr>
              <a:t>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ที่เป็นคำเดี่ยว พยางค์เดี่ยว เติม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er</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เมื่อเป็น</a:t>
            </a:r>
            <a:r>
              <a:rPr lang="th-TH" sz="1800" dirty="0" smtClean="0">
                <a:latin typeface="Cordia New" panose="020B0304020202020204" pitchFamily="34" charset="-34"/>
                <a:ea typeface="Cordia New" panose="020B0304020202020204" pitchFamily="34" charset="-34"/>
              </a:rPr>
              <a:t>การ เปรียบเทียบ</a:t>
            </a:r>
            <a:r>
              <a:rPr lang="th-TH" sz="1800" dirty="0">
                <a:latin typeface="Cordia New" panose="020B0304020202020204" pitchFamily="34" charset="-34"/>
                <a:ea typeface="Cordia New" panose="020B0304020202020204" pitchFamily="34" charset="-34"/>
              </a:rPr>
              <a:t>ขั้นสู</a:t>
            </a:r>
            <a:r>
              <a:rPr lang="th-TH" sz="1800" dirty="0" smtClean="0">
                <a:latin typeface="Cordia New" panose="020B0304020202020204" pitchFamily="34" charset="-34"/>
                <a:ea typeface="Cordia New" panose="020B0304020202020204" pitchFamily="34" charset="-34"/>
              </a:rPr>
              <a:t>งกว่าและ </a:t>
            </a: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en-US" sz="1800" dirty="0" err="1">
                <a:latin typeface="Cordia New" panose="020B0304020202020204" pitchFamily="34" charset="-34"/>
                <a:ea typeface="Cordia New" panose="020B0304020202020204" pitchFamily="34" charset="-34"/>
                <a:cs typeface="Cordia New" panose="020B0304020202020204" pitchFamily="34" charset="-34"/>
              </a:rPr>
              <a:t>est</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เมื่อเป็นการเปรียบเทียบขั้น</a:t>
            </a:r>
            <a:r>
              <a:rPr lang="th-TH" sz="1800" dirty="0" smtClean="0">
                <a:latin typeface="Cordia New" panose="020B0304020202020204" pitchFamily="34" charset="-34"/>
                <a:ea typeface="Cordia New" panose="020B0304020202020204" pitchFamily="34" charset="-34"/>
              </a:rPr>
              <a:t>สูงสุด </a:t>
            </a:r>
            <a:endParaRPr lang="th-TH" sz="1800" dirty="0">
              <a:latin typeface="Cordia New" panose="020B0304020202020204" pitchFamily="34" charset="-34"/>
              <a:ea typeface="Cordia New" panose="020B0304020202020204" pitchFamily="34" charset="-34"/>
            </a:endParaRPr>
          </a:p>
          <a:p>
            <a:pPr lvl="1">
              <a:spcAft>
                <a:spcPts val="0"/>
              </a:spcAft>
              <a:tabLst>
                <a:tab pos="228600" algn="l"/>
              </a:tabLst>
            </a:pPr>
            <a:endParaRPr lang="th-TH" sz="1800" dirty="0" smtClean="0">
              <a:latin typeface="Cordia New" panose="020B0304020202020204" pitchFamily="34" charset="-34"/>
              <a:ea typeface="Cordia New" panose="020B0304020202020204" pitchFamily="34" charset="-34"/>
            </a:endParaRPr>
          </a:p>
        </p:txBody>
      </p:sp>
      <p:sp>
        <p:nvSpPr>
          <p:cNvPr id="10" name="Rectangle 9"/>
          <p:cNvSpPr/>
          <p:nvPr/>
        </p:nvSpPr>
        <p:spPr>
          <a:xfrm>
            <a:off x="347662" y="2046238"/>
            <a:ext cx="4648200" cy="2800767"/>
          </a:xfrm>
          <a:prstGeom prst="rect">
            <a:avLst/>
          </a:prstGeom>
        </p:spPr>
        <p:txBody>
          <a:bodyPr wrap="square">
            <a:spAutoFit/>
          </a:bodyPr>
          <a:lstStyle/>
          <a:p>
            <a:pPr marL="228600">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-He works very hard. (</a:t>
            </a:r>
            <a:r>
              <a:rPr lang="th-TH" sz="1800" dirty="0">
                <a:latin typeface="Cordia New" panose="020B0304020202020204" pitchFamily="34" charset="-34"/>
                <a:ea typeface="Cordia New" panose="020B0304020202020204" pitchFamily="34" charset="-34"/>
              </a:rPr>
              <a:t>เป็นการพูดขั้นปรกติ</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-He works </a:t>
            </a:r>
            <a:r>
              <a:rPr lang="en-US" sz="1800" b="1" u="sng" dirty="0">
                <a:latin typeface="Cordia New" panose="020B0304020202020204" pitchFamily="34" charset="-34"/>
                <a:ea typeface="Cordia New" panose="020B0304020202020204" pitchFamily="34" charset="-34"/>
                <a:cs typeface="Cordia New" panose="020B0304020202020204" pitchFamily="34" charset="-34"/>
              </a:rPr>
              <a:t>harder</a:t>
            </a:r>
            <a:r>
              <a:rPr lang="en-US" sz="1800" dirty="0">
                <a:latin typeface="Cordia New" panose="020B0304020202020204" pitchFamily="34" charset="-34"/>
                <a:ea typeface="Cordia New" panose="020B0304020202020204" pitchFamily="34" charset="-34"/>
                <a:cs typeface="Cordia New" panose="020B0304020202020204" pitchFamily="34" charset="-34"/>
              </a:rPr>
              <a:t> than John.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th-TH" sz="1800" dirty="0" smtClean="0">
                <a:latin typeface="Cordia New" panose="020B0304020202020204" pitchFamily="34" charset="-34"/>
                <a:ea typeface="Cordia New" panose="020B0304020202020204" pitchFamily="34" charset="-34"/>
              </a:rPr>
              <a:t>เปรียบเทียบ</a:t>
            </a:r>
            <a:r>
              <a:rPr lang="th-TH" sz="1800" dirty="0">
                <a:latin typeface="Cordia New" panose="020B0304020202020204" pitchFamily="34" charset="-34"/>
                <a:ea typeface="Cordia New" panose="020B0304020202020204" pitchFamily="34" charset="-34"/>
              </a:rPr>
              <a:t>ขั้นกว่า</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-He works the </a:t>
            </a:r>
            <a:r>
              <a:rPr lang="en-US" sz="1800" b="1" u="sng" dirty="0">
                <a:latin typeface="Cordia New" panose="020B0304020202020204" pitchFamily="34" charset="-34"/>
                <a:ea typeface="Cordia New" panose="020B0304020202020204" pitchFamily="34" charset="-34"/>
                <a:cs typeface="Cordia New" panose="020B0304020202020204" pitchFamily="34" charset="-34"/>
              </a:rPr>
              <a:t>hardest</a:t>
            </a:r>
            <a:r>
              <a:rPr lang="en-US" sz="1800" dirty="0">
                <a:latin typeface="Cordia New" panose="020B0304020202020204" pitchFamily="34" charset="-34"/>
                <a:ea typeface="Cordia New" panose="020B0304020202020204" pitchFamily="34" charset="-34"/>
                <a:cs typeface="Cordia New" panose="020B0304020202020204" pitchFamily="34" charset="-34"/>
              </a:rPr>
              <a:t> of all.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th-TH" sz="1800" dirty="0" smtClean="0">
                <a:latin typeface="Cordia New" panose="020B0304020202020204" pitchFamily="34" charset="-34"/>
                <a:ea typeface="Cordia New" panose="020B0304020202020204" pitchFamily="34" charset="-34"/>
              </a:rPr>
              <a:t>เป็นการเปรียบเทียบ</a:t>
            </a:r>
            <a:r>
              <a:rPr lang="th-TH" sz="1800" dirty="0">
                <a:latin typeface="Cordia New" panose="020B0304020202020204" pitchFamily="34" charset="-34"/>
                <a:ea typeface="Cordia New" panose="020B0304020202020204" pitchFamily="34" charset="-34"/>
              </a:rPr>
              <a:t>ขั้นสูงสุด</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p>
          <a:p>
            <a:pPr marL="228600">
              <a:spcAft>
                <a:spcPts val="0"/>
              </a:spcAft>
            </a:pPr>
            <a:r>
              <a:rPr lang="en-US" sz="1400" dirty="0" smtClean="0">
                <a:latin typeface="Cordia New" panose="020B0304020202020204" pitchFamily="34" charset="-34"/>
                <a:ea typeface="Cordia New" panose="020B0304020202020204" pitchFamily="34" charset="-34"/>
                <a:cs typeface="Cordia New" panose="020B0304020202020204" pitchFamily="34" charset="-34"/>
              </a:rPr>
              <a:t/>
            </a:r>
            <a:br>
              <a:rPr lang="en-US" sz="1400" dirty="0" smtClean="0">
                <a:latin typeface="Cordia New" panose="020B0304020202020204" pitchFamily="34" charset="-34"/>
                <a:ea typeface="Cordia New" panose="020B0304020202020204" pitchFamily="34" charset="-34"/>
                <a:cs typeface="Cordia New" panose="020B0304020202020204" pitchFamily="34" charset="-34"/>
              </a:rPr>
            </a:br>
            <a:r>
              <a:rPr lang="en-US" sz="1800" dirty="0" smtClean="0">
                <a:latin typeface="Cordia New" panose="020B0304020202020204" pitchFamily="34" charset="-34"/>
                <a:ea typeface="Cordia New" panose="020B0304020202020204" pitchFamily="34" charset="-34"/>
                <a:cs typeface="Cordia New" panose="020B0304020202020204" pitchFamily="34" charset="-34"/>
              </a:rPr>
              <a:t> 5.    </a:t>
            </a:r>
            <a:r>
              <a:rPr lang="th-TH" sz="1800" dirty="0" smtClean="0">
                <a:latin typeface="Cordia New" panose="020B0304020202020204" pitchFamily="34" charset="-34"/>
                <a:ea typeface="Cordia New" panose="020B0304020202020204" pitchFamily="34" charset="-34"/>
              </a:rPr>
              <a:t>รูป</a:t>
            </a:r>
            <a:r>
              <a:rPr lang="th-TH" sz="1800" dirty="0">
                <a:latin typeface="Cordia New" panose="020B0304020202020204" pitchFamily="34" charset="-34"/>
                <a:ea typeface="Cordia New" panose="020B0304020202020204" pitchFamily="34" charset="-34"/>
              </a:rPr>
              <a:t>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ที่เป็นคำ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พยางค์ขึ้นไป เกิดจากการ</a:t>
            </a:r>
            <a:r>
              <a:rPr lang="th-TH" sz="1800" dirty="0" smtClean="0">
                <a:latin typeface="Cordia New" panose="020B0304020202020204" pitchFamily="34" charset="-34"/>
                <a:ea typeface="Cordia New" panose="020B0304020202020204" pitchFamily="34" charset="-34"/>
              </a:rPr>
              <a:t>เติม</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more </a:t>
            </a:r>
            <a:r>
              <a:rPr lang="th-TH" sz="1800" dirty="0">
                <a:latin typeface="Cordia New" panose="020B0304020202020204" pitchFamily="34" charset="-34"/>
                <a:ea typeface="Cordia New" panose="020B0304020202020204" pitchFamily="34" charset="-34"/>
              </a:rPr>
              <a:t>เมื่อ</a:t>
            </a:r>
            <a:r>
              <a:rPr lang="th-TH" sz="1800" dirty="0" smtClean="0">
                <a:latin typeface="Cordia New" panose="020B0304020202020204" pitchFamily="34" charset="-34"/>
                <a:ea typeface="Cordia New" panose="020B0304020202020204" pitchFamily="34" charset="-34"/>
              </a:rPr>
              <a:t>เปรียบเทียบขั้น</a:t>
            </a:r>
            <a:r>
              <a:rPr lang="th-TH" sz="1800" dirty="0">
                <a:latin typeface="Cordia New" panose="020B0304020202020204" pitchFamily="34" charset="-34"/>
                <a:ea typeface="Cordia New" panose="020B0304020202020204" pitchFamily="34" charset="-34"/>
              </a:rPr>
              <a:t>กว่า และเติม </a:t>
            </a:r>
            <a:r>
              <a:rPr lang="en-US" sz="1800" dirty="0">
                <a:latin typeface="Cordia New" panose="020B0304020202020204" pitchFamily="34" charset="-34"/>
                <a:ea typeface="Cordia New" panose="020B0304020202020204" pitchFamily="34" charset="-34"/>
                <a:cs typeface="Cordia New" panose="020B0304020202020204" pitchFamily="34" charset="-34"/>
              </a:rPr>
              <a:t> most </a:t>
            </a:r>
            <a:r>
              <a:rPr lang="th-TH" sz="1800" dirty="0">
                <a:latin typeface="Cordia New" panose="020B0304020202020204" pitchFamily="34" charset="-34"/>
                <a:ea typeface="Cordia New" panose="020B0304020202020204" pitchFamily="34" charset="-34"/>
              </a:rPr>
              <a:t>เมื่อเป็น</a:t>
            </a:r>
            <a:r>
              <a:rPr lang="th-TH" sz="1800" dirty="0" smtClean="0">
                <a:latin typeface="Cordia New" panose="020B0304020202020204" pitchFamily="34" charset="-34"/>
                <a:ea typeface="Cordia New" panose="020B0304020202020204" pitchFamily="34" charset="-34"/>
              </a:rPr>
              <a:t>การ</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เปรียบเทียบ</a:t>
            </a:r>
            <a:r>
              <a:rPr lang="th-TH" sz="1800" dirty="0">
                <a:latin typeface="Cordia New" panose="020B0304020202020204" pitchFamily="34" charset="-34"/>
                <a:ea typeface="Cordia New" panose="020B0304020202020204" pitchFamily="34" charset="-34"/>
              </a:rPr>
              <a:t>ขั้น</a:t>
            </a:r>
            <a:r>
              <a:rPr lang="th-TH" sz="1800" dirty="0" smtClean="0">
                <a:latin typeface="Cordia New" panose="020B0304020202020204" pitchFamily="34" charset="-34"/>
                <a:ea typeface="Cordia New" panose="020B0304020202020204" pitchFamily="34" charset="-34"/>
              </a:rPr>
              <a:t>สูงสุด </a:t>
            </a:r>
            <a:endParaRPr lang="en-US" sz="1800" dirty="0">
              <a:latin typeface="Cordia New" panose="020B0304020202020204" pitchFamily="34" charset="-34"/>
              <a:ea typeface="Cordia New" panose="020B0304020202020204" pitchFamily="34" charset="-34"/>
            </a:endParaRPr>
          </a:p>
          <a:p>
            <a:pPr marL="228600">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Mar sings </a:t>
            </a:r>
            <a:r>
              <a:rPr lang="en-US" sz="1800" b="1" u="sng" dirty="0">
                <a:latin typeface="Cordia New" panose="020B0304020202020204" pitchFamily="34" charset="-34"/>
                <a:ea typeface="Cordia New" panose="020B0304020202020204" pitchFamily="34" charset="-34"/>
                <a:cs typeface="Cordia New" panose="020B0304020202020204" pitchFamily="34" charset="-34"/>
              </a:rPr>
              <a:t>sweetly</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เป็นการพูดขั้นปรกติ</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-Mar sings </a:t>
            </a:r>
            <a:r>
              <a:rPr lang="en-US" sz="1800" b="1" u="sng" dirty="0">
                <a:latin typeface="Cordia New" panose="020B0304020202020204" pitchFamily="34" charset="-34"/>
                <a:ea typeface="Cordia New" panose="020B0304020202020204" pitchFamily="34" charset="-34"/>
                <a:cs typeface="Cordia New" panose="020B0304020202020204" pitchFamily="34" charset="-34"/>
              </a:rPr>
              <a:t>more sweetly</a:t>
            </a:r>
            <a:r>
              <a:rPr lang="en-US" sz="1800" dirty="0">
                <a:latin typeface="Cordia New" panose="020B0304020202020204" pitchFamily="34" charset="-34"/>
                <a:ea typeface="Cordia New" panose="020B0304020202020204" pitchFamily="34" charset="-34"/>
                <a:cs typeface="Cordia New" panose="020B0304020202020204" pitchFamily="34" charset="-34"/>
              </a:rPr>
              <a:t> than </a:t>
            </a:r>
            <a:r>
              <a:rPr lang="en-US" sz="1800" dirty="0" err="1">
                <a:latin typeface="Cordia New" panose="020B0304020202020204" pitchFamily="34" charset="-34"/>
                <a:ea typeface="Cordia New" panose="020B0304020202020204" pitchFamily="34" charset="-34"/>
                <a:cs typeface="Cordia New" panose="020B0304020202020204" pitchFamily="34" charset="-34"/>
              </a:rPr>
              <a:t>Manee</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th-TH" sz="1800" dirty="0" smtClean="0">
                <a:latin typeface="Cordia New" panose="020B0304020202020204" pitchFamily="34" charset="-34"/>
                <a:ea typeface="Cordia New" panose="020B0304020202020204" pitchFamily="34" charset="-34"/>
              </a:rPr>
              <a:t>เปรียบเทียบ</a:t>
            </a:r>
            <a:r>
              <a:rPr lang="th-TH" sz="1800" dirty="0">
                <a:latin typeface="Cordia New" panose="020B0304020202020204" pitchFamily="34" charset="-34"/>
                <a:ea typeface="Cordia New" panose="020B0304020202020204" pitchFamily="34" charset="-34"/>
              </a:rPr>
              <a:t>ขั้นกว่า</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-Mar sings </a:t>
            </a:r>
            <a:r>
              <a:rPr lang="en-US" sz="1800" b="1" u="sng" dirty="0">
                <a:latin typeface="Cordia New" panose="020B0304020202020204" pitchFamily="34" charset="-34"/>
                <a:ea typeface="Cordia New" panose="020B0304020202020204" pitchFamily="34" charset="-34"/>
                <a:cs typeface="Cordia New" panose="020B0304020202020204" pitchFamily="34" charset="-34"/>
              </a:rPr>
              <a:t>the most sweetly</a:t>
            </a:r>
            <a:r>
              <a:rPr lang="en-US" sz="1800" dirty="0">
                <a:latin typeface="Cordia New" panose="020B0304020202020204" pitchFamily="34" charset="-34"/>
                <a:ea typeface="Cordia New" panose="020B0304020202020204" pitchFamily="34" charset="-34"/>
                <a:cs typeface="Cordia New" panose="020B0304020202020204" pitchFamily="34" charset="-34"/>
              </a:rPr>
              <a:t> of all.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th-TH" sz="1800" dirty="0" smtClean="0">
                <a:latin typeface="Cordia New" panose="020B0304020202020204" pitchFamily="34" charset="-34"/>
                <a:ea typeface="Cordia New" panose="020B0304020202020204" pitchFamily="34" charset="-34"/>
              </a:rPr>
              <a:t>เปรียบเทียบ</a:t>
            </a:r>
            <a:r>
              <a:rPr lang="th-TH" sz="1800" dirty="0">
                <a:latin typeface="Cordia New" panose="020B0304020202020204" pitchFamily="34" charset="-34"/>
                <a:ea typeface="Cordia New" panose="020B0304020202020204" pitchFamily="34" charset="-34"/>
              </a:rPr>
              <a:t>ขั้นสูงสุด</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endParaRPr lang="th-TH" dirty="0"/>
          </a:p>
        </p:txBody>
      </p:sp>
      <p:sp>
        <p:nvSpPr>
          <p:cNvPr id="11" name="Rectangle 10"/>
          <p:cNvSpPr/>
          <p:nvPr/>
        </p:nvSpPr>
        <p:spPr>
          <a:xfrm>
            <a:off x="6465850" y="537776"/>
            <a:ext cx="5343525" cy="3847207"/>
          </a:xfrm>
          <a:prstGeom prst="rect">
            <a:avLst/>
          </a:prstGeom>
        </p:spPr>
        <p:txBody>
          <a:bodyPr wrap="square">
            <a:spAutoFit/>
          </a:bodyPr>
          <a:lstStyle/>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800100" lvl="1" indent="-342900">
              <a:spcAft>
                <a:spcPts val="0"/>
              </a:spcAft>
              <a:buAutoNum type="arabicPeriod" startAt="6"/>
              <a:tabLst>
                <a:tab pos="228600" algn="l"/>
              </a:tabLst>
            </a:pPr>
            <a:r>
              <a:rPr lang="th-TH" sz="1800" dirty="0" smtClean="0">
                <a:latin typeface="Cordia New" panose="020B0304020202020204" pitchFamily="34" charset="-34"/>
                <a:ea typeface="Cordia New" panose="020B0304020202020204" pitchFamily="34" charset="-34"/>
              </a:rPr>
              <a:t>รูป</a:t>
            </a:r>
            <a:r>
              <a:rPr lang="th-TH" sz="1800" dirty="0">
                <a:latin typeface="Cordia New" panose="020B0304020202020204" pitchFamily="34" charset="-34"/>
                <a:ea typeface="Cordia New" panose="020B0304020202020204" pitchFamily="34" charset="-34"/>
              </a:rPr>
              <a:t>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ที่ไม่เป็นไปตาม</a:t>
            </a:r>
            <a:r>
              <a:rPr lang="th-TH" sz="1800" dirty="0" smtClean="0">
                <a:latin typeface="Cordia New" panose="020B0304020202020204" pitchFamily="34" charset="-34"/>
                <a:ea typeface="Cordia New" panose="020B0304020202020204" pitchFamily="34" charset="-34"/>
              </a:rPr>
              <a:t>เกณฑ์</a:t>
            </a:r>
          </a:p>
          <a:p>
            <a:pPr marL="800100" lvl="1" indent="-342900">
              <a:spcAft>
                <a:spcPts val="0"/>
              </a:spcAft>
              <a:buAutoNum type="arabicPeriod" startAt="6"/>
              <a:tabLst>
                <a:tab pos="228600" algn="l"/>
              </a:tabLst>
            </a:pP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ขั้นปรกติ</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ขั้น</a:t>
            </a:r>
            <a:r>
              <a:rPr lang="th-TH" sz="1800" dirty="0">
                <a:latin typeface="Cordia New" panose="020B0304020202020204" pitchFamily="34" charset="-34"/>
                <a:ea typeface="Cordia New" panose="020B0304020202020204" pitchFamily="34" charset="-34"/>
              </a:rPr>
              <a:t>กว่า</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ขั้น</a:t>
            </a:r>
            <a:r>
              <a:rPr lang="th-TH" sz="1800" dirty="0">
                <a:latin typeface="Cordia New" panose="020B0304020202020204" pitchFamily="34" charset="-34"/>
                <a:ea typeface="Cordia New" panose="020B0304020202020204" pitchFamily="34" charset="-34"/>
              </a:rPr>
              <a:t>สูงสุด</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well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better</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best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badly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worse</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worst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much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more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most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far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farther</a:t>
            </a:r>
            <a:r>
              <a:rPr lang="en-US" sz="1800" dirty="0">
                <a:latin typeface="Cordia New" panose="020B0304020202020204" pitchFamily="34" charset="-34"/>
                <a:ea typeface="Cordia New" panose="020B0304020202020204" pitchFamily="34" charset="-34"/>
                <a:cs typeface="Cordia New" panose="020B0304020202020204" pitchFamily="34" charset="-34"/>
              </a:rPr>
              <a:t>, further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farthest</a:t>
            </a:r>
            <a:r>
              <a:rPr lang="en-US" sz="1800" dirty="0">
                <a:latin typeface="Cordia New" panose="020B0304020202020204" pitchFamily="34" charset="-34"/>
                <a:ea typeface="Cordia New" panose="020B0304020202020204" pitchFamily="34" charset="-34"/>
                <a:cs typeface="Cordia New" panose="020B0304020202020204" pitchFamily="34" charset="-34"/>
              </a:rPr>
              <a:t>, furthest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little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less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least</a:t>
            </a:r>
          </a:p>
          <a:p>
            <a:pPr marL="228600">
              <a:spcAft>
                <a:spcPts val="0"/>
              </a:spcAft>
            </a:pP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-He went </a:t>
            </a:r>
            <a:r>
              <a:rPr lang="en-US" sz="1800" b="1" u="sng" dirty="0">
                <a:latin typeface="Cordia New" panose="020B0304020202020204" pitchFamily="34" charset="-34"/>
                <a:ea typeface="Cordia New" panose="020B0304020202020204" pitchFamily="34" charset="-34"/>
                <a:cs typeface="Cordia New" panose="020B0304020202020204" pitchFamily="34" charset="-34"/>
              </a:rPr>
              <a:t>farther than</a:t>
            </a:r>
            <a:r>
              <a:rPr lang="en-US" sz="1800" dirty="0">
                <a:latin typeface="Cordia New" panose="020B0304020202020204" pitchFamily="34" charset="-34"/>
                <a:ea typeface="Cordia New" panose="020B0304020202020204" pitchFamily="34" charset="-34"/>
                <a:cs typeface="Cordia New" panose="020B0304020202020204" pitchFamily="34" charset="-34"/>
              </a:rPr>
              <a:t> I did, but neither of us </a:t>
            </a: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reached </a:t>
            </a:r>
            <a:r>
              <a:rPr lang="en-US" sz="1800" dirty="0">
                <a:latin typeface="Cordia New" panose="020B0304020202020204" pitchFamily="34" charset="-34"/>
                <a:ea typeface="Cordia New" panose="020B0304020202020204" pitchFamily="34" charset="-34"/>
                <a:cs typeface="Cordia New" panose="020B0304020202020204" pitchFamily="34" charset="-34"/>
              </a:rPr>
              <a:t>the destination.</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-I like you </a:t>
            </a:r>
            <a:r>
              <a:rPr lang="en-US" sz="1800" b="1" u="sng" dirty="0">
                <a:latin typeface="Cordia New" panose="020B0304020202020204" pitchFamily="34" charset="-34"/>
                <a:ea typeface="Cordia New" panose="020B0304020202020204" pitchFamily="34" charset="-34"/>
                <a:cs typeface="Cordia New" panose="020B0304020202020204" pitchFamily="34" charset="-34"/>
              </a:rPr>
              <a:t>more than</a:t>
            </a:r>
            <a:r>
              <a:rPr lang="en-US" sz="1800" dirty="0">
                <a:latin typeface="Cordia New" panose="020B0304020202020204" pitchFamily="34" charset="-34"/>
                <a:ea typeface="Cordia New" panose="020B0304020202020204" pitchFamily="34" charset="-34"/>
                <a:cs typeface="Cordia New" panose="020B0304020202020204" pitchFamily="34" charset="-34"/>
              </a:rPr>
              <a:t> she does.</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1066514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1" name="Rectangle 10"/>
          <p:cNvSpPr/>
          <p:nvPr/>
        </p:nvSpPr>
        <p:spPr>
          <a:xfrm>
            <a:off x="571500" y="784979"/>
            <a:ext cx="4648200" cy="5047536"/>
          </a:xfrm>
          <a:prstGeom prst="rect">
            <a:avLst/>
          </a:prstGeom>
        </p:spPr>
        <p:txBody>
          <a:bodyPr wrap="square">
            <a:spAutoFit/>
          </a:bodyPr>
          <a:lstStyle/>
          <a:p>
            <a:pPr lvl="0">
              <a:spcAft>
                <a:spcPts val="0"/>
              </a:spcAft>
              <a:tabLst>
                <a:tab pos="228600" algn="l"/>
              </a:tabLst>
            </a:pPr>
            <a:r>
              <a:rPr lang="th-TH" sz="1800" b="1" u="sng" dirty="0">
                <a:latin typeface="Cordia New" panose="020B0304020202020204" pitchFamily="34" charset="-34"/>
                <a:ea typeface="Cordia New" panose="020B0304020202020204" pitchFamily="34" charset="-34"/>
              </a:rPr>
              <a:t>การแบ่ง </a:t>
            </a:r>
            <a:r>
              <a:rPr lang="en-US" sz="1800" b="1" u="sng" dirty="0">
                <a:latin typeface="Cordia New" panose="020B0304020202020204" pitchFamily="34" charset="-34"/>
                <a:ea typeface="Cordia New" panose="020B0304020202020204" pitchFamily="34" charset="-34"/>
                <a:cs typeface="Cordia New" panose="020B0304020202020204" pitchFamily="34" charset="-34"/>
              </a:rPr>
              <a:t>Adverbs </a:t>
            </a:r>
            <a:r>
              <a:rPr lang="th-TH" sz="1800" b="1" u="sng" dirty="0">
                <a:latin typeface="Cordia New" panose="020B0304020202020204" pitchFamily="34" charset="-34"/>
                <a:ea typeface="Cordia New" panose="020B0304020202020204" pitchFamily="34" charset="-34"/>
              </a:rPr>
              <a:t>ตามความหมาย </a:t>
            </a:r>
          </a:p>
          <a:p>
            <a:pPr lvl="0">
              <a:spcAft>
                <a:spcPts val="0"/>
              </a:spcAft>
              <a:tabLst>
                <a:tab pos="228600" algn="l"/>
              </a:tabLst>
            </a:pPr>
            <a:endParaRPr lang="th-TH" sz="1800" b="1" u="sng" dirty="0" smtClean="0">
              <a:latin typeface="Cordia New" panose="020B0304020202020204" pitchFamily="34" charset="-34"/>
              <a:ea typeface="Cordia New" panose="020B0304020202020204" pitchFamily="34" charset="-34"/>
            </a:endParaRPr>
          </a:p>
          <a:p>
            <a:pPr lvl="0">
              <a:spcAft>
                <a:spcPts val="0"/>
              </a:spcAft>
              <a:tabLst>
                <a:tab pos="228600" algn="l"/>
              </a:tabLst>
            </a:pPr>
            <a:r>
              <a:rPr lang="th-TH" sz="1800" dirty="0" smtClean="0">
                <a:latin typeface="Cordia New" panose="020B0304020202020204" pitchFamily="34" charset="-34"/>
                <a:ea typeface="Cordia New" panose="020B0304020202020204" pitchFamily="34" charset="-34"/>
              </a:rPr>
              <a:t>การ</a:t>
            </a:r>
            <a:r>
              <a:rPr lang="th-TH" sz="1800" dirty="0">
                <a:latin typeface="Cordia New" panose="020B0304020202020204" pitchFamily="34" charset="-34"/>
                <a:ea typeface="Cordia New" panose="020B0304020202020204" pitchFamily="34" charset="-34"/>
              </a:rPr>
              <a:t>แบ่งด้วยระบบนี้เรายึดความหมายของการตอบคำถาม </a:t>
            </a:r>
            <a:r>
              <a:rPr lang="en-US" sz="1800" dirty="0">
                <a:latin typeface="Cordia New" panose="020B0304020202020204" pitchFamily="34" charset="-34"/>
                <a:ea typeface="Cordia New" panose="020B0304020202020204" pitchFamily="34" charset="-34"/>
                <a:cs typeface="Cordia New" panose="020B0304020202020204" pitchFamily="34" charset="-34"/>
              </a:rPr>
              <a:t>“when, where, how” </a:t>
            </a:r>
            <a:r>
              <a:rPr lang="th-TH" sz="1800" dirty="0">
                <a:latin typeface="Cordia New" panose="020B0304020202020204" pitchFamily="34" charset="-34"/>
                <a:ea typeface="Cordia New" panose="020B0304020202020204" pitchFamily="34" charset="-34"/>
              </a:rPr>
              <a:t>ของ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นั้นๆ เป็นหลัก </a:t>
            </a:r>
            <a:r>
              <a:rPr lang="th-TH" sz="1800" dirty="0" smtClean="0">
                <a:latin typeface="Cordia New" panose="020B0304020202020204" pitchFamily="34" charset="-34"/>
                <a:ea typeface="Cordia New" panose="020B0304020202020204" pitchFamily="34" charset="-34"/>
              </a:rPr>
              <a:t>แบ่งเป็น</a:t>
            </a:r>
            <a:endParaRPr lang="en-US" sz="1800" dirty="0" smtClean="0">
              <a:latin typeface="Cordia New" panose="020B0304020202020204" pitchFamily="34" charset="-34"/>
              <a:ea typeface="Cordia New" panose="020B0304020202020204" pitchFamily="34" charset="-34"/>
            </a:endParaRPr>
          </a:p>
          <a:p>
            <a:pPr lvl="0">
              <a:spcAft>
                <a:spcPts val="0"/>
              </a:spcAft>
              <a:tabLst>
                <a:tab pos="2286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AutoNum type="arabicPeriod"/>
              <a:tabLst>
                <a:tab pos="228600" algn="l"/>
              </a:tabLs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ที่ตอบคำถาม  </a:t>
            </a:r>
            <a:r>
              <a:rPr lang="en-US" sz="1800" dirty="0">
                <a:latin typeface="Cordia New" panose="020B0304020202020204" pitchFamily="34" charset="-34"/>
                <a:ea typeface="Cordia New" panose="020B0304020202020204" pitchFamily="34" charset="-34"/>
                <a:cs typeface="Cordia New" panose="020B0304020202020204" pitchFamily="34" charset="-34"/>
              </a:rPr>
              <a:t>“how” (</a:t>
            </a:r>
            <a:r>
              <a:rPr lang="th-TH" sz="1800" dirty="0">
                <a:latin typeface="Cordia New" panose="020B0304020202020204" pitchFamily="34" charset="-34"/>
                <a:ea typeface="Cordia New" panose="020B0304020202020204" pitchFamily="34" charset="-34"/>
              </a:rPr>
              <a:t>ลักษณะอาการของการกระทำ</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เรียกว่า  </a:t>
            </a:r>
            <a:r>
              <a:rPr lang="en-US" sz="1800" dirty="0">
                <a:latin typeface="Cordia New" panose="020B0304020202020204" pitchFamily="34" charset="-34"/>
                <a:ea typeface="Cordia New" panose="020B0304020202020204" pitchFamily="34" charset="-34"/>
                <a:cs typeface="Cordia New" panose="020B0304020202020204" pitchFamily="34" charset="-34"/>
              </a:rPr>
              <a:t>Adverbs of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Manner</a:t>
            </a:r>
            <a:r>
              <a:rPr lang="th-TH"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เช่น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p>
          <a:p>
            <a:pPr lvl="0">
              <a:spcAft>
                <a:spcPts val="0"/>
              </a:spcAft>
              <a:tabLst>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The bird sang </a:t>
            </a:r>
            <a:r>
              <a:rPr lang="en-US" sz="1800" b="1" u="sng" dirty="0">
                <a:latin typeface="Cordia New" panose="020B0304020202020204" pitchFamily="34" charset="-34"/>
                <a:ea typeface="Cordia New" panose="020B0304020202020204" pitchFamily="34" charset="-34"/>
                <a:cs typeface="Cordia New" panose="020B0304020202020204" pitchFamily="34" charset="-34"/>
              </a:rPr>
              <a:t>sweetly</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Every soldier fought </a:t>
            </a:r>
            <a:r>
              <a:rPr lang="en-US" sz="1800" b="1" u="sng" dirty="0">
                <a:latin typeface="Cordia New" panose="020B0304020202020204" pitchFamily="34" charset="-34"/>
                <a:ea typeface="Cordia New" panose="020B0304020202020204" pitchFamily="34" charset="-34"/>
                <a:cs typeface="Cordia New" panose="020B0304020202020204" pitchFamily="34" charset="-34"/>
              </a:rPr>
              <a:t>bravely</a:t>
            </a:r>
            <a:r>
              <a:rPr lang="en-US" sz="1800" dirty="0">
                <a:latin typeface="Cordia New" panose="020B0304020202020204" pitchFamily="34" charset="-34"/>
                <a:ea typeface="Cordia New" panose="020B0304020202020204" pitchFamily="34" charset="-34"/>
                <a:cs typeface="Cordia New" panose="020B0304020202020204" pitchFamily="34" charset="-34"/>
              </a:rPr>
              <a:t> and </a:t>
            </a:r>
            <a:r>
              <a:rPr lang="en-US" sz="1800" b="1" u="sng" dirty="0">
                <a:latin typeface="Cordia New" panose="020B0304020202020204" pitchFamily="34" charset="-34"/>
                <a:ea typeface="Cordia New" panose="020B0304020202020204" pitchFamily="34" charset="-34"/>
                <a:cs typeface="Cordia New" panose="020B0304020202020204" pitchFamily="34" charset="-34"/>
              </a:rPr>
              <a:t>well</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ตัวอย่างอื่น ๆ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easily, fast, late,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quietly, </a:t>
            </a:r>
            <a:r>
              <a:rPr lang="en-US" sz="1800" dirty="0">
                <a:latin typeface="Cordia New" panose="020B0304020202020204" pitchFamily="34" charset="-34"/>
                <a:ea typeface="Cordia New" panose="020B0304020202020204" pitchFamily="34" charset="-34"/>
                <a:cs typeface="Cordia New" panose="020B0304020202020204" pitchFamily="34" charset="-34"/>
              </a:rPr>
              <a:t>wrongly </a:t>
            </a:r>
            <a:r>
              <a:rPr lang="th-TH" sz="1800" dirty="0">
                <a:latin typeface="Cordia New" panose="020B0304020202020204" pitchFamily="34" charset="-34"/>
                <a:ea typeface="Cordia New" panose="020B0304020202020204" pitchFamily="34" charset="-34"/>
              </a:rPr>
              <a:t>เป็นต้น</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2.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ที่ตอบคำถาม  </a:t>
            </a:r>
            <a:r>
              <a:rPr lang="en-US" sz="1800" dirty="0">
                <a:latin typeface="Cordia New" panose="020B0304020202020204" pitchFamily="34" charset="-34"/>
                <a:ea typeface="Cordia New" panose="020B0304020202020204" pitchFamily="34" charset="-34"/>
                <a:cs typeface="Cordia New" panose="020B0304020202020204" pitchFamily="34" charset="-34"/>
              </a:rPr>
              <a:t>“when” (</a:t>
            </a:r>
            <a:r>
              <a:rPr lang="th-TH" sz="1800" dirty="0">
                <a:latin typeface="Cordia New" panose="020B0304020202020204" pitchFamily="34" charset="-34"/>
                <a:ea typeface="Cordia New" panose="020B0304020202020204" pitchFamily="34" charset="-34"/>
              </a:rPr>
              <a:t>เวลาของการกระทำ</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เรียกว่า</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Adverbs of Time </a:t>
            </a:r>
            <a:r>
              <a:rPr lang="th-TH" sz="1800" dirty="0">
                <a:latin typeface="Cordia New" panose="020B0304020202020204" pitchFamily="34" charset="-34"/>
                <a:ea typeface="Cordia New" panose="020B0304020202020204" pitchFamily="34" charset="-34"/>
              </a:rPr>
              <a:t>เช่น</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I will do it </a:t>
            </a:r>
            <a:r>
              <a:rPr lang="en-US" sz="1800" b="1" u="sng" dirty="0">
                <a:latin typeface="Cordia New" panose="020B0304020202020204" pitchFamily="34" charset="-34"/>
                <a:ea typeface="Cordia New" panose="020B0304020202020204" pitchFamily="34" charset="-34"/>
                <a:cs typeface="Cordia New" panose="020B0304020202020204" pitchFamily="34" charset="-34"/>
              </a:rPr>
              <a:t>tomorrow</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-Call me </a:t>
            </a:r>
            <a:r>
              <a:rPr lang="en-US" sz="1800" b="1" u="sng" dirty="0">
                <a:latin typeface="Cordia New" panose="020B0304020202020204" pitchFamily="34" charset="-34"/>
                <a:ea typeface="Cordia New" panose="020B0304020202020204" pitchFamily="34" charset="-34"/>
                <a:cs typeface="Cordia New" panose="020B0304020202020204" pitchFamily="34" charset="-34"/>
              </a:rPr>
              <a:t>early</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p>
          <a:p>
            <a:r>
              <a:rPr lang="en-US" sz="1400" dirty="0"/>
              <a:t> </a:t>
            </a:r>
            <a:r>
              <a:rPr lang="th-TH" sz="1400" dirty="0" smtClean="0"/>
              <a:t>	ตัวอย่าง</a:t>
            </a:r>
            <a:r>
              <a:rPr lang="th-TH" sz="1400" dirty="0"/>
              <a:t>อื่น ๆ เช่น </a:t>
            </a:r>
            <a:r>
              <a:rPr lang="en-US" sz="1400" dirty="0"/>
              <a:t>after, before, </a:t>
            </a:r>
            <a:r>
              <a:rPr lang="en-US" sz="1400" dirty="0" smtClean="0"/>
              <a:t>immediately</a:t>
            </a:r>
            <a:r>
              <a:rPr lang="th-TH" sz="1400" dirty="0" smtClean="0"/>
              <a:t> เป็น</a:t>
            </a:r>
            <a:r>
              <a:rPr lang="th-TH" sz="1400" dirty="0"/>
              <a:t>ต้น</a:t>
            </a:r>
            <a:endParaRPr lang="en-US" sz="1400" dirty="0"/>
          </a:p>
          <a:p>
            <a:pPr marL="342900" indent="-342900">
              <a:buAutoNum type="arabicPeriod" startAt="3"/>
            </a:pPr>
            <a:r>
              <a:rPr lang="en-US" sz="1400" dirty="0" smtClean="0"/>
              <a:t>Adverbs </a:t>
            </a:r>
            <a:r>
              <a:rPr lang="th-TH" sz="1400" dirty="0"/>
              <a:t>ที่ตอบคำถาม  </a:t>
            </a:r>
            <a:r>
              <a:rPr lang="en-US" sz="1400" dirty="0"/>
              <a:t>“how often” (</a:t>
            </a:r>
            <a:r>
              <a:rPr lang="th-TH" sz="1400" dirty="0"/>
              <a:t>ความถี่ของการกระทำ</a:t>
            </a:r>
            <a:r>
              <a:rPr lang="en-US" sz="1400" dirty="0"/>
              <a:t>) </a:t>
            </a:r>
            <a:r>
              <a:rPr lang="th-TH" sz="1400" dirty="0"/>
              <a:t>เรียกว่า </a:t>
            </a:r>
            <a:r>
              <a:rPr lang="th-TH" sz="1400" dirty="0" smtClean="0"/>
              <a:t> </a:t>
            </a:r>
            <a:r>
              <a:rPr lang="en-US" sz="1400" dirty="0"/>
              <a:t>Adverbs </a:t>
            </a:r>
            <a:r>
              <a:rPr lang="en-US" sz="1400" dirty="0" smtClean="0"/>
              <a:t>of</a:t>
            </a:r>
            <a:r>
              <a:rPr lang="en-US" sz="1400" dirty="0"/>
              <a:t> </a:t>
            </a:r>
            <a:r>
              <a:rPr lang="en-US" sz="1400" dirty="0" smtClean="0"/>
              <a:t>Frequency </a:t>
            </a:r>
            <a:r>
              <a:rPr lang="th-TH" sz="1400" dirty="0"/>
              <a:t>เช่น</a:t>
            </a:r>
            <a:r>
              <a:rPr lang="en-US" sz="1400" dirty="0"/>
              <a:t>    </a:t>
            </a:r>
            <a:r>
              <a:rPr lang="en-US" sz="1400" b="1" dirty="0"/>
              <a:t> </a:t>
            </a:r>
            <a:endParaRPr lang="en-US" sz="1400" b="1" dirty="0" smtClean="0"/>
          </a:p>
          <a:p>
            <a:r>
              <a:rPr lang="en-US" sz="1400" b="1" dirty="0"/>
              <a:t>	 </a:t>
            </a:r>
            <a:r>
              <a:rPr lang="en-US" sz="1400" b="1" dirty="0" smtClean="0"/>
              <a:t> </a:t>
            </a:r>
            <a:r>
              <a:rPr lang="en-US" sz="1400" dirty="0" smtClean="0"/>
              <a:t>-</a:t>
            </a:r>
            <a:r>
              <a:rPr lang="en-US" sz="1400" dirty="0"/>
              <a:t>He </a:t>
            </a:r>
            <a:r>
              <a:rPr lang="en-US" sz="1400" b="1" u="sng" dirty="0"/>
              <a:t>always</a:t>
            </a:r>
            <a:r>
              <a:rPr lang="en-US" sz="1400" dirty="0"/>
              <a:t> does his work well. </a:t>
            </a:r>
          </a:p>
          <a:p>
            <a:r>
              <a:rPr lang="en-US" sz="1400" dirty="0"/>
              <a:t>	</a:t>
            </a:r>
            <a:r>
              <a:rPr lang="en-US" sz="1400" dirty="0" smtClean="0"/>
              <a:t> </a:t>
            </a:r>
            <a:r>
              <a:rPr lang="en-US" sz="1400" dirty="0"/>
              <a:t>-She has </a:t>
            </a:r>
            <a:r>
              <a:rPr lang="en-US" sz="1400" b="1" u="sng" dirty="0"/>
              <a:t>never</a:t>
            </a:r>
            <a:r>
              <a:rPr lang="en-US" sz="1400" dirty="0"/>
              <a:t> done that before.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2" name="Rectangle 11"/>
          <p:cNvSpPr/>
          <p:nvPr/>
        </p:nvSpPr>
        <p:spPr>
          <a:xfrm>
            <a:off x="6623013" y="529798"/>
            <a:ext cx="5388012" cy="5445080"/>
          </a:xfrm>
          <a:prstGeom prst="rect">
            <a:avLst/>
          </a:prstGeom>
        </p:spPr>
        <p:txBody>
          <a:bodyPr wrap="square">
            <a:spAutoFit/>
          </a:bodyPr>
          <a:lstStyle/>
          <a:p>
            <a:pPr>
              <a:lnSpc>
                <a:spcPts val="23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ตัวอย่างอื่น ๆ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often, seldom, hardly, sometimes, frequently, rarely,  </a:t>
            </a:r>
            <a:r>
              <a:rPr lang="th-TH" sz="1800" dirty="0">
                <a:latin typeface="Cordia New" panose="020B0304020202020204" pitchFamily="34" charset="-34"/>
                <a:ea typeface="Cordia New" panose="020B0304020202020204" pitchFamily="34" charset="-34"/>
              </a:rPr>
              <a:t>เป็น</a:t>
            </a:r>
            <a:r>
              <a:rPr lang="th-TH" sz="1800" dirty="0" smtClean="0">
                <a:latin typeface="Cordia New" panose="020B0304020202020204" pitchFamily="34" charset="-34"/>
                <a:ea typeface="Cordia New" panose="020B0304020202020204" pitchFamily="34" charset="-34"/>
              </a:rPr>
              <a:t>ต้น</a:t>
            </a:r>
          </a:p>
          <a:p>
            <a:pPr>
              <a:lnSpc>
                <a:spcPts val="2300"/>
              </a:lnSpc>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4.     Adverbs </a:t>
            </a:r>
            <a:r>
              <a:rPr lang="th-TH" sz="1800" dirty="0">
                <a:latin typeface="Cordia New" panose="020B0304020202020204" pitchFamily="34" charset="-34"/>
                <a:ea typeface="Cordia New" panose="020B0304020202020204" pitchFamily="34" charset="-34"/>
              </a:rPr>
              <a:t>ที่ตอบคำถาม  </a:t>
            </a:r>
            <a:r>
              <a:rPr lang="en-US" sz="1800" dirty="0">
                <a:latin typeface="Cordia New" panose="020B0304020202020204" pitchFamily="34" charset="-34"/>
                <a:ea typeface="Cordia New" panose="020B0304020202020204" pitchFamily="34" charset="-34"/>
                <a:cs typeface="Cordia New" panose="020B0304020202020204" pitchFamily="34" charset="-34"/>
              </a:rPr>
              <a:t>“how long” (</a:t>
            </a:r>
            <a:r>
              <a:rPr lang="th-TH" sz="1800" dirty="0">
                <a:latin typeface="Cordia New" panose="020B0304020202020204" pitchFamily="34" charset="-34"/>
                <a:ea typeface="Cordia New" panose="020B0304020202020204" pitchFamily="34" charset="-34"/>
              </a:rPr>
              <a:t>ระยะเวลาของการกระทำ</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เรียกว่า</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of </a:t>
            </a:r>
            <a:r>
              <a:rPr lang="en-US" sz="1800" dirty="0">
                <a:latin typeface="Cordia New" panose="020B0304020202020204" pitchFamily="34" charset="-34"/>
                <a:ea typeface="Cordia New" panose="020B0304020202020204" pitchFamily="34" charset="-34"/>
                <a:cs typeface="Cordia New" panose="020B0304020202020204" pitchFamily="34" charset="-34"/>
              </a:rPr>
              <a:t>Duration </a:t>
            </a:r>
            <a:r>
              <a:rPr lang="th-TH" sz="1800" dirty="0">
                <a:latin typeface="Cordia New" panose="020B0304020202020204" pitchFamily="34" charset="-34"/>
                <a:ea typeface="Cordia New" panose="020B0304020202020204" pitchFamily="34" charset="-34"/>
              </a:rPr>
              <a:t>เช่น   </a:t>
            </a:r>
            <a:r>
              <a:rPr lang="th-TH" sz="1800" b="1" dirty="0">
                <a:latin typeface="Cordia New" panose="020B0304020202020204" pitchFamily="34" charset="-34"/>
                <a:ea typeface="Cordia New" panose="020B0304020202020204" pitchFamily="34" charset="-34"/>
              </a:rPr>
              <a:t> </a:t>
            </a:r>
            <a:endParaRPr lang="en-US" sz="1800" b="1" dirty="0" smtClean="0">
              <a:latin typeface="Cordia New" panose="020B0304020202020204" pitchFamily="34" charset="-34"/>
              <a:ea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en-US" sz="1800" dirty="0">
                <a:latin typeface="Cordia New" panose="020B0304020202020204" pitchFamily="34" charset="-34"/>
                <a:ea typeface="Cordia New" panose="020B0304020202020204" pitchFamily="34" charset="-34"/>
                <a:cs typeface="Cordia New" panose="020B0304020202020204" pitchFamily="34" charset="-34"/>
              </a:rPr>
              <a:t>I have studied English </a:t>
            </a:r>
            <a:r>
              <a:rPr lang="en-US" sz="1800" b="1" u="sng" dirty="0">
                <a:latin typeface="Cordia New" panose="020B0304020202020204" pitchFamily="34" charset="-34"/>
                <a:ea typeface="Cordia New" panose="020B0304020202020204" pitchFamily="34" charset="-34"/>
                <a:cs typeface="Cordia New" panose="020B0304020202020204" pitchFamily="34" charset="-34"/>
              </a:rPr>
              <a:t>for five years</a:t>
            </a: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He works </a:t>
            </a:r>
            <a:r>
              <a:rPr lang="en-US" sz="1800" b="1" u="sng" dirty="0">
                <a:latin typeface="Cordia New" panose="020B0304020202020204" pitchFamily="34" charset="-34"/>
                <a:ea typeface="Cordia New" panose="020B0304020202020204" pitchFamily="34" charset="-34"/>
                <a:cs typeface="Cordia New" panose="020B0304020202020204" pitchFamily="34" charset="-34"/>
              </a:rPr>
              <a:t>from nine to twelve</a:t>
            </a:r>
            <a:r>
              <a:rPr lang="en-US" sz="1800" dirty="0">
                <a:latin typeface="Cordia New" panose="020B0304020202020204" pitchFamily="34" charset="-34"/>
                <a:ea typeface="Cordia New" panose="020B0304020202020204" pitchFamily="34" charset="-34"/>
                <a:cs typeface="Cordia New" panose="020B0304020202020204" pitchFamily="34" charset="-34"/>
              </a:rPr>
              <a:t>.</a:t>
            </a:r>
          </a:p>
          <a:p>
            <a:pPr>
              <a:lnSpc>
                <a:spcPts val="23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ตัวอย่างอื่น ๆ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from…till, till, until, up to   </a:t>
            </a:r>
            <a:r>
              <a:rPr lang="th-TH" sz="1800" dirty="0">
                <a:latin typeface="Cordia New" panose="020B0304020202020204" pitchFamily="34" charset="-34"/>
                <a:ea typeface="Cordia New" panose="020B0304020202020204" pitchFamily="34" charset="-34"/>
              </a:rPr>
              <a:t>เป็นต้น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lnSpc>
                <a:spcPts val="23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5</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Adverbs </a:t>
            </a:r>
            <a:r>
              <a:rPr lang="th-TH" sz="1800" dirty="0">
                <a:latin typeface="Cordia New" panose="020B0304020202020204" pitchFamily="34" charset="-34"/>
                <a:ea typeface="Cordia New" panose="020B0304020202020204" pitchFamily="34" charset="-34"/>
              </a:rPr>
              <a:t>ที่ตอบคำถาม  </a:t>
            </a:r>
            <a:r>
              <a:rPr lang="en-US" sz="1800" dirty="0">
                <a:latin typeface="Cordia New" panose="020B0304020202020204" pitchFamily="34" charset="-34"/>
                <a:ea typeface="Cordia New" panose="020B0304020202020204" pitchFamily="34" charset="-34"/>
                <a:cs typeface="Cordia New" panose="020B0304020202020204" pitchFamily="34" charset="-34"/>
              </a:rPr>
              <a:t>“where” (</a:t>
            </a:r>
            <a:r>
              <a:rPr lang="th-TH" sz="1800" dirty="0">
                <a:latin typeface="Cordia New" panose="020B0304020202020204" pitchFamily="34" charset="-34"/>
                <a:ea typeface="Cordia New" panose="020B0304020202020204" pitchFamily="34" charset="-34"/>
              </a:rPr>
              <a:t>สถานที่ที่กระทำกริยาอาการ</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เรียกว่า  </a:t>
            </a:r>
            <a:r>
              <a:rPr lang="th-TH" sz="1800" dirty="0" smtClean="0">
                <a:latin typeface="Cordia New" panose="020B0304020202020204" pitchFamily="34" charset="-34"/>
                <a:ea typeface="Cordia New" panose="020B0304020202020204" pitchFamily="34" charset="-34"/>
              </a:rPr>
              <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en-US" sz="1800" dirty="0">
                <a:latin typeface="Cordia New" panose="020B0304020202020204" pitchFamily="34" charset="-34"/>
                <a:ea typeface="Cordia New" panose="020B0304020202020204" pitchFamily="34" charset="-34"/>
                <a:cs typeface="Cordia New" panose="020B0304020202020204" pitchFamily="34" charset="-34"/>
              </a:rPr>
              <a:t>of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Place </a:t>
            </a:r>
            <a:r>
              <a:rPr lang="th-TH" sz="1800" dirty="0">
                <a:latin typeface="Cordia New" panose="020B0304020202020204" pitchFamily="34" charset="-34"/>
                <a:ea typeface="Cordia New" panose="020B0304020202020204" pitchFamily="34" charset="-34"/>
              </a:rPr>
              <a:t>เช่น</a:t>
            </a:r>
            <a:r>
              <a:rPr lang="en-US" sz="1800" dirty="0">
                <a:latin typeface="Cordia New" panose="020B0304020202020204" pitchFamily="34" charset="-34"/>
                <a:ea typeface="Cordia New" panose="020B0304020202020204" pitchFamily="34" charset="-34"/>
                <a:cs typeface="Cordia New" panose="020B0304020202020204" pitchFamily="34" charset="-34"/>
              </a:rPr>
              <a:t>      -I will wait </a:t>
            </a:r>
            <a:r>
              <a:rPr lang="en-US" sz="1800" b="1" u="sng" dirty="0">
                <a:latin typeface="Cordia New" panose="020B0304020202020204" pitchFamily="34" charset="-34"/>
                <a:ea typeface="Cordia New" panose="020B0304020202020204" pitchFamily="34" charset="-34"/>
                <a:cs typeface="Cordia New" panose="020B0304020202020204" pitchFamily="34" charset="-34"/>
              </a:rPr>
              <a:t>here</a:t>
            </a: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I’ve looked </a:t>
            </a:r>
            <a:r>
              <a:rPr lang="en-US" sz="1800" b="1" u="sng" dirty="0">
                <a:latin typeface="Cordia New" panose="020B0304020202020204" pitchFamily="34" charset="-34"/>
                <a:ea typeface="Cordia New" panose="020B0304020202020204" pitchFamily="34" charset="-34"/>
                <a:cs typeface="Cordia New" panose="020B0304020202020204" pitchFamily="34" charset="-34"/>
              </a:rPr>
              <a:t>everywhere</a:t>
            </a:r>
            <a:r>
              <a:rPr lang="en-US" sz="1800" dirty="0">
                <a:latin typeface="Cordia New" panose="020B0304020202020204" pitchFamily="34" charset="-34"/>
                <a:ea typeface="Cordia New" panose="020B0304020202020204" pitchFamily="34" charset="-34"/>
                <a:cs typeface="Cordia New" panose="020B0304020202020204" pitchFamily="34" charset="-34"/>
              </a:rPr>
              <a:t> for my new pen.</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ตัวอย่างอื่น ๆ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nowhere, somewhere,  on, through, under, inside </a:t>
            </a:r>
            <a:r>
              <a:rPr lang="th-TH" sz="1800" dirty="0">
                <a:latin typeface="Cordia New" panose="020B0304020202020204" pitchFamily="34" charset="-34"/>
                <a:ea typeface="Cordia New" panose="020B0304020202020204" pitchFamily="34" charset="-34"/>
              </a:rPr>
              <a:t>เป็นต้น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endParaRPr lang="th-TH" sz="1800" u="sng" dirty="0" smtClean="0">
              <a:latin typeface="Cordia New" panose="020B0304020202020204" pitchFamily="34" charset="-34"/>
              <a:ea typeface="Cordia New" panose="020B0304020202020204" pitchFamily="34" charset="-34"/>
            </a:endParaRPr>
          </a:p>
          <a:p>
            <a:pPr>
              <a:spcAft>
                <a:spcPts val="0"/>
              </a:spcAft>
            </a:pPr>
            <a:r>
              <a:rPr lang="th-TH" sz="1800" u="sng" dirty="0" smtClean="0">
                <a:latin typeface="Cordia New" panose="020B0304020202020204" pitchFamily="34" charset="-34"/>
                <a:ea typeface="Cordia New" panose="020B0304020202020204" pitchFamily="34" charset="-34"/>
              </a:rPr>
              <a:t>หมาย</a:t>
            </a:r>
            <a:r>
              <a:rPr lang="th-TH" sz="1800" u="sng" dirty="0">
                <a:latin typeface="Cordia New" panose="020B0304020202020204" pitchFamily="34" charset="-34"/>
                <a:ea typeface="Cordia New" panose="020B0304020202020204" pitchFamily="34" charset="-34"/>
              </a:rPr>
              <a:t>เหตุ</a:t>
            </a:r>
            <a:r>
              <a:rPr lang="th-TH" sz="1800" dirty="0">
                <a:latin typeface="Cordia New" panose="020B0304020202020204" pitchFamily="34" charset="-34"/>
                <a:ea typeface="Cordia New" panose="020B0304020202020204" pitchFamily="34" charset="-34"/>
              </a:rPr>
              <a:t> ส่วนใหญ่ได้แก่คำบุรพบทที่บอกสถานที่นั่นเอง และนอกจากนี้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ประเภทนี้อาจพบเป็นกลุ่มด้วย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at the crossroads </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6</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ที่ตอบคำถาม  </a:t>
            </a:r>
            <a:r>
              <a:rPr lang="en-US" sz="1800" dirty="0">
                <a:latin typeface="Cordia New" panose="020B0304020202020204" pitchFamily="34" charset="-34"/>
                <a:ea typeface="Cordia New" panose="020B0304020202020204" pitchFamily="34" charset="-34"/>
                <a:cs typeface="Cordia New" panose="020B0304020202020204" pitchFamily="34" charset="-34"/>
              </a:rPr>
              <a:t>“quantity” (</a:t>
            </a:r>
            <a:r>
              <a:rPr lang="th-TH" sz="1800" dirty="0">
                <a:latin typeface="Cordia New" panose="020B0304020202020204" pitchFamily="34" charset="-34"/>
                <a:ea typeface="Cordia New" panose="020B0304020202020204" pitchFamily="34" charset="-34"/>
              </a:rPr>
              <a:t>ปริมาณหรือความมากน้อย</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เรียกว่า  </a:t>
            </a:r>
            <a:r>
              <a:rPr lang="en-US" sz="1800" dirty="0" smtClean="0">
                <a:latin typeface="Cordia New" panose="020B0304020202020204" pitchFamily="34" charset="-34"/>
                <a:ea typeface="Cordia New" panose="020B0304020202020204" pitchFamily="34" charset="-34"/>
              </a:rPr>
              <a:t/>
            </a:r>
            <a:br>
              <a:rPr lang="en-US" sz="1800" dirty="0" smtClean="0">
                <a:latin typeface="Cordia New" panose="020B0304020202020204" pitchFamily="34" charset="-34"/>
                <a:ea typeface="Cordia New" panose="020B0304020202020204" pitchFamily="34" charset="-34"/>
              </a:rPr>
            </a:br>
            <a:r>
              <a:rPr lang="en-US"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en-US" sz="1800" dirty="0">
                <a:latin typeface="Cordia New" panose="020B0304020202020204" pitchFamily="34" charset="-34"/>
                <a:ea typeface="Cordia New" panose="020B0304020202020204" pitchFamily="34" charset="-34"/>
                <a:cs typeface="Cordia New" panose="020B0304020202020204" pitchFamily="34" charset="-34"/>
              </a:rPr>
              <a:t>of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Quantity </a:t>
            </a:r>
            <a:r>
              <a:rPr lang="th-TH" sz="1800" dirty="0">
                <a:latin typeface="Cordia New" panose="020B0304020202020204" pitchFamily="34" charset="-34"/>
                <a:ea typeface="Cordia New" panose="020B0304020202020204" pitchFamily="34" charset="-34"/>
              </a:rPr>
              <a:t>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-He has not </a:t>
            </a:r>
            <a:r>
              <a:rPr lang="en-US" sz="1800" b="1" u="sng" dirty="0">
                <a:latin typeface="Cordia New" panose="020B0304020202020204" pitchFamily="34" charset="-34"/>
                <a:ea typeface="Cordia New" panose="020B0304020202020204" pitchFamily="34" charset="-34"/>
                <a:cs typeface="Cordia New" panose="020B0304020202020204" pitchFamily="34" charset="-34"/>
              </a:rPr>
              <a:t>enough</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money to give me. </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-I walked </a:t>
            </a:r>
            <a:r>
              <a:rPr lang="en-US" sz="1800" b="1" u="sng" dirty="0">
                <a:latin typeface="Cordia New" panose="020B0304020202020204" pitchFamily="34" charset="-34"/>
                <a:ea typeface="Cordia New" panose="020B0304020202020204" pitchFamily="34" charset="-34"/>
                <a:cs typeface="Cordia New" panose="020B0304020202020204" pitchFamily="34" charset="-34"/>
              </a:rPr>
              <a:t>very</a:t>
            </a:r>
            <a:r>
              <a:rPr lang="en-US" sz="1800" dirty="0">
                <a:latin typeface="Cordia New" panose="020B0304020202020204" pitchFamily="34" charset="-34"/>
                <a:ea typeface="Cordia New" panose="020B0304020202020204" pitchFamily="34" charset="-34"/>
                <a:cs typeface="Cordia New" panose="020B0304020202020204" pitchFamily="34" charset="-34"/>
              </a:rPr>
              <a:t> quickly to school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yesterday</a:t>
            </a:r>
            <a:r>
              <a:rPr lang="en-US" sz="1800" dirty="0">
                <a:latin typeface="Cordia New" panose="020B0304020202020204" pitchFamily="34" charset="-34"/>
                <a:ea typeface="Cordia New" panose="020B0304020202020204" pitchFamily="34" charset="-34"/>
                <a:cs typeface="Cordia New" panose="020B0304020202020204" pitchFamily="34" charset="-34"/>
              </a:rPr>
              <a:t/>
            </a:r>
            <a:br>
              <a:rPr lang="en-US" sz="1800" dirty="0">
                <a:latin typeface="Cordia New" panose="020B0304020202020204" pitchFamily="34" charset="-34"/>
                <a:ea typeface="Cordia New" panose="020B0304020202020204" pitchFamily="34" charset="-34"/>
                <a:cs typeface="Cordia New" panose="020B0304020202020204" pitchFamily="34" charset="-34"/>
              </a:rPr>
            </a:b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ตัวอย่างอื่น ๆ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quite, enough, much, only, really,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fairly  </a:t>
            </a:r>
            <a:r>
              <a:rPr lang="th-TH" sz="1800" dirty="0">
                <a:latin typeface="Cordia New" panose="020B0304020202020204" pitchFamily="34" charset="-34"/>
                <a:ea typeface="Cordia New" panose="020B0304020202020204" pitchFamily="34" charset="-34"/>
              </a:rPr>
              <a:t>เป็นต้น</a:t>
            </a:r>
            <a:endParaRPr lang="th-TH" sz="1800" dirty="0"/>
          </a:p>
        </p:txBody>
      </p:sp>
    </p:spTree>
    <p:extLst>
      <p:ext uri="{BB962C8B-B14F-4D97-AF65-F5344CB8AC3E}">
        <p14:creationId xmlns:p14="http://schemas.microsoft.com/office/powerpoint/2010/main" val="41005940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Rectangle 3"/>
          <p:cNvSpPr/>
          <p:nvPr/>
        </p:nvSpPr>
        <p:spPr>
          <a:xfrm>
            <a:off x="753440" y="1247636"/>
            <a:ext cx="3304209" cy="1477328"/>
          </a:xfrm>
          <a:prstGeom prst="rect">
            <a:avLst/>
          </a:prstGeom>
        </p:spPr>
        <p:txBody>
          <a:bodyPr wrap="square">
            <a:spAutoFit/>
          </a:bodyPr>
          <a:lstStyle/>
          <a:p>
            <a:r>
              <a:rPr lang="th-TH" sz="1800" dirty="0"/>
              <a:t>ในบทเรียนนี้เน้นการศึกษาหลักการสังเกต</a:t>
            </a:r>
            <a:r>
              <a:rPr lang="en-US" sz="1800" dirty="0"/>
              <a:t> Adverbs</a:t>
            </a:r>
            <a:r>
              <a:rPr lang="th-TH" sz="1800" dirty="0"/>
              <a:t> โดยดูจากโครงสร้างที่ประกอบขึ้นเป็น</a:t>
            </a:r>
            <a:r>
              <a:rPr lang="en-US" sz="1800" dirty="0"/>
              <a:t/>
            </a:r>
            <a:br>
              <a:rPr lang="en-US" sz="1800" dirty="0"/>
            </a:br>
            <a:r>
              <a:rPr lang="en-US" sz="1800" dirty="0"/>
              <a:t>Adverbs</a:t>
            </a:r>
            <a:r>
              <a:rPr lang="th-TH" sz="1800" dirty="0"/>
              <a:t>   ซึ่งทักษะนี้จะช่วยให้เราสามารถหา </a:t>
            </a:r>
            <a:r>
              <a:rPr lang="en-US" sz="1800" dirty="0"/>
              <a:t>Adverbs</a:t>
            </a:r>
            <a:r>
              <a:rPr lang="th-TH" sz="1800" dirty="0"/>
              <a:t> ได้ถึงแม้จะไม่เคยพบ </a:t>
            </a:r>
            <a:r>
              <a:rPr lang="en-US" sz="1800" dirty="0"/>
              <a:t>Adverbs</a:t>
            </a:r>
            <a:r>
              <a:rPr lang="th-TH" sz="1800" dirty="0"/>
              <a:t> นั้นๆมาก่อน</a:t>
            </a:r>
            <a:r>
              <a:rPr lang="en-US" sz="1800" dirty="0"/>
              <a:t> </a:t>
            </a:r>
          </a:p>
        </p:txBody>
      </p:sp>
      <p:sp>
        <p:nvSpPr>
          <p:cNvPr id="8" name="Rectangle 119"/>
          <p:cNvSpPr>
            <a:spLocks noChangeArrowheads="1"/>
          </p:cNvSpPr>
          <p:nvPr/>
        </p:nvSpPr>
        <p:spPr bwMode="auto">
          <a:xfrm>
            <a:off x="1220015" y="477311"/>
            <a:ext cx="3036053" cy="52322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en-US" sz="2800" dirty="0">
                <a:latin typeface="Cordia New" panose="020B0304020202020204" pitchFamily="34" charset="-34"/>
                <a:ea typeface="Cordia New" panose="020B0304020202020204" pitchFamily="34" charset="-34"/>
              </a:rPr>
              <a:t>How to Identify </a:t>
            </a:r>
            <a:r>
              <a:rPr lang="en-US" sz="2800" dirty="0" smtClean="0">
                <a:latin typeface="Cordia New" panose="020B0304020202020204" pitchFamily="34" charset="-34"/>
                <a:ea typeface="Cordia New" panose="020B0304020202020204" pitchFamily="34" charset="-34"/>
              </a:rPr>
              <a:t>Adverbs </a:t>
            </a:r>
            <a:endParaRPr lang="th-TH" sz="2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7746" y="1041284"/>
            <a:ext cx="1061357" cy="1399808"/>
          </a:xfrm>
          <a:prstGeom prst="rect">
            <a:avLst/>
          </a:prstGeom>
        </p:spPr>
      </p:pic>
      <p:sp>
        <p:nvSpPr>
          <p:cNvPr id="16" name="Rectangle 6"/>
          <p:cNvSpPr>
            <a:spLocks noChangeArrowheads="1"/>
          </p:cNvSpPr>
          <p:nvPr/>
        </p:nvSpPr>
        <p:spPr bwMode="auto">
          <a:xfrm>
            <a:off x="6901144" y="477311"/>
            <a:ext cx="4617286" cy="187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1800" dirty="0"/>
              <a:t>*</a:t>
            </a:r>
            <a:r>
              <a:rPr lang="th-TH" sz="1600" u="sng" dirty="0"/>
              <a:t>หมายเหตุ</a:t>
            </a:r>
            <a:r>
              <a:rPr lang="th-TH" sz="1600" dirty="0"/>
              <a:t>  </a:t>
            </a:r>
            <a:r>
              <a:rPr lang="en-US" sz="1600" dirty="0"/>
              <a:t> -ward </a:t>
            </a:r>
            <a:r>
              <a:rPr lang="th-TH" sz="1600" dirty="0" smtClean="0"/>
              <a:t>นอกจาก</a:t>
            </a:r>
            <a:r>
              <a:rPr lang="th-TH" sz="1600" dirty="0"/>
              <a:t>จะเป็น </a:t>
            </a:r>
            <a:r>
              <a:rPr lang="en-US" sz="1600" dirty="0"/>
              <a:t>Adverbs</a:t>
            </a:r>
            <a:r>
              <a:rPr lang="th-TH" sz="1600" dirty="0"/>
              <a:t> แล้ว ยังสามารถทำหน้าที่เป็นคำคุณศัพท์ได้ด้วย ทั้งนี้ต้องพิจารณาจากตำแหน่งของคำในประโยค ดังตัวอย่างต่อไปนี้</a:t>
            </a:r>
            <a:endParaRPr lang="en-US" sz="1600" dirty="0"/>
          </a:p>
          <a:p>
            <a:r>
              <a:rPr lang="en-US" sz="1600" dirty="0"/>
              <a:t>      </a:t>
            </a:r>
            <a:r>
              <a:rPr lang="th-TH" sz="1600" dirty="0"/>
              <a:t>-</a:t>
            </a:r>
            <a:r>
              <a:rPr lang="en-US" sz="1600" dirty="0"/>
              <a:t>We are studying about the </a:t>
            </a:r>
            <a:r>
              <a:rPr lang="en-US" sz="1600" b="1" i="1" u="sng" dirty="0"/>
              <a:t>upward</a:t>
            </a:r>
            <a:r>
              <a:rPr lang="en-US" sz="1600" dirty="0"/>
              <a:t> movement </a:t>
            </a:r>
            <a:r>
              <a:rPr lang="en-US" sz="1600" dirty="0" smtClean="0"/>
              <a:t>of</a:t>
            </a:r>
            <a:br>
              <a:rPr lang="en-US" sz="1600" dirty="0" smtClean="0"/>
            </a:br>
            <a:r>
              <a:rPr lang="en-US" sz="1600" dirty="0" smtClean="0"/>
              <a:t>        </a:t>
            </a:r>
            <a:r>
              <a:rPr lang="en-US" sz="1600" dirty="0"/>
              <a:t>the air. </a:t>
            </a:r>
          </a:p>
          <a:p>
            <a:r>
              <a:rPr lang="en-US" sz="1600" dirty="0" smtClean="0"/>
              <a:t>        (</a:t>
            </a:r>
            <a:r>
              <a:rPr lang="en-US" sz="1600" dirty="0"/>
              <a:t>upward </a:t>
            </a:r>
            <a:r>
              <a:rPr lang="th-TH" sz="1600" dirty="0"/>
              <a:t>เป็นคำคุณศัพท์ ทำหน้าที่ขยายคำนาม </a:t>
            </a:r>
            <a:r>
              <a:rPr lang="en-US" sz="1600" dirty="0"/>
              <a:t>movements)</a:t>
            </a:r>
          </a:p>
          <a:p>
            <a:r>
              <a:rPr lang="en-US" sz="1800" dirty="0"/>
              <a:t>      </a:t>
            </a:r>
          </a:p>
        </p:txBody>
      </p:sp>
      <p:graphicFrame>
        <p:nvGraphicFramePr>
          <p:cNvPr id="3" name="Table 2"/>
          <p:cNvGraphicFramePr>
            <a:graphicFrameLocks noGrp="1"/>
          </p:cNvGraphicFramePr>
          <p:nvPr>
            <p:extLst>
              <p:ext uri="{D42A27DB-BD31-4B8C-83A1-F6EECF244321}">
                <p14:modId xmlns:p14="http://schemas.microsoft.com/office/powerpoint/2010/main" val="1212515439"/>
              </p:ext>
            </p:extLst>
          </p:nvPr>
        </p:nvGraphicFramePr>
        <p:xfrm>
          <a:off x="741839" y="4866572"/>
          <a:ext cx="4176585" cy="853440"/>
        </p:xfrm>
        <a:graphic>
          <a:graphicData uri="http://schemas.openxmlformats.org/drawingml/2006/table">
            <a:tbl>
              <a:tblPr>
                <a:tableStyleId>{5C22544A-7EE6-4342-B048-85BDC9FD1C3A}</a:tableStyleId>
              </a:tblPr>
              <a:tblGrid>
                <a:gridCol w="835317"/>
                <a:gridCol w="3341268"/>
              </a:tblGrid>
              <a:tr h="0">
                <a:tc>
                  <a:txBody>
                    <a:bodyPr/>
                    <a:lstStyle/>
                    <a:p>
                      <a:pPr algn="ctr">
                        <a:spcAft>
                          <a:spcPts val="0"/>
                        </a:spcAft>
                      </a:pPr>
                      <a:r>
                        <a:rPr lang="en-US" sz="1400">
                          <a:effectLst/>
                        </a:rPr>
                        <a:t>Suffixes</a:t>
                      </a:r>
                      <a:endParaRPr lang="en-US" sz="1400" b="1">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400">
                          <a:effectLst/>
                        </a:rPr>
                        <a:t>ตัวอย่าง</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spcAft>
                          <a:spcPts val="0"/>
                        </a:spcAft>
                      </a:pPr>
                      <a:r>
                        <a:rPr lang="en-US" sz="1400">
                          <a:effectLst/>
                        </a:rPr>
                        <a:t>-ly</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spcAft>
                          <a:spcPts val="0"/>
                        </a:spcAft>
                      </a:pPr>
                      <a:r>
                        <a:rPr lang="en-US" sz="1400" dirty="0">
                          <a:effectLst/>
                        </a:rPr>
                        <a:t>normally, beautifully, commonly, </a:t>
                      </a:r>
                      <a:r>
                        <a:rPr lang="en-US" sz="1400" dirty="0" smtClean="0">
                          <a:effectLst/>
                        </a:rPr>
                        <a:t>differently</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spcAft>
                          <a:spcPts val="0"/>
                        </a:spcAft>
                        <a:tabLst>
                          <a:tab pos="2637155" algn="ctr"/>
                          <a:tab pos="5274310" algn="r"/>
                          <a:tab pos="457200" algn="l"/>
                        </a:tabLst>
                      </a:pPr>
                      <a:r>
                        <a:rPr lang="en-US" sz="1400">
                          <a:effectLst/>
                        </a:rPr>
                        <a:t>-wise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spcAft>
                          <a:spcPts val="0"/>
                        </a:spcAft>
                      </a:pPr>
                      <a:r>
                        <a:rPr lang="en-US" sz="1400">
                          <a:effectLst/>
                        </a:rPr>
                        <a:t>otherwise, clockwise, lengthwise, sidewise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spcAft>
                          <a:spcPts val="0"/>
                        </a:spcAft>
                        <a:tabLst>
                          <a:tab pos="2637155" algn="ctr"/>
                          <a:tab pos="5274310" algn="r"/>
                          <a:tab pos="457200" algn="l"/>
                        </a:tabLst>
                      </a:pPr>
                      <a:r>
                        <a:rPr lang="en-US" sz="1400">
                          <a:effectLst/>
                        </a:rPr>
                        <a:t>-ward*</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spcAft>
                          <a:spcPts val="0"/>
                        </a:spcAft>
                      </a:pPr>
                      <a:r>
                        <a:rPr lang="en-US" sz="1400" dirty="0">
                          <a:effectLst/>
                        </a:rPr>
                        <a:t>backward, </a:t>
                      </a:r>
                      <a:r>
                        <a:rPr lang="en-US" sz="1400" dirty="0" smtClean="0">
                          <a:effectLst/>
                        </a:rPr>
                        <a:t>homeward, </a:t>
                      </a:r>
                      <a:r>
                        <a:rPr lang="en-US" sz="1400" dirty="0">
                          <a:effectLst/>
                        </a:rPr>
                        <a:t>upward, eastward</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9" name="Rectangle 1"/>
          <p:cNvSpPr>
            <a:spLocks noChangeArrowheads="1"/>
          </p:cNvSpPr>
          <p:nvPr/>
        </p:nvSpPr>
        <p:spPr bwMode="auto">
          <a:xfrm>
            <a:off x="753440" y="3250754"/>
            <a:ext cx="3828617"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1.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สังเกต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ได้จาก</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ส่วนที่เติมเข้าข้างท้ายคำต่างๆเพื่อทำให้คำนั้นๆกลายเป็นคำชนิดอื่น ลองศึกษาตัวอย่าง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ที่เติมแล้วทำให้คำเปลี่ยนเป็น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จากตารางข้างล่าง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2"/>
          <p:cNvSpPr>
            <a:spLocks noChangeArrowheads="1"/>
          </p:cNvSpPr>
          <p:nvPr/>
        </p:nvSpPr>
        <p:spPr bwMode="auto">
          <a:xfrm>
            <a:off x="6901144" y="2348759"/>
            <a:ext cx="5030883" cy="377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สังเกต</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ได้จากตำแหน่ง  </a:t>
            </a:r>
            <a:endParaRPr lang="th-TH" altLang="zh-CN" sz="1100" dirty="0"/>
          </a:p>
          <a:p>
            <a:pPr marR="0" lvl="0" algn="l" defTabSz="914400" rtl="0" eaLnBrk="0" fontAlgn="base" latinLnBrk="0" hangingPunct="0">
              <a:lnSpc>
                <a:spcPct val="100000"/>
              </a:lnSpc>
              <a:spcBef>
                <a:spcPct val="0"/>
              </a:spcBef>
              <a:spcAft>
                <a:spcPct val="0"/>
              </a:spcAft>
              <a:buClrTx/>
              <a:buSzTx/>
              <a:tabLst>
                <a:tab pos="457200" algn="r"/>
                <a:tab pos="2636838" algn="ctr"/>
                <a:tab pos="5273675" algn="r"/>
              </a:tabLst>
            </a:pPr>
            <a:endParaRPr kumimoji="0" lang="th-TH" altLang="zh-CN" sz="11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R="0" lvl="0" algn="l" defTabSz="914400" rtl="0" eaLnBrk="0" fontAlgn="base" latinLnBrk="0" hangingPunct="0">
              <a:lnSpc>
                <a:spcPct val="100000"/>
              </a:lnSpc>
              <a:spcBef>
                <a:spcPct val="0"/>
              </a:spcBef>
              <a:spcAft>
                <a:spcPct val="0"/>
              </a:spcAft>
              <a:buClrTx/>
              <a:buSzTx/>
              <a:tabLst>
                <a:tab pos="457200" algn="r"/>
                <a:tab pos="2636838" algn="ctr"/>
                <a:tab pos="5273675" algn="r"/>
              </a:tabLst>
            </a:pPr>
            <a:r>
              <a:rPr lang="en-US" altLang="zh-CN" sz="1400" b="1" dirty="0" smtClean="0">
                <a:ea typeface="Cordia New" panose="020B0304020202020204" pitchFamily="34" charset="-34"/>
                <a:cs typeface="Cordia New" panose="020B0304020202020204" pitchFamily="34" charset="-34"/>
              </a:rPr>
              <a:t>2.1</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การเรียงลำดับตำแหน่งของ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Manner</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2.1.1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ถ้าประโยคนั้นไม่มีกรรม จะอยู่หลังกริยา เช่น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She dances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beautifully</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2.1.2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ถ้าประโยคนั้นมีกรรม จะอยู่หลังกรรม เช่น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He writes his notes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quickly</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th-TH" altLang="zh-CN" sz="18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ข้อยกเว้น</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คือ ถ้ากรรมนั้นมีความยาวและมีตัวขยาย ให้วาง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Manner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ไว้หน้ากริยา เพื่อไม่ให้ผู้อ่านสับสน เช่น  </a:t>
            </a:r>
            <a:endPar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lang="en-US" altLang="zh-CN" sz="1800" dirty="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-The secretary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carefully</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put the pen and the report notebook into the drawer.</a:t>
            </a: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lang="en-US" altLang="zh-CN" sz="1200" dirty="0">
                <a:ea typeface="Cordia New" panose="020B0304020202020204" pitchFamily="34" charset="-34"/>
                <a:cs typeface="Cordia New" panose="020B0304020202020204" pitchFamily="34" charset="-34"/>
              </a:rPr>
              <a: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He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immediately</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wrote an e-mail to his friend in the United States of America.</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84119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 name="Rectangle 1"/>
          <p:cNvSpPr>
            <a:spLocks noChangeArrowheads="1"/>
          </p:cNvSpPr>
          <p:nvPr/>
        </p:nvSpPr>
        <p:spPr bwMode="auto">
          <a:xfrm>
            <a:off x="7977760" y="4854059"/>
            <a:ext cx="7706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h-TH"/>
          </a:p>
        </p:txBody>
      </p:sp>
      <p:sp>
        <p:nvSpPr>
          <p:cNvPr id="11" name="Rectangle 10"/>
          <p:cNvSpPr/>
          <p:nvPr/>
        </p:nvSpPr>
        <p:spPr>
          <a:xfrm>
            <a:off x="434464" y="401985"/>
            <a:ext cx="5329728" cy="1477328"/>
          </a:xfrm>
          <a:prstGeom prst="rect">
            <a:avLst/>
          </a:prstGeom>
        </p:spPr>
        <p:txBody>
          <a:bodyPr wrap="square">
            <a:spAutoFit/>
          </a:bodyPr>
          <a:lstStyle/>
          <a:p>
            <a:pPr>
              <a:spcAft>
                <a:spcPts val="0"/>
              </a:spcAft>
            </a:pPr>
            <a:r>
              <a:rPr lang="en-US" sz="1800" b="1" dirty="0">
                <a:latin typeface="Cordia New" panose="020B0304020202020204" pitchFamily="34" charset="-34"/>
                <a:ea typeface="Cordia New" panose="020B0304020202020204" pitchFamily="34" charset="-34"/>
                <a:cs typeface="Cordia New" panose="020B0304020202020204" pitchFamily="34" charset="-34"/>
              </a:rPr>
              <a:t>2.2  </a:t>
            </a:r>
            <a:r>
              <a:rPr lang="th-TH" sz="1800" b="1" dirty="0">
                <a:latin typeface="Cordia New" panose="020B0304020202020204" pitchFamily="34" charset="-34"/>
                <a:ea typeface="Cordia New" panose="020B0304020202020204" pitchFamily="34" charset="-34"/>
              </a:rPr>
              <a:t>การเรียงลำดับตำแหน่งของ </a:t>
            </a:r>
            <a:r>
              <a:rPr lang="en-US" sz="1800" b="1" dirty="0">
                <a:latin typeface="Cordia New" panose="020B0304020202020204" pitchFamily="34" charset="-34"/>
                <a:ea typeface="Cordia New" panose="020B0304020202020204" pitchFamily="34" charset="-34"/>
                <a:cs typeface="Cordia New" panose="020B0304020202020204" pitchFamily="34" charset="-34"/>
              </a:rPr>
              <a:t>Adverbs of Frequency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2.2.1  Adverbs of Frequency </a:t>
            </a:r>
            <a:r>
              <a:rPr lang="th-TH" sz="1800" dirty="0">
                <a:latin typeface="Cordia New" panose="020B0304020202020204" pitchFamily="34" charset="-34"/>
                <a:ea typeface="Cordia New" panose="020B0304020202020204" pitchFamily="34" charset="-34"/>
              </a:rPr>
              <a:t>ที่เป็นคำเดี่ยวจะอยู่หน้ากริยาแท้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-He </a:t>
            </a:r>
            <a:r>
              <a:rPr lang="en-US" sz="1800" b="1" u="sng" dirty="0">
                <a:latin typeface="Cordia New" panose="020B0304020202020204" pitchFamily="34" charset="-34"/>
                <a:ea typeface="Cordia New" panose="020B0304020202020204" pitchFamily="34" charset="-34"/>
                <a:cs typeface="Cordia New" panose="020B0304020202020204" pitchFamily="34" charset="-34"/>
              </a:rPr>
              <a:t>occasionally</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บางครั้ง</a:t>
            </a:r>
            <a:r>
              <a:rPr lang="en-US" sz="1800" dirty="0">
                <a:latin typeface="Cordia New" panose="020B0304020202020204" pitchFamily="34" charset="-34"/>
                <a:ea typeface="Cordia New" panose="020B0304020202020204" pitchFamily="34" charset="-34"/>
                <a:cs typeface="Cordia New" panose="020B0304020202020204" pitchFamily="34" charset="-34"/>
              </a:rPr>
              <a:t>) goes to the movies.</a:t>
            </a: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-I </a:t>
            </a:r>
            <a:r>
              <a:rPr lang="en-US" sz="1800" b="1" u="sng" dirty="0">
                <a:latin typeface="Cordia New" panose="020B0304020202020204" pitchFamily="34" charset="-34"/>
                <a:ea typeface="Cordia New" panose="020B0304020202020204" pitchFamily="34" charset="-34"/>
                <a:cs typeface="Cordia New" panose="020B0304020202020204" pitchFamily="34" charset="-34"/>
              </a:rPr>
              <a:t>sometimes</a:t>
            </a:r>
            <a:r>
              <a:rPr lang="en-US" sz="1800" dirty="0">
                <a:latin typeface="Cordia New" panose="020B0304020202020204" pitchFamily="34" charset="-34"/>
                <a:ea typeface="Cordia New" panose="020B0304020202020204" pitchFamily="34" charset="-34"/>
                <a:cs typeface="Cordia New" panose="020B0304020202020204" pitchFamily="34" charset="-34"/>
              </a:rPr>
              <a:t> ring my mother.</a:t>
            </a:r>
          </a:p>
          <a:p>
            <a:pPr indent="228600">
              <a:spcAft>
                <a:spcPts val="0"/>
              </a:spcAft>
            </a:pPr>
            <a:r>
              <a:rPr lang="th-TH" sz="1800" dirty="0">
                <a:latin typeface="Cordia New" panose="020B0304020202020204" pitchFamily="34" charset="-34"/>
                <a:ea typeface="Cordia New" panose="020B0304020202020204" pitchFamily="34" charset="-34"/>
              </a:rPr>
              <a:t>ตัวอย่าง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of Frequency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always, often, usually, ever,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never</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2" name="Rectangle 11"/>
          <p:cNvSpPr/>
          <p:nvPr/>
        </p:nvSpPr>
        <p:spPr>
          <a:xfrm>
            <a:off x="434464" y="1969861"/>
            <a:ext cx="4861436" cy="4247317"/>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2.2.2  Adverbs of Frequency </a:t>
            </a:r>
            <a:r>
              <a:rPr lang="th-TH" sz="1800" dirty="0">
                <a:latin typeface="Cordia New" panose="020B0304020202020204" pitchFamily="34" charset="-34"/>
                <a:ea typeface="Cordia New" panose="020B0304020202020204" pitchFamily="34" charset="-34"/>
              </a:rPr>
              <a:t>ที่เป็นคำเดี่ยวจะอยู่หลัง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Verb to have </a:t>
            </a:r>
            <a:r>
              <a:rPr lang="th-TH" sz="1800" dirty="0" smtClean="0">
                <a:latin typeface="Cordia New" panose="020B0304020202020204" pitchFamily="34" charset="-34"/>
                <a:ea typeface="Cordia New" panose="020B0304020202020204" pitchFamily="34" charset="-34"/>
              </a:rPr>
              <a:t>ใน</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Perfect </a:t>
            </a:r>
            <a:r>
              <a:rPr lang="en-US" sz="1800" dirty="0">
                <a:latin typeface="Cordia New" panose="020B0304020202020204" pitchFamily="34" charset="-34"/>
                <a:ea typeface="Cordia New" panose="020B0304020202020204" pitchFamily="34" charset="-34"/>
                <a:cs typeface="Cordia New" panose="020B0304020202020204" pitchFamily="34" charset="-34"/>
              </a:rPr>
              <a:t>Tense</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indent="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-He is </a:t>
            </a:r>
            <a:r>
              <a:rPr lang="en-US" sz="1800" b="1" u="sng" dirty="0">
                <a:latin typeface="Cordia New" panose="020B0304020202020204" pitchFamily="34" charset="-34"/>
                <a:ea typeface="Cordia New" panose="020B0304020202020204" pitchFamily="34" charset="-34"/>
                <a:cs typeface="Cordia New" panose="020B0304020202020204" pitchFamily="34" charset="-34"/>
              </a:rPr>
              <a:t>never</a:t>
            </a:r>
            <a:r>
              <a:rPr lang="en-US" sz="1800" dirty="0">
                <a:latin typeface="Cordia New" panose="020B0304020202020204" pitchFamily="34" charset="-34"/>
                <a:ea typeface="Cordia New" panose="020B0304020202020204" pitchFamily="34" charset="-34"/>
                <a:cs typeface="Cordia New" panose="020B0304020202020204" pitchFamily="34" charset="-34"/>
              </a:rPr>
              <a:t> late for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school.</a:t>
            </a:r>
            <a:r>
              <a:rPr lang="en-US" sz="1400" dirty="0">
                <a:latin typeface="Cordia New" panose="020B0304020202020204" pitchFamily="34" charset="-34"/>
                <a:ea typeface="Cordia New" panose="020B0304020202020204" pitchFamily="34" charset="-34"/>
                <a:cs typeface="Cordia New" panose="020B0304020202020204" pitchFamily="34" charset="-34"/>
              </a:rPr>
              <a:t/>
            </a:r>
            <a:br>
              <a:rPr lang="en-US" sz="1400" dirty="0">
                <a:latin typeface="Cordia New" panose="020B0304020202020204" pitchFamily="34" charset="-34"/>
                <a:ea typeface="Cordia New" panose="020B0304020202020204" pitchFamily="34" charset="-34"/>
                <a:cs typeface="Cordia New" panose="020B0304020202020204" pitchFamily="34" charset="-34"/>
              </a:rPr>
            </a:br>
            <a:r>
              <a:rPr lang="en-US" sz="1400" dirty="0" smtClean="0">
                <a:latin typeface="Cordia New" panose="020B0304020202020204" pitchFamily="34" charset="-34"/>
                <a:ea typeface="Cordia New" panose="020B0304020202020204" pitchFamily="34" charset="-34"/>
                <a:cs typeface="Cordia New" panose="020B0304020202020204" pitchFamily="34" charset="-34"/>
              </a:rPr>
              <a:t>2.2.3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en-US" sz="1800" dirty="0">
                <a:latin typeface="Cordia New" panose="020B0304020202020204" pitchFamily="34" charset="-34"/>
                <a:ea typeface="Cordia New" panose="020B0304020202020204" pitchFamily="34" charset="-34"/>
                <a:cs typeface="Cordia New" panose="020B0304020202020204" pitchFamily="34" charset="-34"/>
              </a:rPr>
              <a:t>of Frequency </a:t>
            </a:r>
            <a:r>
              <a:rPr lang="th-TH" sz="1800" dirty="0">
                <a:latin typeface="Cordia New" panose="020B0304020202020204" pitchFamily="34" charset="-34"/>
                <a:ea typeface="Cordia New" panose="020B0304020202020204" pitchFamily="34" charset="-34"/>
              </a:rPr>
              <a:t>ที่เป็นคำเดี่ยวจะอยู่หลังกริยาช่วย ได้แก่ </a:t>
            </a:r>
            <a:r>
              <a:rPr lang="en-US" sz="1800" dirty="0">
                <a:latin typeface="Cordia New" panose="020B0304020202020204" pitchFamily="34" charset="-34"/>
                <a:ea typeface="Cordia New" panose="020B0304020202020204" pitchFamily="34" charset="-34"/>
                <a:cs typeface="Cordia New" panose="020B0304020202020204" pitchFamily="34" charset="-34"/>
              </a:rPr>
              <a:t>will, would, shall,    should, can, could, may, might, must </a:t>
            </a:r>
            <a:r>
              <a:rPr lang="th-TH" sz="1800" dirty="0">
                <a:latin typeface="Cordia New" panose="020B0304020202020204" pitchFamily="34" charset="-34"/>
                <a:ea typeface="Cordia New" panose="020B0304020202020204" pitchFamily="34" charset="-34"/>
              </a:rPr>
              <a:t>เช่น</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-My boss will </a:t>
            </a:r>
            <a:r>
              <a:rPr lang="en-US" sz="1800" b="1" u="sng" dirty="0">
                <a:latin typeface="Cordia New" panose="020B0304020202020204" pitchFamily="34" charset="-34"/>
                <a:ea typeface="Cordia New" panose="020B0304020202020204" pitchFamily="34" charset="-34"/>
                <a:cs typeface="Cordia New" panose="020B0304020202020204" pitchFamily="34" charset="-34"/>
              </a:rPr>
              <a:t>never</a:t>
            </a:r>
            <a:r>
              <a:rPr lang="en-US" sz="1800" dirty="0">
                <a:latin typeface="Cordia New" panose="020B0304020202020204" pitchFamily="34" charset="-34"/>
                <a:ea typeface="Cordia New" panose="020B0304020202020204" pitchFamily="34" charset="-34"/>
                <a:cs typeface="Cordia New" panose="020B0304020202020204" pitchFamily="34" charset="-34"/>
              </a:rPr>
              <a:t> agree with my idea</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t>
            </a:r>
            <a:r>
              <a:rPr lang="en-US" sz="1400" dirty="0" smtClean="0">
                <a:latin typeface="Cordia New" panose="020B0304020202020204" pitchFamily="34" charset="-34"/>
                <a:ea typeface="Cordia New" panose="020B0304020202020204" pitchFamily="34" charset="-34"/>
                <a:cs typeface="Cordia New" panose="020B0304020202020204" pitchFamily="34" charset="-34"/>
              </a:rPr>
              <a:t/>
            </a:r>
            <a:br>
              <a:rPr lang="en-US" sz="1400" dirty="0" smtClean="0">
                <a:latin typeface="Cordia New" panose="020B0304020202020204" pitchFamily="34" charset="-34"/>
                <a:ea typeface="Cordia New" panose="020B0304020202020204" pitchFamily="34" charset="-34"/>
                <a:cs typeface="Cordia New" panose="020B0304020202020204" pitchFamily="34" charset="-34"/>
              </a:rPr>
            </a:br>
            <a:r>
              <a:rPr lang="en-US" sz="1400" dirty="0" smtClean="0">
                <a:latin typeface="Cordia New" panose="020B0304020202020204" pitchFamily="34" charset="-34"/>
                <a:ea typeface="Cordia New" panose="020B0304020202020204" pitchFamily="34" charset="-34"/>
                <a:cs typeface="Cordia New" panose="020B0304020202020204" pitchFamily="34" charset="-34"/>
              </a:rPr>
              <a:t>2.2.4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en-US" sz="1800" dirty="0">
                <a:latin typeface="Cordia New" panose="020B0304020202020204" pitchFamily="34" charset="-34"/>
                <a:ea typeface="Cordia New" panose="020B0304020202020204" pitchFamily="34" charset="-34"/>
                <a:cs typeface="Cordia New" panose="020B0304020202020204" pitchFamily="34" charset="-34"/>
              </a:rPr>
              <a:t>of Frequency </a:t>
            </a:r>
            <a:r>
              <a:rPr lang="th-TH" sz="1800" dirty="0">
                <a:latin typeface="Cordia New" panose="020B0304020202020204" pitchFamily="34" charset="-34"/>
                <a:ea typeface="Cordia New" panose="020B0304020202020204" pitchFamily="34" charset="-34"/>
              </a:rPr>
              <a:t>ที่เป็นคำเดี่ยวจะ อยู่หลัง</a:t>
            </a:r>
            <a:r>
              <a:rPr lang="en-US" sz="1800" dirty="0">
                <a:latin typeface="Cordia New" panose="020B0304020202020204" pitchFamily="34" charset="-34"/>
                <a:ea typeface="Cordia New" panose="020B0304020202020204" pitchFamily="34" charset="-34"/>
                <a:cs typeface="Cordia New" panose="020B0304020202020204" pitchFamily="34" charset="-34"/>
              </a:rPr>
              <a:t> not </a:t>
            </a:r>
            <a:r>
              <a:rPr lang="th-TH" sz="1800" dirty="0">
                <a:latin typeface="Cordia New" panose="020B0304020202020204" pitchFamily="34" charset="-34"/>
                <a:ea typeface="Cordia New" panose="020B0304020202020204" pitchFamily="34" charset="-34"/>
              </a:rPr>
              <a:t>ในประโยคปฏิเสธ เช่น</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-He does not </a:t>
            </a:r>
            <a:r>
              <a:rPr lang="en-US" sz="1800" b="1" u="sng" dirty="0">
                <a:latin typeface="Cordia New" panose="020B0304020202020204" pitchFamily="34" charset="-34"/>
                <a:ea typeface="Cordia New" panose="020B0304020202020204" pitchFamily="34" charset="-34"/>
                <a:cs typeface="Cordia New" panose="020B0304020202020204" pitchFamily="34" charset="-34"/>
              </a:rPr>
              <a:t>always</a:t>
            </a:r>
            <a:r>
              <a:rPr lang="en-US" sz="1800" dirty="0">
                <a:latin typeface="Cordia New" panose="020B0304020202020204" pitchFamily="34" charset="-34"/>
                <a:ea typeface="Cordia New" panose="020B0304020202020204" pitchFamily="34" charset="-34"/>
                <a:cs typeface="Cordia New" panose="020B0304020202020204" pitchFamily="34" charset="-34"/>
              </a:rPr>
              <a:t> work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hard.</a:t>
            </a:r>
            <a:r>
              <a:rPr lang="en-US" sz="1400" dirty="0" smtClean="0">
                <a:latin typeface="Cordia New" panose="020B0304020202020204" pitchFamily="34" charset="-34"/>
                <a:ea typeface="Cordia New" panose="020B0304020202020204" pitchFamily="34" charset="-34"/>
                <a:cs typeface="Cordia New" panose="020B0304020202020204" pitchFamily="34" charset="-34"/>
              </a:rPr>
              <a:t/>
            </a:r>
            <a:br>
              <a:rPr lang="en-US" sz="1400" dirty="0" smtClean="0">
                <a:latin typeface="Cordia New" panose="020B0304020202020204" pitchFamily="34" charset="-34"/>
                <a:ea typeface="Cordia New" panose="020B0304020202020204" pitchFamily="34" charset="-34"/>
                <a:cs typeface="Cordia New" panose="020B0304020202020204" pitchFamily="34" charset="-34"/>
              </a:rPr>
            </a:br>
            <a:r>
              <a:rPr lang="en-US" sz="1400" dirty="0" smtClean="0">
                <a:latin typeface="Cordia New" panose="020B0304020202020204" pitchFamily="34" charset="-34"/>
                <a:ea typeface="Cordia New" panose="020B0304020202020204" pitchFamily="34" charset="-34"/>
                <a:cs typeface="Cordia New" panose="020B0304020202020204" pitchFamily="34" charset="-34"/>
              </a:rPr>
              <a:t>2.2.5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en-US" sz="1800" dirty="0">
                <a:latin typeface="Cordia New" panose="020B0304020202020204" pitchFamily="34" charset="-34"/>
                <a:ea typeface="Cordia New" panose="020B0304020202020204" pitchFamily="34" charset="-34"/>
                <a:cs typeface="Cordia New" panose="020B0304020202020204" pitchFamily="34" charset="-34"/>
              </a:rPr>
              <a:t>of Frequency </a:t>
            </a:r>
            <a:r>
              <a:rPr lang="th-TH" sz="1800" dirty="0">
                <a:latin typeface="Cordia New" panose="020B0304020202020204" pitchFamily="34" charset="-34"/>
                <a:ea typeface="Cordia New" panose="020B0304020202020204" pitchFamily="34" charset="-34"/>
              </a:rPr>
              <a:t>ที่เป็นกลุ่มคำนิยมวางไว้ท้ายประโยค เช่น</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-She visits her home</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every three months</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-Write to me </a:t>
            </a:r>
            <a:r>
              <a:rPr lang="en-US" sz="1800" b="1" u="sng" dirty="0">
                <a:latin typeface="Cordia New" panose="020B0304020202020204" pitchFamily="34" charset="-34"/>
                <a:ea typeface="Cordia New" panose="020B0304020202020204" pitchFamily="34" charset="-34"/>
                <a:cs typeface="Cordia New" panose="020B0304020202020204" pitchFamily="34" charset="-34"/>
              </a:rPr>
              <a:t>as often as you wish</a:t>
            </a:r>
            <a:r>
              <a:rPr lang="en-US" sz="1800" dirty="0">
                <a:latin typeface="Cordia New" panose="020B0304020202020204" pitchFamily="34" charset="-34"/>
                <a:ea typeface="Cordia New" panose="020B0304020202020204" pitchFamily="34" charset="-34"/>
                <a:cs typeface="Cordia New" panose="020B0304020202020204" pitchFamily="34" charset="-34"/>
              </a:rPr>
              <a:t>.</a:t>
            </a:r>
            <a:endParaRPr lang="en-US" sz="1400" dirty="0">
              <a:latin typeface="Cordia New" panose="020B0304020202020204" pitchFamily="34" charset="-34"/>
              <a:ea typeface="Cordia New" panose="020B0304020202020204" pitchFamily="34" charset="-34"/>
              <a:cs typeface="Cordia New" panose="020B0304020202020204" pitchFamily="34" charset="-34"/>
            </a:endParaRPr>
          </a:p>
          <a:p>
            <a:pPr indent="228600">
              <a:spcAft>
                <a:spcPts val="0"/>
              </a:spcAft>
            </a:pPr>
            <a:r>
              <a:rPr lang="th-TH" sz="1800" dirty="0">
                <a:latin typeface="Cordia New" panose="020B0304020202020204" pitchFamily="34" charset="-34"/>
                <a:ea typeface="Cordia New" panose="020B0304020202020204" pitchFamily="34" charset="-34"/>
              </a:rPr>
              <a:t>ตัวอย่าง </a:t>
            </a:r>
            <a:r>
              <a:rPr lang="en-US" sz="1800" dirty="0">
                <a:latin typeface="Cordia New" panose="020B0304020202020204" pitchFamily="34" charset="-34"/>
                <a:ea typeface="Cordia New" panose="020B0304020202020204" pitchFamily="34" charset="-34"/>
                <a:cs typeface="Cordia New" panose="020B0304020202020204" pitchFamily="34" charset="-34"/>
              </a:rPr>
              <a:t>Adverbs of Frequency </a:t>
            </a:r>
            <a:r>
              <a:rPr lang="th-TH" sz="1800" dirty="0">
                <a:latin typeface="Cordia New" panose="020B0304020202020204" pitchFamily="34" charset="-34"/>
                <a:ea typeface="Cordia New" panose="020B0304020202020204" pitchFamily="34" charset="-34"/>
              </a:rPr>
              <a:t>ที่เป็นกลุ่มคำ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once a week, twice a month,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every other </a:t>
            </a:r>
            <a:r>
              <a:rPr lang="en-US" sz="1800" dirty="0">
                <a:latin typeface="Cordia New" panose="020B0304020202020204" pitchFamily="34" charset="-34"/>
                <a:ea typeface="Cordia New" panose="020B0304020202020204" pitchFamily="34" charset="-34"/>
                <a:cs typeface="Cordia New" panose="020B0304020202020204" pitchFamily="34" charset="-34"/>
              </a:rPr>
              <a:t>day (</a:t>
            </a:r>
            <a:r>
              <a:rPr lang="th-TH" sz="1800" dirty="0">
                <a:latin typeface="Cordia New" panose="020B0304020202020204" pitchFamily="34" charset="-34"/>
                <a:ea typeface="Cordia New" panose="020B0304020202020204" pitchFamily="34" charset="-34"/>
              </a:rPr>
              <a:t>วันเว้นวัน</a:t>
            </a:r>
            <a:r>
              <a:rPr lang="en-US" sz="1800" dirty="0">
                <a:latin typeface="Cordia New" panose="020B0304020202020204" pitchFamily="34" charset="-34"/>
                <a:ea typeface="Cordia New" panose="020B0304020202020204" pitchFamily="34" charset="-34"/>
                <a:cs typeface="Cordia New" panose="020B0304020202020204" pitchFamily="34" charset="-34"/>
              </a:rPr>
              <a:t>), several times, two or three times a month </a:t>
            </a:r>
            <a:r>
              <a:rPr lang="th-TH" sz="1800" dirty="0">
                <a:latin typeface="Cordia New" panose="020B0304020202020204" pitchFamily="34" charset="-34"/>
                <a:ea typeface="Cordia New" panose="020B0304020202020204" pitchFamily="34" charset="-34"/>
              </a:rPr>
              <a:t>เป็นต้น</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13" name="Rectangle 1"/>
          <p:cNvSpPr>
            <a:spLocks noChangeArrowheads="1"/>
          </p:cNvSpPr>
          <p:nvPr/>
        </p:nvSpPr>
        <p:spPr bwMode="auto">
          <a:xfrm>
            <a:off x="6495617" y="586651"/>
            <a:ext cx="5162983"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l"/>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l"/>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l"/>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l"/>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l"/>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l"/>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l"/>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l"/>
              </a:tabLst>
              <a:defRPr sz="2800">
                <a:solidFill>
                  <a:schemeClr val="tx1"/>
                </a:solidFill>
                <a:latin typeface="Arial" panose="020B0604020202020204" pitchFamily="34" charset="0"/>
              </a:defRPr>
            </a:lvl9pPr>
          </a:lstStyle>
          <a:p>
            <a:pPr marL="457200" marR="0" lvl="1" indent="0" algn="l" defTabSz="914400" rtl="0" eaLnBrk="0" fontAlgn="base" latinLnBrk="0" hangingPunct="0">
              <a:lnSpc>
                <a:spcPct val="100000"/>
              </a:lnSpc>
              <a:spcBef>
                <a:spcPct val="0"/>
              </a:spcBef>
              <a:spcAft>
                <a:spcPct val="0"/>
              </a:spcAft>
              <a:buClrTx/>
              <a:buSzTx/>
              <a:tabLst>
                <a:tab pos="457200" algn="l"/>
              </a:tabLst>
            </a:pPr>
            <a:r>
              <a:rPr lang="en-US" altLang="zh-CN" sz="1200" b="1" dirty="0" smtClean="0">
                <a:ea typeface="Cordia New" panose="020B0304020202020204" pitchFamily="34" charset="-34"/>
                <a:cs typeface="Cordia New" panose="020B0304020202020204" pitchFamily="34" charset="-34"/>
              </a:rPr>
              <a:t>2.3</a:t>
            </a:r>
            <a:r>
              <a:rPr lang="en-US" altLang="zh-CN" sz="1800" b="1" dirty="0" smtClean="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การเรียงลำดับตำแหน่งของ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Time</a:t>
            </a:r>
            <a:endParaRPr lang="en-US" altLang="zh-CN" sz="1200" dirty="0" smtClean="0"/>
          </a:p>
          <a:p>
            <a:pPr marL="457200" marR="0" lvl="1" indent="0" algn="l" defTabSz="914400" rtl="0" eaLnBrk="0" fontAlgn="base" latinLnBrk="0" hangingPunct="0">
              <a:lnSpc>
                <a:spcPct val="100000"/>
              </a:lnSpc>
              <a:spcBef>
                <a:spcPct val="0"/>
              </a:spcBef>
              <a:spcAft>
                <a:spcPct val="0"/>
              </a:spcAft>
              <a:buClrTx/>
              <a:buSzTx/>
              <a:tabLst>
                <a:tab pos="457200" algn="l"/>
              </a:tabLst>
            </a:pPr>
            <a:r>
              <a:rPr lang="en-US" altLang="zh-CN" sz="1200" dirty="0" smtClean="0">
                <a:ea typeface="Cordia New" panose="020B0304020202020204" pitchFamily="34" charset="-34"/>
                <a:cs typeface="Cordia New" panose="020B0304020202020204" pitchFamily="34" charset="-34"/>
              </a:rPr>
              <a:t>2.3.1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ถ้ามี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Time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ตัวเดียว นิยมวางไว้ท้ายประโยค แต่หากต้องการเน้นก็วางไว้ต้นประโยคได้ เช่น</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-We will leave Bangkok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tomorrow</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Last week</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we went to visit our sisters.</a:t>
            </a:r>
            <a:endParaRPr lang="th-TH" altLang="zh-CN" sz="1200" dirty="0"/>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lang="en-US" altLang="zh-CN" sz="1200" dirty="0" smtClean="0">
                <a:ea typeface="Cordia New" panose="020B0304020202020204" pitchFamily="34" charset="-34"/>
                <a:cs typeface="Cordia New" panose="020B0304020202020204" pitchFamily="34" charset="-34"/>
              </a:rPr>
              <a:t>	2.3.2</a:t>
            </a:r>
            <a:r>
              <a:rPr lang="en-US" altLang="zh-CN" sz="1800" dirty="0" smtClean="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ถ้ามี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Time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ตัวอยู่ในประโยคเดียวกัน จะวางเรียงจาก</a:t>
            </a:r>
            <a:b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หน่วยเล็กไปหาหน่วยใหญ่ เช่น</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-Our family will move to </a:t>
            </a:r>
            <a:r>
              <a:rPr kumimoji="0" lang="en-US" altLang="zh-CN" sz="1200" b="0" i="0" u="none" strike="noStrike" cap="none" normalizeH="0" baseline="0" dirty="0" err="1"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Chiangmai</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five o’clock</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in the</a:t>
            </a:r>
            <a:b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200" b="1" i="0"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afternoon</a:t>
            </a:r>
            <a:r>
              <a:rPr kumimoji="0" lang="en-US" altLang="zh-CN" sz="1200" b="0"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on the first of May, 2020.</a:t>
            </a:r>
            <a:endParaRPr kumimoji="0" lang="en-US" altLang="zh-CN" sz="1200" b="0" i="0" u="sng"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4" name="Rectangle 2"/>
          <p:cNvSpPr>
            <a:spLocks noChangeArrowheads="1"/>
          </p:cNvSpPr>
          <p:nvPr/>
        </p:nvSpPr>
        <p:spPr bwMode="auto">
          <a:xfrm>
            <a:off x="6968543" y="3132451"/>
            <a:ext cx="4785307"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2.4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การเรียงลำดับตำแหน่งของ</a:t>
            </a: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Time </a:t>
            </a:r>
            <a:r>
              <a:rPr kumimoji="0" lang="th-TH"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และ </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a:t>
            </a:r>
            <a:b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b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Place</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ถ้า</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Time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และ</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Place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มาขยายกริยาพร้อมกันในประโยคเดียว ให้วาง</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Place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ไว้หน้า </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Adverbs of Time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เช่น</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-We went swimming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in the sea</a:t>
            </a:r>
            <a:r>
              <a:rPr kumimoji="0" lang="en-US" altLang="zh-CN" sz="12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last week</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-Please come and meet me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the canteen</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noon on Monday</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zh-CN" sz="1800" b="0"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หมายเหตุ</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อย่างไรก็ตามถ้าต้องการเน้นเวลาเป็นพิเศษก็สามารถเปลี่ยนตำแหน่งได้ เช่น</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Every Sunday</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he goes </a:t>
            </a:r>
            <a:r>
              <a:rPr kumimoji="0" lang="en-US" altLang="zh-CN" sz="1200" b="1" i="0" u="sng"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to the court</a:t>
            </a:r>
            <a:r>
              <a:rPr kumimoji="0" lang="en-US" altLang="zh-CN" sz="12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endParaRPr kumimoji="0" lang="en-US" altLang="zh-CN" sz="12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922816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4097" name="Picture 1" descr="4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00245" y="5195162"/>
            <a:ext cx="1647825" cy="68738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00070" y="777568"/>
            <a:ext cx="4657705" cy="3570208"/>
          </a:xfrm>
          <a:prstGeom prst="rect">
            <a:avLst/>
          </a:prstGeom>
        </p:spPr>
        <p:txBody>
          <a:bodyPr wrap="square">
            <a:spAutoFit/>
          </a:bodyPr>
          <a:lstStyle/>
          <a:p>
            <a:pPr>
              <a:spcAft>
                <a:spcPts val="0"/>
              </a:spcAft>
              <a:tabLst>
                <a:tab pos="2637155" algn="ctr"/>
                <a:tab pos="5274310" algn="r"/>
                <a:tab pos="457200" algn="l"/>
              </a:tabLst>
            </a:pPr>
            <a:r>
              <a:rPr lang="en-US" sz="1800" b="1" dirty="0">
                <a:latin typeface="Cordia New" panose="020B0304020202020204" pitchFamily="34" charset="-34"/>
                <a:ea typeface="Cordia New" panose="020B0304020202020204" pitchFamily="34" charset="-34"/>
                <a:cs typeface="Cordia New" panose="020B0304020202020204" pitchFamily="34" charset="-34"/>
              </a:rPr>
              <a:t>2.5  </a:t>
            </a:r>
            <a:r>
              <a:rPr lang="th-TH" sz="1800" b="1" dirty="0">
                <a:latin typeface="Cordia New" panose="020B0304020202020204" pitchFamily="34" charset="-34"/>
                <a:ea typeface="Cordia New" panose="020B0304020202020204" pitchFamily="34" charset="-34"/>
              </a:rPr>
              <a:t>การเรียงลำดับตำแหน่งของ </a:t>
            </a:r>
            <a:r>
              <a:rPr lang="th-TH" sz="1800" b="1" dirty="0" err="1">
                <a:latin typeface="Cordia New" panose="020B0304020202020204" pitchFamily="34" charset="-34"/>
                <a:ea typeface="Cordia New" panose="020B0304020202020204" pitchFamily="34" charset="-34"/>
              </a:rPr>
              <a:t>Adverbs</a:t>
            </a:r>
            <a:r>
              <a:rPr lang="th-TH" sz="1800" b="1" dirty="0">
                <a:latin typeface="Cordia New" panose="020B0304020202020204" pitchFamily="34" charset="-34"/>
                <a:ea typeface="Cordia New" panose="020B0304020202020204" pitchFamily="34" charset="-34"/>
              </a:rPr>
              <a:t> </a:t>
            </a:r>
            <a:r>
              <a:rPr lang="th-TH" sz="1800" b="1" dirty="0" err="1">
                <a:latin typeface="Cordia New" panose="020B0304020202020204" pitchFamily="34" charset="-34"/>
                <a:ea typeface="Cordia New" panose="020B0304020202020204" pitchFamily="34" charset="-34"/>
              </a:rPr>
              <a:t>of</a:t>
            </a:r>
            <a:r>
              <a:rPr lang="th-TH" sz="1800" b="1" dirty="0">
                <a:latin typeface="Cordia New" panose="020B0304020202020204" pitchFamily="34" charset="-34"/>
                <a:ea typeface="Cordia New" panose="020B0304020202020204" pitchFamily="34" charset="-34"/>
              </a:rPr>
              <a:t> </a:t>
            </a:r>
            <a:r>
              <a:rPr lang="th-TH" sz="1800" b="1" dirty="0" err="1">
                <a:latin typeface="Cordia New" panose="020B0304020202020204" pitchFamily="34" charset="-34"/>
                <a:ea typeface="Cordia New" panose="020B0304020202020204" pitchFamily="34" charset="-34"/>
              </a:rPr>
              <a:t>Time</a:t>
            </a:r>
            <a:r>
              <a:rPr lang="th-TH" sz="1800" b="1" dirty="0">
                <a:latin typeface="Cordia New" panose="020B0304020202020204" pitchFamily="34" charset="-34"/>
                <a:ea typeface="Cordia New" panose="020B0304020202020204" pitchFamily="34" charset="-34"/>
              </a:rPr>
              <a:t>, </a:t>
            </a:r>
            <a:r>
              <a:rPr lang="th-TH" sz="1800" b="1" dirty="0" err="1">
                <a:latin typeface="Cordia New" panose="020B0304020202020204" pitchFamily="34" charset="-34"/>
                <a:ea typeface="Cordia New" panose="020B0304020202020204" pitchFamily="34" charset="-34"/>
              </a:rPr>
              <a:t>Place</a:t>
            </a:r>
            <a:r>
              <a:rPr lang="th-TH" sz="1800" b="1" dirty="0" smtClean="0">
                <a:latin typeface="Cordia New" panose="020B0304020202020204" pitchFamily="34" charset="-34"/>
                <a:ea typeface="Cordia New" panose="020B0304020202020204" pitchFamily="34" charset="-34"/>
              </a:rPr>
              <a:t>,</a:t>
            </a:r>
            <a:br>
              <a:rPr lang="th-TH" sz="1800" b="1" dirty="0" smtClean="0">
                <a:latin typeface="Cordia New" panose="020B0304020202020204" pitchFamily="34" charset="-34"/>
                <a:ea typeface="Cordia New" panose="020B0304020202020204" pitchFamily="34" charset="-34"/>
              </a:rPr>
            </a:br>
            <a:r>
              <a:rPr lang="th-TH" sz="1800" b="1" dirty="0" smtClean="0">
                <a:latin typeface="Cordia New" panose="020B0304020202020204" pitchFamily="34" charset="-34"/>
                <a:ea typeface="Cordia New" panose="020B0304020202020204" pitchFamily="34" charset="-34"/>
              </a:rPr>
              <a:t>      </a:t>
            </a:r>
            <a:r>
              <a:rPr lang="th-TH" sz="1800" b="1" dirty="0" err="1">
                <a:latin typeface="Cordia New" panose="020B0304020202020204" pitchFamily="34" charset="-34"/>
                <a:ea typeface="Cordia New" panose="020B0304020202020204" pitchFamily="34" charset="-34"/>
              </a:rPr>
              <a:t>Frequency</a:t>
            </a:r>
            <a:r>
              <a:rPr lang="th-TH" sz="1800" b="1" dirty="0">
                <a:latin typeface="Cordia New" panose="020B0304020202020204" pitchFamily="34" charset="-34"/>
                <a:ea typeface="Cordia New" panose="020B0304020202020204" pitchFamily="34" charset="-34"/>
              </a:rPr>
              <a:t> และ </a:t>
            </a:r>
            <a:r>
              <a:rPr lang="th-TH" sz="1800" b="1" dirty="0" err="1">
                <a:latin typeface="Cordia New" panose="020B0304020202020204" pitchFamily="34" charset="-34"/>
                <a:ea typeface="Cordia New" panose="020B0304020202020204" pitchFamily="34" charset="-34"/>
              </a:rPr>
              <a:t>Manner</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2.5.1   </a:t>
            </a:r>
            <a:r>
              <a:rPr lang="th-TH" sz="1800" dirty="0">
                <a:latin typeface="Cordia New" panose="020B0304020202020204" pitchFamily="34" charset="-34"/>
                <a:ea typeface="Cordia New" panose="020B0304020202020204" pitchFamily="34" charset="-34"/>
              </a:rPr>
              <a:t>ถ้ามีการใช้ </a:t>
            </a:r>
            <a:r>
              <a:rPr lang="en-US" sz="1800" dirty="0">
                <a:latin typeface="Cordia New" panose="020B0304020202020204" pitchFamily="34" charset="-34"/>
                <a:ea typeface="Cordia New" panose="020B0304020202020204" pitchFamily="34" charset="-34"/>
                <a:cs typeface="Cordia New" panose="020B0304020202020204" pitchFamily="34" charset="-34"/>
              </a:rPr>
              <a:t>Adverbs 4 </a:t>
            </a:r>
            <a:r>
              <a:rPr lang="th-TH" sz="1800" dirty="0">
                <a:latin typeface="Cordia New" panose="020B0304020202020204" pitchFamily="34" charset="-34"/>
                <a:ea typeface="Cordia New" panose="020B0304020202020204" pitchFamily="34" charset="-34"/>
              </a:rPr>
              <a:t>ประเภทนี้พร้อมกัน ให้เรียงลำดับดังนี้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th-TH" sz="1800" dirty="0">
                <a:latin typeface="Cordia New" panose="020B0304020202020204" pitchFamily="34" charset="-34"/>
                <a:ea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dirty="0" smtClean="0">
                <a:latin typeface="Cordia New" panose="020B0304020202020204" pitchFamily="34" charset="-34"/>
                <a:ea typeface="Cordia New" panose="020B0304020202020204" pitchFamily="34" charset="-34"/>
                <a:cs typeface="Cordia New" panose="020B0304020202020204" pitchFamily="34" charset="-34"/>
              </a:rPr>
              <a:t>Manner   </a:t>
            </a:r>
            <a:r>
              <a:rPr lang="en-US" sz="1800" b="1" dirty="0">
                <a:latin typeface="Cordia New" panose="020B0304020202020204" pitchFamily="34" charset="-34"/>
                <a:ea typeface="Cordia New" panose="020B0304020202020204" pitchFamily="34" charset="-34"/>
                <a:cs typeface="Cordia New" panose="020B0304020202020204" pitchFamily="34" charset="-34"/>
              </a:rPr>
              <a:t>-&gt; Place    </a:t>
            </a:r>
            <a:r>
              <a:rPr lang="en-US" sz="1800" b="1"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b="1" dirty="0">
                <a:latin typeface="Cordia New" panose="020B0304020202020204" pitchFamily="34" charset="-34"/>
                <a:ea typeface="Cordia New" panose="020B0304020202020204" pitchFamily="34" charset="-34"/>
                <a:cs typeface="Cordia New" panose="020B0304020202020204" pitchFamily="34" charset="-34"/>
              </a:rPr>
              <a:t>-&gt; Frequency    -&gt; Time    </a:t>
            </a:r>
            <a:r>
              <a:rPr lang="th-TH" sz="1800" dirty="0">
                <a:latin typeface="Cordia New" panose="020B0304020202020204" pitchFamily="34" charset="-34"/>
                <a:ea typeface="Cordia New" panose="020B0304020202020204" pitchFamily="34" charset="-34"/>
              </a:rPr>
              <a:t>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-The singer sang </a:t>
            </a:r>
            <a:r>
              <a:rPr lang="en-US" sz="1800" b="1" u="sng" dirty="0">
                <a:latin typeface="Cordia New" panose="020B0304020202020204" pitchFamily="34" charset="-34"/>
                <a:ea typeface="Cordia New" panose="020B0304020202020204" pitchFamily="34" charset="-34"/>
                <a:cs typeface="Cordia New" panose="020B0304020202020204" pitchFamily="34" charset="-34"/>
              </a:rPr>
              <a:t>sweetly</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at the restaurant</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once a </a:t>
            </a:r>
            <a:r>
              <a:rPr lang="en-US" sz="1800" b="1" u="sng" dirty="0" smtClean="0">
                <a:latin typeface="Cordia New" panose="020B0304020202020204" pitchFamily="34" charset="-34"/>
                <a:ea typeface="Cordia New" panose="020B0304020202020204" pitchFamily="34" charset="-34"/>
                <a:cs typeface="Cordia New" panose="020B0304020202020204" pitchFamily="34" charset="-34"/>
              </a:rPr>
              <a:t>week</a:t>
            </a:r>
            <a:br>
              <a:rPr lang="en-US" sz="1800" b="1" u="sng" dirty="0" smtClean="0">
                <a:latin typeface="Cordia New" panose="020B0304020202020204" pitchFamily="34" charset="-34"/>
                <a:ea typeface="Cordia New" panose="020B0304020202020204" pitchFamily="34" charset="-34"/>
                <a:cs typeface="Cordia New" panose="020B0304020202020204" pitchFamily="34" charset="-34"/>
              </a:rPr>
            </a:b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two months ago</a:t>
            </a:r>
            <a:r>
              <a:rPr lang="en-US" sz="1800" dirty="0">
                <a:latin typeface="Cordia New" panose="020B0304020202020204" pitchFamily="34" charset="-34"/>
                <a:ea typeface="Cordia New" panose="020B0304020202020204" pitchFamily="34" charset="-34"/>
                <a:cs typeface="Cordia New" panose="020B0304020202020204" pitchFamily="34" charset="-34"/>
              </a:rPr>
              <a:t>.</a:t>
            </a:r>
          </a:p>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2.5.2   </a:t>
            </a:r>
            <a:r>
              <a:rPr lang="th-TH" sz="1800" dirty="0">
                <a:latin typeface="Cordia New" panose="020B0304020202020204" pitchFamily="34" charset="-34"/>
                <a:ea typeface="Cordia New" panose="020B0304020202020204" pitchFamily="34" charset="-34"/>
              </a:rPr>
              <a:t>ถ้า </a:t>
            </a:r>
            <a:r>
              <a:rPr lang="en-US" sz="1800" dirty="0">
                <a:latin typeface="Cordia New" panose="020B0304020202020204" pitchFamily="34" charset="-34"/>
                <a:ea typeface="Cordia New" panose="020B0304020202020204" pitchFamily="34" charset="-34"/>
                <a:cs typeface="Cordia New" panose="020B0304020202020204" pitchFamily="34" charset="-34"/>
              </a:rPr>
              <a:t>Adverbs 4 </a:t>
            </a:r>
            <a:r>
              <a:rPr lang="th-TH" sz="1800" dirty="0">
                <a:latin typeface="Cordia New" panose="020B0304020202020204" pitchFamily="34" charset="-34"/>
                <a:ea typeface="Cordia New" panose="020B0304020202020204" pitchFamily="34" charset="-34"/>
              </a:rPr>
              <a:t>ประเภทไปขยายกริยาที่มีการเคลื่อนที่ </a:t>
            </a:r>
            <a:r>
              <a:rPr lang="th-TH" sz="1800" dirty="0" smtClean="0">
                <a:latin typeface="Cordia New" panose="020B0304020202020204" pitchFamily="34" charset="-34"/>
                <a:ea typeface="Cordia New" panose="020B0304020202020204" pitchFamily="34" charset="-34"/>
              </a:rPr>
              <a:t>ให้</a:t>
            </a:r>
            <a:r>
              <a:rPr lang="th-TH" sz="1800" dirty="0">
                <a:latin typeface="Cordia New" panose="020B0304020202020204" pitchFamily="34" charset="-34"/>
                <a:ea typeface="Cordia New" panose="020B0304020202020204" pitchFamily="34" charset="-34"/>
              </a:rPr>
              <a:t>จัด </a:t>
            </a:r>
            <a:r>
              <a:rPr lang="th-TH" sz="1800" dirty="0" smtClean="0">
                <a:latin typeface="Cordia New" panose="020B0304020202020204" pitchFamily="34" charset="-34"/>
                <a:ea typeface="Cordia New" panose="020B0304020202020204" pitchFamily="34" charset="-34"/>
              </a:rPr>
              <a:t/>
            </a:r>
            <a:br>
              <a:rPr lang="th-TH" sz="1800" dirty="0" smtClean="0">
                <a:latin typeface="Cordia New" panose="020B0304020202020204" pitchFamily="34" charset="-34"/>
                <a:ea typeface="Cordia New" panose="020B0304020202020204" pitchFamily="34" charset="-34"/>
              </a:rPr>
            </a:br>
            <a:r>
              <a:rPr lang="th-TH" sz="1800" dirty="0" smtClean="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Adverbs </a:t>
            </a:r>
            <a:r>
              <a:rPr lang="en-US" sz="1800" dirty="0">
                <a:latin typeface="Cordia New" panose="020B0304020202020204" pitchFamily="34" charset="-34"/>
                <a:ea typeface="Cordia New" panose="020B0304020202020204" pitchFamily="34" charset="-34"/>
                <a:cs typeface="Cordia New" panose="020B0304020202020204" pitchFamily="34" charset="-34"/>
              </a:rPr>
              <a:t>of Place </a:t>
            </a:r>
            <a:r>
              <a:rPr lang="th-TH" sz="1800" dirty="0">
                <a:latin typeface="Cordia New" panose="020B0304020202020204" pitchFamily="34" charset="-34"/>
                <a:ea typeface="Cordia New" panose="020B0304020202020204" pitchFamily="34" charset="-34"/>
              </a:rPr>
              <a:t>ไว้ใกล้กริยาที่สุด ดังนี้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b="1" smtClean="0">
                <a:latin typeface="Cordia New" panose="020B0304020202020204" pitchFamily="34" charset="-34"/>
                <a:ea typeface="Cordia New" panose="020B0304020202020204" pitchFamily="34" charset="-34"/>
                <a:cs typeface="Cordia New" panose="020B0304020202020204" pitchFamily="34" charset="-34"/>
              </a:rPr>
              <a:t>               Place     </a:t>
            </a:r>
            <a:r>
              <a:rPr lang="en-US" sz="1800" b="1" dirty="0">
                <a:latin typeface="Cordia New" panose="020B0304020202020204" pitchFamily="34" charset="-34"/>
                <a:ea typeface="Cordia New" panose="020B0304020202020204" pitchFamily="34" charset="-34"/>
                <a:cs typeface="Cordia New" panose="020B0304020202020204" pitchFamily="34" charset="-34"/>
              </a:rPr>
              <a:t>-&gt; Manner    -&gt; Frequency     -&gt; Time    </a:t>
            </a:r>
            <a:r>
              <a:rPr lang="th-TH" sz="1800" dirty="0">
                <a:latin typeface="Cordia New" panose="020B0304020202020204" pitchFamily="34" charset="-34"/>
                <a:ea typeface="Cordia New" panose="020B0304020202020204" pitchFamily="34" charset="-34"/>
              </a:rPr>
              <a:t>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-I went  </a:t>
            </a:r>
            <a:r>
              <a:rPr lang="en-US" sz="1800" b="1" u="sng" dirty="0">
                <a:latin typeface="Cordia New" panose="020B0304020202020204" pitchFamily="34" charset="-34"/>
                <a:ea typeface="Cordia New" panose="020B0304020202020204" pitchFamily="34" charset="-34"/>
                <a:cs typeface="Cordia New" panose="020B0304020202020204" pitchFamily="34" charset="-34"/>
              </a:rPr>
              <a:t>to Cha-am</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by train</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every Sunday</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b="1" u="sng" dirty="0">
                <a:latin typeface="Cordia New" panose="020B0304020202020204" pitchFamily="34" charset="-34"/>
                <a:ea typeface="Cordia New" panose="020B0304020202020204" pitchFamily="34" charset="-34"/>
                <a:cs typeface="Cordia New" panose="020B0304020202020204" pitchFamily="34" charset="-34"/>
              </a:rPr>
              <a:t>last month</a:t>
            </a:r>
            <a:r>
              <a:rPr lang="en-US" sz="1800" dirty="0">
                <a:latin typeface="Cordia New" panose="020B0304020202020204" pitchFamily="34" charset="-34"/>
                <a:ea typeface="Cordia New" panose="020B0304020202020204" pitchFamily="34" charset="-34"/>
                <a:cs typeface="Cordia New" panose="020B0304020202020204" pitchFamily="34" charset="-34"/>
              </a:rPr>
              <a:t>.</a:t>
            </a: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a:spcAft>
                <a:spcPts val="0"/>
              </a:spcAft>
            </a:pPr>
            <a:r>
              <a:rPr lang="en-US" dirty="0">
                <a:latin typeface="Cordia New" panose="020B0304020202020204" pitchFamily="34" charset="-34"/>
                <a:ea typeface="Cordia New" panose="020B0304020202020204" pitchFamily="34" charset="-34"/>
                <a:cs typeface="Cordia New" panose="020B0304020202020204" pitchFamily="34" charset="-34"/>
              </a:rPr>
              <a:t> </a:t>
            </a:r>
            <a:endParaRPr lang="en-US" sz="20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466033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7428" y="3903621"/>
            <a:ext cx="1620065" cy="1782071"/>
          </a:xfrm>
          <a:prstGeom prst="rect">
            <a:avLst/>
          </a:prstGeom>
          <a:effectLst>
            <a:reflection blurRad="6350" stA="52000" endA="300" endPos="35000" dir="5400000" sy="-100000" algn="bl" rotWithShape="0"/>
          </a:effectLst>
        </p:spPr>
      </p:pic>
      <p:grpSp>
        <p:nvGrpSpPr>
          <p:cNvPr id="6" name="Groupe 4"/>
          <p:cNvGrpSpPr/>
          <p:nvPr/>
        </p:nvGrpSpPr>
        <p:grpSpPr>
          <a:xfrm>
            <a:off x="335121" y="343774"/>
            <a:ext cx="5149846" cy="2890672"/>
            <a:chOff x="1846263" y="112713"/>
            <a:chExt cx="2298700" cy="1908175"/>
          </a:xfrm>
        </p:grpSpPr>
        <p:sp>
          <p:nvSpPr>
            <p:cNvPr id="7" name="Freeform 6"/>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7"/>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8"/>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0" name="Group 119"/>
          <p:cNvGraphicFramePr>
            <a:graphicFrameLocks noGrp="1"/>
          </p:cNvGraphicFramePr>
          <p:nvPr>
            <p:extLst>
              <p:ext uri="{D42A27DB-BD31-4B8C-83A1-F6EECF244321}">
                <p14:modId xmlns:p14="http://schemas.microsoft.com/office/powerpoint/2010/main" val="2323080214"/>
              </p:ext>
            </p:extLst>
          </p:nvPr>
        </p:nvGraphicFramePr>
        <p:xfrm>
          <a:off x="666750" y="679010"/>
          <a:ext cx="4397222" cy="1737390"/>
        </p:xfrm>
        <a:graphic>
          <a:graphicData uri="http://schemas.openxmlformats.org/drawingml/2006/table">
            <a:tbl>
              <a:tblPr/>
              <a:tblGrid>
                <a:gridCol w="4397222"/>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 Adverbs </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ในประโยค</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ลองหา </a:t>
                      </a:r>
                      <a:r>
                        <a:rPr kumimoji="0" lang="en-US" sz="2000" b="0" i="0" u="none" strike="noStrike" cap="none" normalizeH="0" baseline="0" dirty="0" smtClean="0">
                          <a:ln>
                            <a:noFill/>
                          </a:ln>
                          <a:solidFill>
                            <a:schemeClr val="tx1"/>
                          </a:solidFill>
                          <a:effectLst/>
                          <a:latin typeface="Calibri Light" panose="020F0302020204030204" pitchFamily="34" charset="0"/>
                          <a:cs typeface="+mn-cs"/>
                        </a:rPr>
                        <a:t>Adverbs </a:t>
                      </a: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ในแต่ละประโยค ....จดคำตอบลงในเศษกระดาษและ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ดูเฉลยหน้าถัดไป 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อีกครั้ง</a:t>
                      </a: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2" name="Text Box 2"/>
          <p:cNvSpPr txBox="1">
            <a:spLocks noChangeArrowheads="1"/>
          </p:cNvSpPr>
          <p:nvPr/>
        </p:nvSpPr>
        <p:spPr bwMode="auto">
          <a:xfrm>
            <a:off x="6791324" y="742198"/>
            <a:ext cx="5079936" cy="55281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ts val="800"/>
              </a:spcAft>
              <a:buClrTx/>
              <a:buSzTx/>
              <a:buFontTx/>
              <a:buNone/>
              <a:tabLst/>
            </a:pPr>
            <a:endParaRPr kumimoji="0" lang="en-US" altLang="th-TH" sz="12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just" defTabSz="914400" rtl="0" eaLnBrk="0" fontAlgn="base" latinLnBrk="0" hangingPunct="0">
              <a:lnSpc>
                <a:spcPct val="100000"/>
              </a:lnSpc>
              <a:spcBef>
                <a:spcPct val="0"/>
              </a:spcBef>
              <a:spcAft>
                <a:spcPts val="800"/>
              </a:spcAft>
              <a:buClrTx/>
              <a:buSzTx/>
              <a:buFontTx/>
              <a:buNone/>
              <a:tabLst/>
            </a:pPr>
            <a:r>
              <a:rPr kumimoji="0" lang="en-US" altLang="th-TH" sz="1200" b="1" i="0" u="none" strike="noStrike" cap="none" normalizeH="0" baseline="0" dirty="0" smtClean="0">
                <a:ln>
                  <a:noFill/>
                </a:ln>
                <a:solidFill>
                  <a:srgbClr val="FF0000"/>
                </a:solidFill>
                <a:effectLst/>
                <a:latin typeface="Arial Narrow" panose="020B0606020202030204" pitchFamily="34" charset="0"/>
                <a:ea typeface="Angsana New" panose="02020603050405020304" pitchFamily="18" charset="-34"/>
                <a:cs typeface="Cordia New" panose="020B0304020202020204" pitchFamily="34" charset="-34"/>
              </a:rPr>
              <a:t>                      </a:t>
            </a:r>
            <a:endParaRPr kumimoji="0" lang="th-TH" altLang="th-TH" sz="1200" b="1" i="0" u="none" strike="noStrike" cap="none" normalizeH="0" baseline="0" dirty="0" smtClean="0">
              <a:ln>
                <a:noFill/>
              </a:ln>
              <a:solidFill>
                <a:srgbClr val="FF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(1) For hundreds of years, maggots </a:t>
            </a:r>
            <a:endPar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have been widely recognized as a </a:t>
            </a:r>
            <a:endPar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treatment</a:t>
            </a:r>
            <a:r>
              <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for wounds. (2) Since the </a:t>
            </a:r>
            <a:endPar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time of Napoleon, physicians have</a:t>
            </a:r>
            <a:endPar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known that maggot - infested wounds </a:t>
            </a:r>
            <a:endPar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healed faster. (3) During the American </a:t>
            </a:r>
            <a:b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b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Civil War, doctors often left maggots in wounds. (4) They knew very well that maggots actually did more than a doctor could! </a:t>
            </a:r>
            <a:endParaRPr kumimoji="0" lang="en-US" altLang="th-TH" sz="1400" b="0" i="0" u="none" strike="noStrike" cap="none" normalizeH="0" baseline="0" dirty="0" smtClean="0">
              <a:ln>
                <a:noFill/>
              </a:ln>
              <a:solidFill>
                <a:srgbClr val="0000FF"/>
              </a:solidFill>
              <a:effectLst/>
              <a:latin typeface="Arial" panose="020B060402020202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(5) It is just recently that scientists know why. </a:t>
            </a:r>
            <a:b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b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(6) Maggots secrete enzymes which break down dead and decayed  tissue, which the maggots then eat. (7) Maggots will not attack or eat healthy tissue. (8) Maggots eat the tissue, along with the bacteria which infects it. (9) Scientists call this “</a:t>
            </a:r>
            <a:r>
              <a:rPr kumimoji="0" lang="en-US" altLang="th-TH" sz="1400" b="0" i="0" u="none" strike="noStrike" cap="none" normalizeH="0" baseline="0" dirty="0" err="1"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biosurgery</a:t>
            </a: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 - using</a:t>
            </a:r>
            <a:r>
              <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insects to help</a:t>
            </a:r>
            <a:r>
              <a:rPr kumimoji="0" lang="th-TH" altLang="th-TH" sz="1400" b="0" i="0" u="none" strike="noStrike" cap="none" normalizeH="0" baseline="0" dirty="0" smtClean="0">
                <a:ln>
                  <a:noFill/>
                </a:ln>
                <a:solidFill>
                  <a:srgbClr val="800000"/>
                </a:solidFill>
                <a:effectLst/>
                <a:latin typeface="Cordia New" panose="020B0304020202020204" pitchFamily="34" charset="-34"/>
                <a:ea typeface="Angsana New" panose="02020603050405020304" pitchFamily="18" charset="-34"/>
                <a:cs typeface="Cordia New" panose="020B0304020202020204" pitchFamily="34" charset="-34"/>
              </a:rPr>
              <a:t> </a:t>
            </a:r>
            <a:r>
              <a:rPr kumimoji="0" lang="en-US" altLang="th-TH" sz="1400" b="0" i="0" u="none" strike="noStrike" cap="none" normalizeH="0" baseline="0" dirty="0" smtClean="0">
                <a:ln>
                  <a:noFill/>
                </a:ln>
                <a:solidFill>
                  <a:srgbClr val="800000"/>
                </a:solidFill>
                <a:effectLst/>
                <a:latin typeface="Arial" panose="020B0604020202020204" pitchFamily="34" charset="0"/>
                <a:ea typeface="Angsana New" panose="02020603050405020304" pitchFamily="18" charset="-34"/>
                <a:cs typeface="Cordia New" panose="020B0304020202020204" pitchFamily="34" charset="-34"/>
              </a:rPr>
              <a:t> a patient.</a:t>
            </a:r>
            <a:endParaRPr kumimoji="0" lang="en-US" altLang="th-TH" sz="14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Adapted from: http://library.thinkquest.org/J0111742/Maggot.htm</a:t>
            </a:r>
            <a:endParaRPr kumimoji="0" lang="th-TH" altLang="th-TH" sz="1200" b="0" i="0" u="none" strike="noStrike" cap="none" normalizeH="0" baseline="0" dirty="0" smtClean="0">
              <a:ln>
                <a:noFill/>
              </a:ln>
              <a:solidFill>
                <a:schemeClr val="tx1"/>
              </a:solidFill>
              <a:effectLst/>
              <a:latin typeface="Arial" panose="020B0604020202020204" pitchFamily="34" charset="0"/>
            </a:endParaRPr>
          </a:p>
        </p:txBody>
      </p:sp>
      <p:pic>
        <p:nvPicPr>
          <p:cNvPr id="3075" name="Picture 3" descr="MAGGOTS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5205" y="1002860"/>
            <a:ext cx="381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maggotfing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81993" y="879035"/>
            <a:ext cx="1560512" cy="230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2834</TotalTime>
  <Words>1502</Words>
  <Application>Microsoft Office PowerPoint</Application>
  <PresentationFormat>Widescreen</PresentationFormat>
  <Paragraphs>212</Paragraphs>
  <Slides>12</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宋体</vt:lpstr>
      <vt:lpstr>Angsana New</vt:lpstr>
      <vt:lpstr>Arial</vt:lpstr>
      <vt:lpstr>Arial Narrow</vt:lpstr>
      <vt:lpstr>Calibri</vt:lpstr>
      <vt:lpstr>Calibri Light</vt:lpstr>
      <vt:lpstr>Comic Sans MS</vt:lpstr>
      <vt:lpstr>Cordia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290</cp:revision>
  <cp:lastPrinted>2016-05-27T06:24:58Z</cp:lastPrinted>
  <dcterms:created xsi:type="dcterms:W3CDTF">2015-01-09T05:03:30Z</dcterms:created>
  <dcterms:modified xsi:type="dcterms:W3CDTF">2016-08-07T04:50:31Z</dcterms:modified>
</cp:coreProperties>
</file>