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8" r:id="rId3"/>
    <p:sldId id="281" r:id="rId4"/>
    <p:sldId id="289" r:id="rId5"/>
    <p:sldId id="290" r:id="rId6"/>
    <p:sldId id="291" r:id="rId7"/>
    <p:sldId id="292" r:id="rId8"/>
    <p:sldId id="293" r:id="rId9"/>
    <p:sldId id="286" r:id="rId10"/>
    <p:sldId id="287" r:id="rId11"/>
    <p:sldId id="296" r:id="rId12"/>
    <p:sldId id="288" r:id="rId13"/>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9" autoAdjust="0"/>
    <p:restoredTop sz="94434" autoAdjust="0"/>
  </p:normalViewPr>
  <p:slideViewPr>
    <p:cSldViewPr snapToGrid="0">
      <p:cViewPr varScale="1">
        <p:scale>
          <a:sx n="74" d="100"/>
          <a:sy n="74"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07/08/59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07/08/59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07/08/59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07/08/59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07/08/59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07/08/59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07/08/59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www.4to40.com/omg/default.asp?category=none&amp;counter=3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88117" y="0"/>
            <a:ext cx="76395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082452" y="3945852"/>
            <a:ext cx="4435978" cy="1888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ชุดเจาะไวยากรณ์</a:t>
            </a:r>
          </a:p>
          <a:p>
            <a:pPr algn="ctr" eaLnBrk="1" hangingPunct="1">
              <a:spcBef>
                <a:spcPct val="50000"/>
              </a:spcBef>
              <a:buFontTx/>
              <a:buNone/>
            </a:pPr>
            <a:r>
              <a:rPr lang="th-TH" altLang="en-US" sz="2400" dirty="0" smtClean="0">
                <a:solidFill>
                  <a:srgbClr val="FF0000"/>
                </a:solidFill>
                <a:latin typeface="Calibri" panose="020F0502020204030204" pitchFamily="34" charset="0"/>
                <a:cs typeface="+mn-cs"/>
              </a:rPr>
              <a:t>หัวข้อ</a:t>
            </a:r>
            <a:r>
              <a:rPr lang="en-US" altLang="en-US" sz="2400" dirty="0" smtClean="0">
                <a:solidFill>
                  <a:srgbClr val="FF0000"/>
                </a:solidFill>
                <a:latin typeface="Calibri" panose="020F0502020204030204" pitchFamily="34" charset="0"/>
                <a:cs typeface="+mn-cs"/>
              </a:rPr>
              <a:t>: </a:t>
            </a:r>
            <a:r>
              <a:rPr lang="th-TH" altLang="en-US" sz="2400" dirty="0" smtClean="0">
                <a:solidFill>
                  <a:srgbClr val="FF0000"/>
                </a:solidFill>
                <a:latin typeface="Calibri" panose="020F0502020204030204" pitchFamily="34" charset="0"/>
                <a:cs typeface="+mn-cs"/>
              </a:rPr>
              <a:t>การ</a:t>
            </a:r>
            <a:r>
              <a:rPr lang="th-TH" altLang="en-US" sz="2400" dirty="0" smtClean="0">
                <a:solidFill>
                  <a:srgbClr val="FF0000"/>
                </a:solidFill>
                <a:latin typeface="Calibri" panose="020F0502020204030204" pitchFamily="34" charset="0"/>
                <a:cs typeface="+mn-cs"/>
              </a:rPr>
              <a:t>หา</a:t>
            </a:r>
            <a:r>
              <a:rPr lang="en-US" altLang="en-US" sz="2400" dirty="0" smtClean="0">
                <a:solidFill>
                  <a:srgbClr val="FF0000"/>
                </a:solidFill>
                <a:latin typeface="Calibri" panose="020F0502020204030204" pitchFamily="34" charset="0"/>
                <a:cs typeface="+mn-cs"/>
              </a:rPr>
              <a:t> Adjective</a:t>
            </a:r>
            <a:r>
              <a:rPr lang="th-TH" altLang="en-US" sz="2400" dirty="0">
                <a:solidFill>
                  <a:srgbClr val="FF0000"/>
                </a:solidFill>
                <a:latin typeface="Calibri" panose="020F0502020204030204" pitchFamily="34" charset="0"/>
                <a:cs typeface="+mn-cs"/>
              </a:rPr>
              <a:t> </a:t>
            </a:r>
            <a:r>
              <a:rPr lang="th-TH" altLang="en-US" sz="2400" smtClean="0">
                <a:solidFill>
                  <a:srgbClr val="FF0000"/>
                </a:solidFill>
                <a:latin typeface="Calibri" panose="020F0502020204030204" pitchFamily="34" charset="0"/>
                <a:cs typeface="+mn-cs"/>
              </a:rPr>
              <a:t>ใน</a:t>
            </a:r>
            <a:r>
              <a:rPr lang="th-TH" altLang="en-US" sz="2400" dirty="0" smtClean="0">
                <a:solidFill>
                  <a:srgbClr val="FF0000"/>
                </a:solidFill>
                <a:latin typeface="Calibri" panose="020F0502020204030204" pitchFamily="34" charset="0"/>
                <a:cs typeface="+mn-cs"/>
              </a:rPr>
              <a:t>ประโยค</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8616" y="464531"/>
            <a:ext cx="4672930" cy="2920312"/>
          </a:xfrm>
          <a:prstGeom prst="rect">
            <a:avLst/>
          </a:prstGeom>
        </p:spPr>
      </p:pic>
      <p:pic>
        <p:nvPicPr>
          <p:cNvPr id="2" name="Picture 1"/>
          <p:cNvPicPr>
            <a:picLocks noChangeAspect="1"/>
          </p:cNvPicPr>
          <p:nvPr/>
        </p:nvPicPr>
        <p:blipFill>
          <a:blip r:embed="rId3"/>
          <a:stretch>
            <a:fillRect/>
          </a:stretch>
        </p:blipFill>
        <p:spPr>
          <a:xfrm>
            <a:off x="7017807" y="6292014"/>
            <a:ext cx="4834547" cy="323116"/>
          </a:xfrm>
          <a:prstGeom prst="rect">
            <a:avLst/>
          </a:prstGeom>
        </p:spPr>
      </p:pic>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97797" y="0"/>
            <a:ext cx="767407"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a:spLocks noChangeArrowheads="1"/>
          </p:cNvSpPr>
          <p:nvPr/>
        </p:nvSpPr>
        <p:spPr bwMode="auto">
          <a:xfrm>
            <a:off x="480643" y="734806"/>
            <a:ext cx="250873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endParaRPr kumimoji="0" lang="en-US" altLang="zh-CN" sz="20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endParaRPr>
          </a:p>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a:t>
            </a:r>
            <a:r>
              <a:rPr kumimoji="0" lang="en-US" altLang="zh-CN" sz="1100" b="0" i="0" u="none" strike="noStrike" cap="none" normalizeH="0" baseline="0" dirty="0" smtClean="0">
                <a:ln>
                  <a:noFill/>
                </a:ln>
                <a:solidFill>
                  <a:srgbClr val="FF0000"/>
                </a:solidFill>
                <a:effectLst/>
              </a:rPr>
              <a:t> </a:t>
            </a:r>
            <a:endParaRPr kumimoji="0" lang="en-US" altLang="zh-CN" sz="2800" b="0" i="0" u="none" strike="noStrike" cap="none" normalizeH="0" baseline="0" dirty="0" smtClean="0">
              <a:ln>
                <a:noFill/>
              </a:ln>
              <a:solidFill>
                <a:srgbClr val="FF0000"/>
              </a:solidFill>
              <a:effectLst/>
            </a:endParaRPr>
          </a:p>
        </p:txBody>
      </p:sp>
      <p:pic>
        <p:nvPicPr>
          <p:cNvPr id="10" name="Picture 2" descr="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980645" y="4018203"/>
            <a:ext cx="1383362" cy="12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e 4"/>
          <p:cNvGrpSpPr/>
          <p:nvPr/>
        </p:nvGrpSpPr>
        <p:grpSpPr>
          <a:xfrm rot="1737552">
            <a:off x="2724273" y="2490892"/>
            <a:ext cx="2364626" cy="2161577"/>
            <a:chOff x="1846263" y="112713"/>
            <a:chExt cx="2298700" cy="1908175"/>
          </a:xfrm>
        </p:grpSpPr>
        <p:sp>
          <p:nvSpPr>
            <p:cNvPr id="12" name="Freeform 11"/>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13"/>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 name="Freeform 14"/>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6" name="Group 119"/>
          <p:cNvGraphicFramePr>
            <a:graphicFrameLocks noGrp="1"/>
          </p:cNvGraphicFramePr>
          <p:nvPr>
            <p:extLst>
              <p:ext uri="{D42A27DB-BD31-4B8C-83A1-F6EECF244321}">
                <p14:modId xmlns:p14="http://schemas.microsoft.com/office/powerpoint/2010/main" val="3221870292"/>
              </p:ext>
            </p:extLst>
          </p:nvPr>
        </p:nvGraphicFramePr>
        <p:xfrm>
          <a:off x="2939804" y="2806090"/>
          <a:ext cx="2301222" cy="1170999"/>
        </p:xfrm>
        <a:graphic>
          <a:graphicData uri="http://schemas.openxmlformats.org/drawingml/2006/table">
            <a:tbl>
              <a:tblPr/>
              <a:tblGrid>
                <a:gridCol w="2301222"/>
              </a:tblGrid>
              <a:tr h="1170999">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ทำแบบฝึกหัดเพิ่ม</a:t>
                      </a:r>
                      <a:endParaRPr kumimoji="0" lang="en-US" sz="24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ไหมครับ</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t>
                      </a:r>
                      <a:endParaRPr kumimoji="0" lang="en-US" sz="20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3" name="Rectangle 1"/>
          <p:cNvSpPr>
            <a:spLocks noChangeArrowheads="1"/>
          </p:cNvSpPr>
          <p:nvPr/>
        </p:nvSpPr>
        <p:spPr bwMode="auto">
          <a:xfrm>
            <a:off x="198303" y="1271903"/>
            <a:ext cx="4858439"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1.  10</a:t>
            </a:r>
            <a:r>
              <a:rPr kumimoji="0" lang="en-US" altLang="zh-CN" sz="1200" b="0" i="0" u="none" strike="noStrike" cap="none" normalizeH="0" baseline="3000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th</a:t>
            </a: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small; his</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2.  tiny; wealthy; well-born</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3.  1,000; rich; their	</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4.  new, unusual	</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5.  bound; 3; long	</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6.  ten; long; two; wide</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7.  four; small </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8.  each; smaller; smaller</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9.  bound; unpleasant</a:t>
            </a:r>
            <a:endParaRPr kumimoji="0" lang="en-US" altLang="zh-CN" sz="1100" b="0" i="0" u="none" strike="noStrike" cap="none" normalizeH="0" baseline="0" dirty="0" smtClean="0">
              <a:ln>
                <a:noFill/>
              </a:ln>
              <a:solidFill>
                <a:srgbClr val="FF0000"/>
              </a:solidFill>
              <a:effectLst/>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6" name="Text Box 3"/>
          <p:cNvSpPr txBox="1">
            <a:spLocks noChangeArrowheads="1"/>
          </p:cNvSpPr>
          <p:nvPr/>
        </p:nvSpPr>
        <p:spPr bwMode="auto">
          <a:xfrm>
            <a:off x="8474913" y="933404"/>
            <a:ext cx="2952521"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1. The</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 tiny island of </a:t>
            </a:r>
            <a:r>
              <a:rPr kumimoji="0" lang="en-US" altLang="zh-CN" sz="1400" b="0" i="0" u="none" strike="noStrike" cap="none" normalizeH="0" baseline="0" dirty="0" err="1"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Sark</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 in the Channel Islands is one of the most peaceful places in Britain-the police force has just one officer.</a:t>
            </a:r>
          </a:p>
          <a:p>
            <a:pPr marL="0" marR="0" lvl="0" indent="0" algn="thaiDist" defTabSz="914400" rtl="0" eaLnBrk="0" fontAlgn="base" latinLnBrk="0" hangingPunct="0">
              <a:lnSpc>
                <a:spcPct val="100000"/>
              </a:lnSpc>
              <a:spcBef>
                <a:spcPct val="0"/>
              </a:spcBef>
              <a:spcAft>
                <a:spcPts val="800"/>
              </a:spcAft>
              <a:buClrTx/>
              <a:buSzTx/>
              <a:buFontTx/>
              <a:buNone/>
              <a:tabLst/>
            </a:pPr>
            <a:r>
              <a:rPr kumimoji="0" lang="en-US" sz="14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9700" y="890906"/>
            <a:ext cx="1071787" cy="1070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648610" y="2167047"/>
            <a:ext cx="5002537" cy="452688"/>
          </a:xfrm>
          <a:prstGeom prst="rect">
            <a:avLst/>
          </a:prstGeom>
        </p:spPr>
        <p:txBody>
          <a:bodyPr wrap="square">
            <a:spAutoFit/>
          </a:bodyPr>
          <a:lstStyle/>
          <a:p>
            <a:pPr marL="457200" algn="just">
              <a:lnSpc>
                <a:spcPts val="1400"/>
              </a:lnSpc>
              <a:spcAft>
                <a:spcPts val="0"/>
              </a:spcAft>
            </a:pPr>
            <a:r>
              <a:rPr lang="en-US" sz="1200" i="1" dirty="0">
                <a:latin typeface="Times New Roman" panose="02020603050405020304" pitchFamily="18" charset="0"/>
                <a:ea typeface="Cordia New" panose="020B0304020202020204" pitchFamily="34" charset="-34"/>
                <a:cs typeface="Cordia New" panose="020B0304020202020204" pitchFamily="34" charset="-34"/>
              </a:rPr>
              <a:t>Excerpted  from: </a:t>
            </a:r>
            <a:endParaRPr lang="en-US" sz="1200" i="1" dirty="0" smtClean="0">
              <a:latin typeface="Times New Roman" panose="02020603050405020304" pitchFamily="18" charset="0"/>
              <a:ea typeface="Cordia New" panose="020B0304020202020204" pitchFamily="34" charset="-34"/>
              <a:cs typeface="Cordia New" panose="020B0304020202020204" pitchFamily="34" charset="-34"/>
            </a:endParaRPr>
          </a:p>
          <a:p>
            <a:pPr marL="457200" algn="just">
              <a:lnSpc>
                <a:spcPts val="1400"/>
              </a:lnSpc>
              <a:spcAft>
                <a:spcPts val="0"/>
              </a:spcAft>
            </a:pPr>
            <a:r>
              <a:rPr lang="en-US" sz="1200" i="1" u="sng" dirty="0" smtClean="0">
                <a:solidFill>
                  <a:srgbClr val="000000"/>
                </a:solidFill>
                <a:latin typeface="Times New Roman" panose="02020603050405020304" pitchFamily="18" charset="0"/>
                <a:ea typeface="Cordia New" panose="020B0304020202020204" pitchFamily="34" charset="-34"/>
                <a:cs typeface="Cordia New" panose="020B0304020202020204" pitchFamily="34" charset="-34"/>
                <a:hlinkClick r:id="rId4"/>
              </a:rPr>
              <a:t>http</a:t>
            </a:r>
            <a:r>
              <a:rPr lang="en-US" sz="1200" i="1" u="sng" dirty="0">
                <a:solidFill>
                  <a:srgbClr val="000000"/>
                </a:solidFill>
                <a:latin typeface="Times New Roman" panose="02020603050405020304" pitchFamily="18" charset="0"/>
                <a:ea typeface="Cordia New" panose="020B0304020202020204" pitchFamily="34" charset="-34"/>
                <a:cs typeface="Cordia New" panose="020B0304020202020204" pitchFamily="34" charset="-34"/>
                <a:hlinkClick r:id="rId4"/>
              </a:rPr>
              <a:t>://www.4to40.com/omg/default.asp?category=none&amp;counter=30</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8" name="Text Box 5"/>
          <p:cNvSpPr txBox="1">
            <a:spLocks noChangeArrowheads="1"/>
          </p:cNvSpPr>
          <p:nvPr/>
        </p:nvSpPr>
        <p:spPr bwMode="auto">
          <a:xfrm>
            <a:off x="8497725" y="2974476"/>
            <a:ext cx="3082589"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2. Tokyo</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capital of Japan, is one of the world's biggest and most overcrowded cities. Men known as 'pushers' are employed to pack people onto the city's trains.</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9699" y="3013314"/>
            <a:ext cx="1006476" cy="1004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7129247" y="4411782"/>
            <a:ext cx="4041262" cy="276999"/>
          </a:xfrm>
          <a:prstGeom prst="rect">
            <a:avLst/>
          </a:prstGeom>
        </p:spPr>
        <p:txBody>
          <a:bodyPr wrap="square">
            <a:spAutoFit/>
          </a:bodyPr>
          <a:lstStyle/>
          <a:p>
            <a:r>
              <a:rPr lang="en-US" sz="1200" i="1" dirty="0">
                <a:solidFill>
                  <a:srgbClr val="FF0000"/>
                </a:solidFill>
                <a:latin typeface="Times New Roman" panose="02020603050405020304" pitchFamily="18" charset="0"/>
                <a:ea typeface="Cordia New" panose="020B0304020202020204" pitchFamily="34" charset="-34"/>
                <a:cs typeface="Angsana New" panose="02020603050405020304" pitchFamily="18" charset="-34"/>
              </a:rPr>
              <a:t>Excerpted  from: http://www.4to40.com/omg/default.asp?</a:t>
            </a:r>
            <a:endParaRPr lang="th-TH" sz="1200" dirty="0">
              <a:solidFill>
                <a:srgbClr val="FF0000"/>
              </a:solidFill>
            </a:endParaRPr>
          </a:p>
        </p:txBody>
      </p:sp>
    </p:spTree>
    <p:extLst>
      <p:ext uri="{BB962C8B-B14F-4D97-AF65-F5344CB8AC3E}">
        <p14:creationId xmlns:p14="http://schemas.microsoft.com/office/powerpoint/2010/main" val="2311143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97797" y="0"/>
            <a:ext cx="767407"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7" name="Text Box 5"/>
          <p:cNvSpPr txBox="1">
            <a:spLocks noChangeArrowheads="1"/>
          </p:cNvSpPr>
          <p:nvPr/>
        </p:nvSpPr>
        <p:spPr bwMode="auto">
          <a:xfrm>
            <a:off x="2270301" y="937198"/>
            <a:ext cx="3136632" cy="956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3. The</a:t>
            </a:r>
            <a:r>
              <a:rPr kumimoji="0" lang="en-US"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 blue whale is the largest animal on earth. The heart of a blue whale is as big as a car, and its tongue is as long as an elephant.</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7"/>
          <p:cNvSpPr/>
          <p:nvPr/>
        </p:nvSpPr>
        <p:spPr>
          <a:xfrm>
            <a:off x="873632" y="2060766"/>
            <a:ext cx="3927374" cy="605294"/>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Excerpted  </a:t>
            </a:r>
            <a:r>
              <a:rPr lang="en-US" sz="1200" i="1" dirty="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from: </a:t>
            </a:r>
            <a:endPar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endParaRPr>
          </a:p>
          <a:p>
            <a:pPr>
              <a:lnSpc>
                <a:spcPts val="2000"/>
              </a:lnSpc>
              <a:spcAft>
                <a:spcPts val="0"/>
              </a:spcAft>
              <a:tabLst>
                <a:tab pos="2637155" algn="ctr"/>
                <a:tab pos="5274310" algn="r"/>
                <a:tab pos="-270510" algn="l"/>
              </a:tabLst>
            </a:pPr>
            <a:r>
              <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://www. indianchild.com/amazing_facts1.htm</a:t>
            </a:r>
            <a:endParaRPr lang="en-US" sz="1200" dirty="0">
              <a:solidFill>
                <a:srgbClr val="0070C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9" name="Text Box 7"/>
          <p:cNvSpPr txBox="1">
            <a:spLocks noChangeArrowheads="1"/>
          </p:cNvSpPr>
          <p:nvPr/>
        </p:nvSpPr>
        <p:spPr bwMode="auto">
          <a:xfrm>
            <a:off x="2129430" y="3052130"/>
            <a:ext cx="3246801"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4. The </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first ballet </a:t>
            </a:r>
            <a:r>
              <a:rPr kumimoji="0" lang="en-US" sz="1400" b="0" i="0" u="none" strike="noStrike" cap="none" normalizeH="0" baseline="0" dirty="0" err="1"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tu-tu</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was worn by Maria </a:t>
            </a:r>
            <a:r>
              <a:rPr kumimoji="0" lang="en-US" sz="1400" b="0" i="0" u="none" strike="noStrike" cap="none" normalizeH="0" baseline="0" dirty="0" err="1"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Taglioni</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in 1832 on a Paris stage. The outfit was white with tiny blue gauze wings</a:t>
            </a:r>
            <a:r>
              <a:rPr kumimoji="0" lang="th-TH" sz="14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sp>
        <p:nvSpPr>
          <p:cNvPr id="20" name="Rectangle 19"/>
          <p:cNvSpPr/>
          <p:nvPr/>
        </p:nvSpPr>
        <p:spPr>
          <a:xfrm>
            <a:off x="873632" y="4438856"/>
            <a:ext cx="4326754" cy="605294"/>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Excerpted  from: http://www.4to40.com/omg/default.asp?category=&amp;counter=10 </a:t>
            </a:r>
            <a:endParaRPr lang="en-US" sz="1200" dirty="0">
              <a:solidFill>
                <a:srgbClr val="0070C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21" name="Rectangle 20"/>
          <p:cNvSpPr/>
          <p:nvPr/>
        </p:nvSpPr>
        <p:spPr>
          <a:xfrm>
            <a:off x="6567594" y="2204395"/>
            <a:ext cx="5012720" cy="461665"/>
          </a:xfrm>
          <a:prstGeom prst="rect">
            <a:avLst/>
          </a:prstGeom>
        </p:spPr>
        <p:txBody>
          <a:bodyPr wrap="square">
            <a:spAutoFit/>
          </a:bodyPr>
          <a:lstStyle/>
          <a:p>
            <a:pPr indent="457200">
              <a:spcAft>
                <a:spcPts val="0"/>
              </a:spcAft>
              <a:tabLst>
                <a:tab pos="2637155" algn="ctr"/>
                <a:tab pos="5274310" algn="r"/>
                <a:tab pos="457200" algn="l"/>
              </a:tabLst>
            </a:pPr>
            <a:r>
              <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Excerpted  from:</a:t>
            </a:r>
          </a:p>
          <a:p>
            <a:pPr indent="457200">
              <a:spcAft>
                <a:spcPts val="0"/>
              </a:spcAft>
              <a:tabLst>
                <a:tab pos="2637155" algn="ctr"/>
                <a:tab pos="5274310" algn="r"/>
                <a:tab pos="457200" algn="l"/>
              </a:tabLst>
            </a:pPr>
            <a:r>
              <a:rPr lang="en-US" sz="1200" i="1" dirty="0" smtClean="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solidFill>
                  <a:srgbClr val="0070C0"/>
                </a:solidFill>
                <a:latin typeface="Times New Roman" panose="02020603050405020304" pitchFamily="18" charset="0"/>
                <a:ea typeface="Cordia New" panose="020B0304020202020204" pitchFamily="34" charset="-34"/>
                <a:cs typeface="Angsana New" panose="02020603050405020304" pitchFamily="18" charset="-34"/>
              </a:rPr>
              <a:t>://www.4to40.com/omg/default.asp?category=animal&amp;counter=10</a:t>
            </a:r>
            <a:endParaRPr lang="en-US" sz="1200" dirty="0">
              <a:solidFill>
                <a:srgbClr val="0070C0"/>
              </a:solidFill>
              <a:effectLst/>
              <a:latin typeface="Cordia New" panose="020B0304020202020204" pitchFamily="34" charset="-34"/>
              <a:ea typeface="Cordia New" panose="020B0304020202020204" pitchFamily="34" charset="-34"/>
              <a:cs typeface="Cordia New" panose="020B0304020202020204" pitchFamily="34" charset="-34"/>
            </a:endParaRPr>
          </a:p>
        </p:txBody>
      </p:sp>
      <p:pic>
        <p:nvPicPr>
          <p:cNvPr id="30" name="Picture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955" y="768628"/>
            <a:ext cx="1546475" cy="1004411"/>
          </a:xfrm>
          <a:prstGeom prst="rect">
            <a:avLst/>
          </a:prstGeom>
        </p:spPr>
      </p:pic>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1045" y="2909786"/>
            <a:ext cx="1433937" cy="1168659"/>
          </a:xfrm>
          <a:prstGeom prst="rect">
            <a:avLst/>
          </a:prstGeom>
        </p:spPr>
      </p:pic>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2615" y="573834"/>
            <a:ext cx="1485792" cy="1215146"/>
          </a:xfrm>
          <a:prstGeom prst="rect">
            <a:avLst/>
          </a:prstGeom>
        </p:spPr>
      </p:pic>
      <p:sp>
        <p:nvSpPr>
          <p:cNvPr id="25" name="Text Box 11"/>
          <p:cNvSpPr txBox="1">
            <a:spLocks noChangeArrowheads="1"/>
          </p:cNvSpPr>
          <p:nvPr/>
        </p:nvSpPr>
        <p:spPr bwMode="auto">
          <a:xfrm>
            <a:off x="8866357" y="573834"/>
            <a:ext cx="3004903" cy="13202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Pronghorn </a:t>
            </a:r>
            <a:r>
              <a:rPr kumimoji="0" lang="en-US"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antelopes live on the open plains of the western United States. Their lungs and heart are large, which helps them to run at a fast, steady speed for a long distance.</a:t>
            </a:r>
            <a:endParaRPr kumimoji="0" lang="th-TH" sz="1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445245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 name="Rectangle 5"/>
          <p:cNvSpPr>
            <a:spLocks noChangeArrowheads="1"/>
          </p:cNvSpPr>
          <p:nvPr/>
        </p:nvSpPr>
        <p:spPr bwMode="auto">
          <a:xfrm>
            <a:off x="451087" y="1178445"/>
            <a:ext cx="368722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5333" y="4295354"/>
            <a:ext cx="2040206" cy="1516553"/>
          </a:xfrm>
          <a:prstGeom prst="rect">
            <a:avLst/>
          </a:prstGeom>
        </p:spPr>
      </p:pic>
      <p:sp>
        <p:nvSpPr>
          <p:cNvPr id="17" name="Text Box 42"/>
          <p:cNvSpPr txBox="1">
            <a:spLocks noChangeArrowheads="1"/>
          </p:cNvSpPr>
          <p:nvPr/>
        </p:nvSpPr>
        <p:spPr bwMode="auto">
          <a:xfrm>
            <a:off x="6823375" y="436983"/>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8"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63332" y="1967697"/>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3"/>
          <p:cNvSpPr>
            <a:spLocks noChangeArrowheads="1"/>
          </p:cNvSpPr>
          <p:nvPr/>
        </p:nvSpPr>
        <p:spPr bwMode="auto">
          <a:xfrm>
            <a:off x="6823375" y="428466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smtClean="0">
                <a:latin typeface="Cordia New" panose="020B0304020202020204" pitchFamily="34" charset="-34"/>
                <a:cs typeface="Cordia New" panose="020B0304020202020204" pitchFamily="34" charset="-34"/>
              </a:rPr>
              <a:t>มจธ</a:t>
            </a:r>
            <a:r>
              <a:rPr lang="en-US" altLang="en-US" sz="2000" i="1" dirty="0" smtClean="0">
                <a:latin typeface="Cordia New" panose="020B0304020202020204" pitchFamily="34" charset="-34"/>
                <a:cs typeface="Cordia New" panose="020B0304020202020204" pitchFamily="34" charset="-34"/>
              </a:rPr>
              <a:t>.</a:t>
            </a:r>
            <a:r>
              <a:rPr lang="th-TH" altLang="en-US" sz="2000" i="1" dirty="0" smtClean="0">
                <a:latin typeface="Cordia New" panose="020B0304020202020204" pitchFamily="34" charset="-34"/>
                <a:cs typeface="Cordia New" panose="020B0304020202020204" pitchFamily="34" charset="-34"/>
              </a:rPr>
              <a:t> </a:t>
            </a: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
        <p:nvSpPr>
          <p:cNvPr id="2" name="Rectangle 1"/>
          <p:cNvSpPr>
            <a:spLocks noChangeArrowheads="1"/>
          </p:cNvSpPr>
          <p:nvPr/>
        </p:nvSpPr>
        <p:spPr bwMode="auto">
          <a:xfrm>
            <a:off x="664000" y="1952069"/>
            <a:ext cx="4519417" cy="196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2286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2286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2286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2286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2286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2286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2286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2286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228600" algn="r"/>
                <a:tab pos="2636838" algn="ctr"/>
                <a:tab pos="5273675" algn="r"/>
              </a:tabLst>
            </a:pP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1.    tiny; most peaceful</a:t>
            </a:r>
            <a:endParaRPr kumimoji="0" lang="en-US" altLang="zh-CN" sz="1100" b="0" i="0" u="none" strike="noStrike" cap="none" normalizeH="0" baseline="0" dirty="0" smtClean="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tabLst>
                <a:tab pos="228600" algn="r"/>
                <a:tab pos="2636838" algn="ctr"/>
                <a:tab pos="5273675" algn="r"/>
              </a:tabLst>
            </a:pPr>
            <a:r>
              <a:rPr lang="en-US" altLang="zh-CN" sz="1400" dirty="0" smtClean="0">
                <a:solidFill>
                  <a:srgbClr val="FF0000"/>
                </a:solidFill>
                <a:latin typeface="Comic Sans MS" panose="030F0702030302020204" pitchFamily="66" charset="0"/>
                <a:ea typeface="Cordia New" panose="020B0304020202020204" pitchFamily="34" charset="-34"/>
                <a:cs typeface="Angsana New" panose="02020603050405020304" pitchFamily="18" charset="-34"/>
              </a:rPr>
              <a:t>2.   </a:t>
            </a: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world’s; biggest; most overcrowded; </a:t>
            </a:r>
            <a:endParaRPr kumimoji="0" lang="en-US" altLang="zh-CN" sz="1100" b="0" i="0" u="none" strike="noStrike" cap="none" normalizeH="0" baseline="0" dirty="0" smtClean="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28600" algn="r"/>
                <a:tab pos="2636838" algn="ctr"/>
                <a:tab pos="5273675" algn="r"/>
              </a:tabLst>
            </a:pP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3.   largest; big; long</a:t>
            </a:r>
            <a: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zh-CN" sz="1400" b="0" i="0" u="sng"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Notes</a:t>
            </a: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blue whale </a:t>
            </a:r>
            <a: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เป็นชื่อเฉพาะ</a:t>
            </a:r>
            <a:r>
              <a:rPr kumimoji="0" lang="en-US" altLang="zh-CN"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100" b="0" i="0" u="none" strike="noStrike" cap="none" normalizeH="0" baseline="0" dirty="0" smtClean="0">
              <a:ln>
                <a:noFill/>
              </a:ln>
              <a:solidFill>
                <a:srgbClr val="FF0000"/>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r"/>
                <a:tab pos="2636838" algn="ctr"/>
                <a:tab pos="5273675" algn="r"/>
              </a:tabLst>
            </a:pP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4.   first; white; tiny; blue</a:t>
            </a:r>
            <a:r>
              <a:rPr kumimoji="0" lang="en-US" altLang="zh-CN" sz="14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 (</a:t>
            </a:r>
            <a:r>
              <a:rPr kumimoji="0" lang="en-US" altLang="zh-CN" sz="1400" b="0" i="0" u="sng"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Notes</a:t>
            </a: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Paris </a:t>
            </a:r>
            <a: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เป็นคำนามที่ทำ</a:t>
            </a:r>
            <a:b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br>
            <a: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         หน้าที่เป็นคำคุณศัพท์ขยาย</a:t>
            </a:r>
            <a:r>
              <a:rPr kumimoji="0" lang="th-TH" altLang="zh-CN" sz="16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คำนาม </a:t>
            </a: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stage </a:t>
            </a:r>
            <a: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และ</a:t>
            </a:r>
            <a:r>
              <a:rPr kumimoji="0" lang="th-TH"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a:t>
            </a: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gauze </a:t>
            </a:r>
            <a: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เป็นคำนามที่</a:t>
            </a:r>
            <a:b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br>
            <a: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         ทำหน้าที่เป็นคำคุณศัพท์ขยายคำนาม </a:t>
            </a: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wings</a:t>
            </a:r>
            <a:r>
              <a:rPr kumimoji="0" lang="en-US" altLang="zh-CN" sz="14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a:t>
            </a:r>
            <a:endParaRPr kumimoji="0" lang="en-US" altLang="zh-CN" sz="1100" b="0" i="0" u="none" strike="noStrike" cap="none" normalizeH="0" baseline="0" dirty="0" smtClean="0">
              <a:ln>
                <a:noFill/>
              </a:ln>
              <a:solidFill>
                <a:srgbClr val="FF000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28600" algn="r"/>
                <a:tab pos="2636838" algn="ctr"/>
                <a:tab pos="5273675" algn="r"/>
              </a:tabLst>
            </a:pP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5.   open; western; their; large; fast; steady; long </a:t>
            </a:r>
            <a:b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b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a:t>
            </a:r>
            <a:r>
              <a:rPr kumimoji="0" lang="en-US" altLang="zh-CN" sz="14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a:t>
            </a:r>
            <a:r>
              <a:rPr kumimoji="0" lang="en-US" altLang="zh-CN" sz="1400" b="0" i="0" u="sng"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Notes</a:t>
            </a: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United</a:t>
            </a:r>
            <a:r>
              <a:rPr lang="en-US" altLang="zh-CN" sz="1400" dirty="0">
                <a:solidFill>
                  <a:srgbClr val="FF0000"/>
                </a:solidFill>
                <a:latin typeface="Comic Sans MS" panose="030F0702030302020204" pitchFamily="66" charset="0"/>
                <a:ea typeface="Cordia New" panose="020B0304020202020204" pitchFamily="34" charset="-34"/>
                <a:cs typeface="Angsana New" panose="02020603050405020304" pitchFamily="18" charset="-34"/>
              </a:rPr>
              <a:t> </a:t>
            </a:r>
            <a:r>
              <a:rPr lang="en-US" altLang="zh-CN" sz="1400" dirty="0" smtClean="0">
                <a:solidFill>
                  <a:srgbClr val="FF0000"/>
                </a:solidFill>
                <a:latin typeface="Comic Sans MS" panose="030F0702030302020204" pitchFamily="66" charset="0"/>
                <a:ea typeface="Cordia New" panose="020B0304020202020204" pitchFamily="34" charset="-34"/>
                <a:cs typeface="Angsana New" panose="02020603050405020304" pitchFamily="18" charset="-34"/>
              </a:rPr>
              <a:t> </a:t>
            </a:r>
            <a:r>
              <a:rPr kumimoji="0" lang="en-US" altLang="zh-CN" sz="14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States </a:t>
            </a:r>
            <a:r>
              <a:rPr kumimoji="0" lang="th-TH" altLang="zh-CN" sz="16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เป็นชื่อเฉพาะ</a:t>
            </a:r>
            <a:r>
              <a:rPr kumimoji="0" lang="en-US" altLang="zh-CN" sz="14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2800" b="0" i="0" u="none" strike="noStrike" cap="none" normalizeH="0" baseline="0" dirty="0" smtClean="0">
              <a:ln>
                <a:noFill/>
              </a:ln>
              <a:solidFill>
                <a:srgbClr val="FF0000"/>
              </a:solidFill>
              <a:effectLst/>
              <a:latin typeface="Arial" panose="020B0604020202020204" pitchFamily="34" charset="0"/>
            </a:endParaRPr>
          </a:p>
        </p:txBody>
      </p:sp>
    </p:spTree>
    <p:extLst>
      <p:ext uri="{BB962C8B-B14F-4D97-AF65-F5344CB8AC3E}">
        <p14:creationId xmlns:p14="http://schemas.microsoft.com/office/powerpoint/2010/main" val="1218403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64564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7105727" y="449300"/>
            <a:ext cx="2975672" cy="1396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การใช้สื่อชิ้นนี้เพื่อพัฒนาตัวคุณเองให้ประสบความสำเร็จ</a:t>
            </a:r>
            <a:endParaRPr lang="en-US" altLang="en-US" sz="2800" b="1" dirty="0">
              <a:latin typeface="Calibri" panose="020F0502020204030204" pitchFamily="34" charset="0"/>
              <a:cs typeface="Cordia New" panose="020B0304020202020204" pitchFamily="34" charset="-34"/>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9793" y="141756"/>
            <a:ext cx="1080616" cy="157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3"/>
          <p:cNvSpPr txBox="1">
            <a:spLocks noChangeArrowheads="1"/>
          </p:cNvSpPr>
          <p:nvPr/>
        </p:nvSpPr>
        <p:spPr bwMode="auto">
          <a:xfrm>
            <a:off x="359172" y="428141"/>
            <a:ext cx="4350740" cy="53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เกี่ยวกับสื่อชิ้นนี้</a:t>
            </a:r>
            <a:endParaRPr lang="en-US" altLang="en-US" sz="2800" b="1" dirty="0">
              <a:latin typeface="Calibri" panose="020F0502020204030204" pitchFamily="34" charset="0"/>
              <a:cs typeface="Cordia New" panose="020B0304020202020204" pitchFamily="34" charset="-34"/>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8385" y="141756"/>
            <a:ext cx="936128" cy="1534210"/>
          </a:xfrm>
          <a:prstGeom prst="rect">
            <a:avLst/>
          </a:prstGeom>
        </p:spPr>
      </p:pic>
      <p:sp>
        <p:nvSpPr>
          <p:cNvPr id="11" name="Rectangle 119"/>
          <p:cNvSpPr>
            <a:spLocks noChangeArrowheads="1"/>
          </p:cNvSpPr>
          <p:nvPr/>
        </p:nvSpPr>
        <p:spPr bwMode="auto">
          <a:xfrm>
            <a:off x="464943" y="1715532"/>
            <a:ext cx="4758283" cy="502291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sz="1800" dirty="0">
                <a:cs typeface="+mn-cs"/>
              </a:rPr>
              <a:t>ในการเรียนภาษาอังกฤษ มีคนจำนวนมากที่คิดว่าการรู้</a:t>
            </a:r>
            <a:endParaRPr lang="en-US" sz="1800" dirty="0">
              <a:cs typeface="+mn-cs"/>
            </a:endParaRPr>
          </a:p>
          <a:p>
            <a:pPr>
              <a:buNone/>
            </a:pPr>
            <a:r>
              <a:rPr lang="th-TH" sz="1800" dirty="0">
                <a:cs typeface="+mn-cs"/>
              </a:rPr>
              <a:t>คำศัพท์มากๆ จะช่วยให้</a:t>
            </a:r>
            <a:r>
              <a:rPr lang="th-TH" sz="1800" dirty="0" smtClean="0">
                <a:cs typeface="+mn-cs"/>
              </a:rPr>
              <a:t>เข้าใจได้</a:t>
            </a:r>
            <a:r>
              <a:rPr lang="th-TH" sz="1800" dirty="0">
                <a:cs typeface="+mn-cs"/>
              </a:rPr>
              <a:t>ดีขึ้น </a:t>
            </a:r>
            <a:r>
              <a:rPr lang="en-US" sz="1800" dirty="0" smtClean="0">
                <a:cs typeface="+mn-cs"/>
              </a:rPr>
              <a:t>…</a:t>
            </a:r>
            <a:r>
              <a:rPr lang="th-TH" sz="1800" dirty="0" smtClean="0">
                <a:cs typeface="+mn-cs"/>
              </a:rPr>
              <a:t>ความคิด</a:t>
            </a:r>
            <a:r>
              <a:rPr lang="th-TH" sz="1800" dirty="0">
                <a:cs typeface="+mn-cs"/>
              </a:rPr>
              <a:t>นี้มี</a:t>
            </a:r>
            <a:r>
              <a:rPr lang="th-TH" sz="1800" dirty="0" smtClean="0">
                <a:cs typeface="+mn-cs"/>
              </a:rPr>
              <a:t>ส่วน</a:t>
            </a:r>
          </a:p>
          <a:p>
            <a:pPr>
              <a:buNone/>
            </a:pPr>
            <a:r>
              <a:rPr lang="th-TH" sz="1800" dirty="0" smtClean="0">
                <a:cs typeface="+mn-cs"/>
              </a:rPr>
              <a:t>ถูก</a:t>
            </a:r>
            <a:r>
              <a:rPr lang="th-TH" sz="1800" dirty="0">
                <a:cs typeface="+mn-cs"/>
              </a:rPr>
              <a:t>อยู่บ้างแต่ไม่ถูกทั้งหมดทีเดียว </a:t>
            </a:r>
            <a:r>
              <a:rPr lang="en-US" sz="1800" dirty="0">
                <a:cs typeface="+mn-cs"/>
              </a:rPr>
              <a:t>….</a:t>
            </a:r>
          </a:p>
          <a:p>
            <a:endParaRPr lang="en-US" sz="1800" dirty="0">
              <a:cs typeface="+mn-cs"/>
            </a:endParaRPr>
          </a:p>
          <a:p>
            <a:pPr>
              <a:buNone/>
            </a:pPr>
            <a:r>
              <a:rPr lang="th-TH" sz="1800" dirty="0">
                <a:cs typeface="+mn-cs"/>
              </a:rPr>
              <a:t>ถ้าเราสังเกตเวลาที่เราอ่านประโยคภาษาอังกฤษ บางครั้งเราจะ</a:t>
            </a:r>
            <a:endParaRPr lang="en-US" sz="1800" dirty="0">
              <a:cs typeface="+mn-cs"/>
            </a:endParaRPr>
          </a:p>
          <a:p>
            <a:pPr>
              <a:buNone/>
            </a:pPr>
            <a:r>
              <a:rPr lang="th-TH" sz="1800" dirty="0">
                <a:cs typeface="+mn-cs"/>
              </a:rPr>
              <a:t>พบว่า ถึงแม้จะรู้ความหมายของคำทุกคำในประโยคก็ยังไม่อาจเข้าใจประโยคที่อ่าน</a:t>
            </a:r>
            <a:r>
              <a:rPr lang="th-TH" sz="1800" dirty="0" smtClean="0">
                <a:cs typeface="+mn-cs"/>
              </a:rPr>
              <a:t>ได้ด้วย</a:t>
            </a:r>
            <a:r>
              <a:rPr lang="th-TH" sz="1800" dirty="0">
                <a:cs typeface="+mn-cs"/>
              </a:rPr>
              <a:t>เหตุนี้เราจึงควรให้ความสนใจกับโครงสร้างทางไวยากรณ์ ซึ่งมีความสำคัญเท่ากับความหมายของคำที่นำมาประกอบกันเป็นประโยคด้วย</a:t>
            </a:r>
            <a:endParaRPr lang="en-US" sz="1800" dirty="0">
              <a:cs typeface="+mn-cs"/>
            </a:endParaRPr>
          </a:p>
          <a:p>
            <a:r>
              <a:rPr lang="th-TH" sz="1800" dirty="0">
                <a:cs typeface="+mn-cs"/>
              </a:rPr>
              <a:t>ส่วนสำคัญของโครงสร้างทางไวยากรณ์ที่เราควรจะรู้จัก ได้แก่</a:t>
            </a:r>
            <a:endParaRPr lang="en-US" sz="1800" dirty="0">
              <a:cs typeface="+mn-cs"/>
            </a:endParaRPr>
          </a:p>
          <a:p>
            <a:pPr lvl="0">
              <a:buNone/>
            </a:pPr>
            <a:r>
              <a:rPr lang="th-TH" sz="1800" dirty="0">
                <a:cs typeface="+mn-cs"/>
              </a:rPr>
              <a:t>ชนิดของคำ หรือ </a:t>
            </a:r>
            <a:r>
              <a:rPr lang="en-US" sz="1800" dirty="0">
                <a:cs typeface="+mn-cs"/>
              </a:rPr>
              <a:t>Parts of Speech</a:t>
            </a:r>
          </a:p>
          <a:p>
            <a:pPr lvl="0">
              <a:buNone/>
            </a:pPr>
            <a:endParaRPr lang="en-US" sz="1800" dirty="0">
              <a:cs typeface="+mn-cs"/>
            </a:endParaRPr>
          </a:p>
          <a:p>
            <a:r>
              <a:rPr lang="th-TH" sz="1800" dirty="0">
                <a:cs typeface="+mn-cs"/>
              </a:rPr>
              <a:t>บทเรียนนี้จะเป็นการอธิบายชนิดของคำ โดยเน้นการเข้าใจ</a:t>
            </a:r>
            <a:r>
              <a:rPr lang="th-TH" sz="1800" dirty="0" smtClean="0">
                <a:cs typeface="+mn-cs"/>
              </a:rPr>
              <a:t>เกี่ยวกับ</a:t>
            </a:r>
            <a:r>
              <a:rPr lang="th-TH" sz="1800" dirty="0">
                <a:cs typeface="+mn-cs"/>
              </a:rPr>
              <a:t>คำคุณศัพท์</a:t>
            </a:r>
            <a:r>
              <a:rPr lang="th-TH" sz="1800" dirty="0"/>
              <a:t> </a:t>
            </a:r>
            <a:r>
              <a:rPr lang="en-US" sz="1800" dirty="0"/>
              <a:t>(Adjectives) </a:t>
            </a:r>
            <a:r>
              <a:rPr lang="th-TH" sz="1800" dirty="0" smtClean="0">
                <a:cs typeface="+mn-cs"/>
              </a:rPr>
              <a:t>ถ้า</a:t>
            </a:r>
            <a:r>
              <a:rPr lang="th-TH" sz="1800" dirty="0">
                <a:cs typeface="+mn-cs"/>
              </a:rPr>
              <a:t>เราสามารถวิเคราะห์ได้ว่าคำใดใน</a:t>
            </a:r>
            <a:r>
              <a:rPr lang="th-TH" sz="1800">
                <a:cs typeface="+mn-cs"/>
              </a:rPr>
              <a:t>ประโยค</a:t>
            </a:r>
            <a:r>
              <a:rPr lang="th-TH" sz="1800" smtClean="0">
                <a:cs typeface="+mn-cs"/>
              </a:rPr>
              <a:t>เป็นคำคุณศัพท์</a:t>
            </a:r>
            <a:r>
              <a:rPr lang="th-TH" sz="1800" dirty="0" smtClean="0">
                <a:cs typeface="+mn-cs"/>
              </a:rPr>
              <a:t>โดย</a:t>
            </a:r>
            <a:r>
              <a:rPr lang="th-TH" sz="1800" dirty="0">
                <a:cs typeface="+mn-cs"/>
              </a:rPr>
              <a:t>ดูจากรูปแบบและตำแหน่งที่ปรากฏในประโยคได้ ก็จะทำให้เราเข้าใจประโยคดีขึ้นได้อย่าง</a:t>
            </a:r>
            <a:r>
              <a:rPr lang="th-TH" sz="1800" dirty="0" smtClean="0">
                <a:cs typeface="+mn-cs"/>
              </a:rPr>
              <a:t>แน่นอน</a:t>
            </a:r>
            <a:endParaRPr lang="en-US" sz="1800" dirty="0">
              <a:cs typeface="+mn-cs"/>
            </a:endParaRPr>
          </a:p>
        </p:txBody>
      </p:sp>
      <p:sp>
        <p:nvSpPr>
          <p:cNvPr id="13" name="Rectangle 119"/>
          <p:cNvSpPr>
            <a:spLocks noChangeArrowheads="1"/>
          </p:cNvSpPr>
          <p:nvPr/>
        </p:nvSpPr>
        <p:spPr bwMode="auto">
          <a:xfrm>
            <a:off x="6799214" y="1719642"/>
            <a:ext cx="4719216" cy="46597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altLang="th-TH" sz="2000" dirty="0" smtClean="0">
                <a:latin typeface="Cordia New" panose="020B0304020202020204" pitchFamily="34" charset="-34"/>
                <a:cs typeface="+mn-cs"/>
              </a:rPr>
              <a:t>สื่อ</a:t>
            </a:r>
            <a:r>
              <a:rPr lang="th-TH" altLang="th-TH" sz="2000" dirty="0">
                <a:latin typeface="Cordia New" panose="020B0304020202020204" pitchFamily="34" charset="-34"/>
                <a:cs typeface="+mn-cs"/>
              </a:rPr>
              <a:t>ชิ้นนี้ประกอบด้วย</a:t>
            </a:r>
            <a:r>
              <a:rPr lang="en-US" altLang="th-TH" sz="2000" dirty="0">
                <a:latin typeface="Cordia New" panose="020B0304020202020204" pitchFamily="34" charset="-34"/>
                <a:cs typeface="+mn-cs"/>
              </a:rPr>
              <a:t> 2 </a:t>
            </a:r>
            <a:r>
              <a:rPr lang="th-TH" altLang="th-TH" sz="2000" dirty="0">
                <a:latin typeface="Cordia New" panose="020B0304020202020204" pitchFamily="34" charset="-34"/>
                <a:cs typeface="+mn-cs"/>
              </a:rPr>
              <a:t>ส่วนหลัก</a:t>
            </a:r>
          </a:p>
          <a:p>
            <a:pPr>
              <a:buNone/>
            </a:pPr>
            <a:r>
              <a:rPr lang="th-TH" altLang="th-TH" sz="2000" dirty="0">
                <a:latin typeface="Cordia New" panose="020B0304020202020204" pitchFamily="34" charset="-34"/>
                <a:cs typeface="+mn-cs"/>
              </a:rPr>
              <a:t>      </a:t>
            </a:r>
            <a:r>
              <a:rPr lang="th-TH" altLang="th-TH" sz="2000" u="sng" dirty="0">
                <a:latin typeface="Cordia New" panose="020B0304020202020204" pitchFamily="34" charset="-34"/>
                <a:cs typeface="+mn-cs"/>
              </a:rPr>
              <a:t>ส่วนที่ 1 </a:t>
            </a:r>
            <a:r>
              <a:rPr lang="th-TH" altLang="th-TH" sz="2000" dirty="0">
                <a:latin typeface="Cordia New" panose="020B0304020202020204" pitchFamily="34" charset="-34"/>
                <a:cs typeface="+mn-cs"/>
              </a:rPr>
              <a:t>– การทบทวนความรู้เกี่ยวกับ</a:t>
            </a:r>
            <a:r>
              <a:rPr lang="th-TH" altLang="th-TH" sz="2000" dirty="0" smtClean="0">
                <a:latin typeface="Cordia New" panose="020B0304020202020204" pitchFamily="34" charset="-34"/>
                <a:cs typeface="+mn-cs"/>
              </a:rPr>
              <a:t>คำคุณศัพท์</a:t>
            </a:r>
            <a:endParaRPr lang="th-TH" altLang="th-TH" sz="2000" dirty="0">
              <a:latin typeface="Cordia New" panose="020B0304020202020204" pitchFamily="34" charset="-34"/>
              <a:cs typeface="+mn-cs"/>
            </a:endParaRPr>
          </a:p>
          <a:p>
            <a:pPr>
              <a:buNone/>
            </a:pPr>
            <a:r>
              <a:rPr lang="th-TH" altLang="th-TH" sz="2000" dirty="0" smtClean="0">
                <a:latin typeface="Cordia New" panose="020B0304020202020204" pitchFamily="34" charset="-34"/>
                <a:cs typeface="+mn-cs"/>
              </a:rPr>
              <a:t>      </a:t>
            </a:r>
            <a:r>
              <a:rPr lang="th-TH" altLang="th-TH" sz="2000" u="sng" dirty="0" smtClean="0">
                <a:latin typeface="Cordia New" panose="020B0304020202020204" pitchFamily="34" charset="-34"/>
                <a:cs typeface="+mn-cs"/>
              </a:rPr>
              <a:t>ส่วนที่ 2 </a:t>
            </a:r>
            <a:r>
              <a:rPr lang="th-TH" altLang="th-TH" sz="2000" dirty="0" smtClean="0">
                <a:latin typeface="Cordia New" panose="020B0304020202020204" pitchFamily="34" charset="-34"/>
                <a:cs typeface="+mn-cs"/>
              </a:rPr>
              <a:t>– การฝึกวิเคราะห์คำคุณศัพท์ใน</a:t>
            </a:r>
            <a:r>
              <a:rPr lang="th-TH" altLang="th-TH" sz="2000" i="1" dirty="0" smtClean="0">
                <a:latin typeface="Cordia New" panose="020B0304020202020204" pitchFamily="34" charset="-34"/>
                <a:cs typeface="+mn-cs"/>
              </a:rPr>
              <a:t>ประโยค</a:t>
            </a:r>
          </a:p>
          <a:p>
            <a:pPr marL="457200" indent="-457200"/>
            <a:r>
              <a:rPr lang="th-TH" altLang="th-TH" sz="2000" dirty="0" smtClean="0">
                <a:latin typeface="Cordia New" panose="020B0304020202020204" pitchFamily="34" charset="-34"/>
                <a:cs typeface="+mn-cs"/>
              </a:rPr>
              <a:t>เตรียม</a:t>
            </a:r>
            <a:r>
              <a:rPr lang="th-TH" altLang="th-TH" sz="2000" dirty="0">
                <a:latin typeface="Cordia New" panose="020B0304020202020204" pitchFamily="34" charset="-34"/>
                <a:cs typeface="+mn-cs"/>
              </a:rPr>
              <a:t>กระดาษและดินสอหรือ</a:t>
            </a:r>
            <a:r>
              <a:rPr lang="th-TH" altLang="th-TH" sz="2000" dirty="0" smtClean="0">
                <a:latin typeface="Cordia New" panose="020B0304020202020204" pitchFamily="34" charset="-34"/>
                <a:cs typeface="+mn-cs"/>
              </a:rPr>
              <a:t>ปากกา</a:t>
            </a:r>
            <a:r>
              <a:rPr lang="en-US" altLang="th-TH" sz="2000" dirty="0" smtClean="0">
                <a:latin typeface="Cordia New" panose="020B0304020202020204" pitchFamily="34" charset="-34"/>
                <a:cs typeface="+mn-cs"/>
              </a:rPr>
              <a:t> </a:t>
            </a:r>
            <a:r>
              <a:rPr lang="en-US" altLang="th-TH" sz="2400" b="1" dirty="0" smtClean="0">
                <a:latin typeface="Cordia New" panose="020B0304020202020204" pitchFamily="34" charset="-34"/>
                <a:cs typeface="+mn-cs"/>
              </a:rPr>
              <a:t>+ </a:t>
            </a:r>
            <a:r>
              <a:rPr lang="th-TH" altLang="th-TH" sz="2400" b="1" dirty="0" smtClean="0">
                <a:latin typeface="Cordia New" panose="020B0304020202020204" pitchFamily="34" charset="-34"/>
                <a:cs typeface="+mn-cs"/>
              </a:rPr>
              <a:t>ใจ </a:t>
            </a:r>
            <a:r>
              <a:rPr lang="th-TH" altLang="th-TH" sz="2000" dirty="0" smtClean="0">
                <a:latin typeface="Cordia New" panose="020B0304020202020204" pitchFamily="34" charset="-34"/>
                <a:cs typeface="+mn-cs"/>
              </a:rPr>
              <a:t>ให้พร้อม</a:t>
            </a:r>
          </a:p>
          <a:p>
            <a:pPr marL="457200" indent="-457200"/>
            <a:r>
              <a:rPr lang="th-TH" altLang="th-TH" sz="2000" dirty="0" smtClean="0">
                <a:latin typeface="Cordia New" panose="020B0304020202020204" pitchFamily="34" charset="-34"/>
                <a:cs typeface="+mn-cs"/>
              </a:rPr>
              <a:t>สำรวจสื่อคราวๆ เพื่อวางแผนการฝึก</a:t>
            </a:r>
          </a:p>
          <a:p>
            <a:pPr marL="457200" indent="-457200"/>
            <a:r>
              <a:rPr lang="th-TH" altLang="th-TH" sz="2000" dirty="0" smtClean="0">
                <a:latin typeface="Cordia New" panose="020B0304020202020204" pitchFamily="34" charset="-34"/>
                <a:cs typeface="+mn-cs"/>
              </a:rPr>
              <a:t>คุณอาจแบ่งเวลาเรียนรู้เป็นส่วนๆ เพื่อให้เป้าหมายสำเร็จได้ง่ายขึ้น</a:t>
            </a:r>
          </a:p>
          <a:p>
            <a:pPr marL="457200" indent="-457200"/>
            <a:r>
              <a:rPr lang="th-TH" altLang="th-TH" sz="2000" dirty="0" smtClean="0">
                <a:latin typeface="Cordia New" panose="020B0304020202020204" pitchFamily="34" charset="-34"/>
                <a:cs typeface="+mn-cs"/>
              </a:rPr>
              <a:t>อย่ากังวลถ้าไม่สามารถทำแบบฝึกหัดได้ถูกหมด ลองหาความรู้เพิ่มเติมจากแหล่งข้อมูลต่างๆ แล้วค่อยกลับมาทำแบบฝึกหัดซ้ำ</a:t>
            </a:r>
          </a:p>
          <a:p>
            <a:pPr marL="457200" indent="-457200"/>
            <a:endParaRPr lang="th-TH" altLang="th-TH" sz="2000" dirty="0" smtClean="0">
              <a:latin typeface="Cordia New" panose="020B0304020202020204" pitchFamily="34" charset="-34"/>
              <a:cs typeface="+mn-cs"/>
            </a:endParaRPr>
          </a:p>
          <a:p>
            <a:pPr>
              <a:buNone/>
            </a:pPr>
            <a:r>
              <a:rPr lang="th-TH" altLang="th-TH" sz="2000" dirty="0" smtClean="0">
                <a:latin typeface="Cordia New" panose="020B0304020202020204" pitchFamily="34" charset="-34"/>
                <a:cs typeface="+mn-cs"/>
              </a:rPr>
              <a:t>........ เป้าหมายของที่แท้จริงการเรียนรู้คือ การค้นคว้าเพื่อให้เกิดความใจมากขึ้น.....และมากขึ้นนั่นเอง</a:t>
            </a:r>
            <a:endParaRPr lang="th-TH" altLang="th-TH" sz="2000" dirty="0" smtClean="0">
              <a:solidFill>
                <a:srgbClr val="FF0000"/>
              </a:solidFill>
              <a:latin typeface="Cordia New" panose="020B0304020202020204" pitchFamily="34" charset="-34"/>
              <a:cs typeface="+mn-cs"/>
            </a:endParaRPr>
          </a:p>
        </p:txBody>
      </p:sp>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Rectangle 119"/>
          <p:cNvSpPr>
            <a:spLocks noChangeArrowheads="1"/>
          </p:cNvSpPr>
          <p:nvPr/>
        </p:nvSpPr>
        <p:spPr bwMode="auto">
          <a:xfrm>
            <a:off x="401742" y="552757"/>
            <a:ext cx="3492568" cy="104028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sz="2800" b="1" dirty="0" smtClean="0">
                <a:cs typeface="+mn-cs"/>
              </a:rPr>
              <a:t>ส่วนที่ </a:t>
            </a:r>
            <a:r>
              <a:rPr lang="en-US" sz="2800" b="1" dirty="0" smtClean="0">
                <a:cs typeface="+mn-cs"/>
              </a:rPr>
              <a:t>1:</a:t>
            </a:r>
          </a:p>
          <a:p>
            <a:pPr algn="ctr">
              <a:buNone/>
            </a:pPr>
            <a:r>
              <a:rPr lang="th-TH" sz="2800" b="1" dirty="0" smtClean="0">
                <a:cs typeface="+mn-cs"/>
              </a:rPr>
              <a:t>มา</a:t>
            </a:r>
            <a:r>
              <a:rPr lang="th-TH" sz="2800" b="1" dirty="0">
                <a:cs typeface="+mn-cs"/>
              </a:rPr>
              <a:t>รู้จัก </a:t>
            </a:r>
            <a:r>
              <a:rPr lang="en-US" sz="2800" b="1" dirty="0" smtClean="0">
                <a:cs typeface="+mn-cs"/>
              </a:rPr>
              <a:t>“</a:t>
            </a:r>
            <a:r>
              <a:rPr lang="en-US" sz="2800" dirty="0"/>
              <a:t>Adjectives </a:t>
            </a:r>
            <a:r>
              <a:rPr lang="en-US" sz="2800" b="1" dirty="0" smtClean="0">
                <a:cs typeface="+mn-cs"/>
              </a:rPr>
              <a:t>”</a:t>
            </a:r>
            <a:r>
              <a:rPr lang="th-TH" sz="2800" b="1" dirty="0" smtClean="0">
                <a:cs typeface="+mn-cs"/>
              </a:rPr>
              <a:t> </a:t>
            </a:r>
            <a:endParaRPr lang="th-TH" altLang="th-TH" sz="2800" b="1" dirty="0">
              <a:latin typeface="Calibri Light" panose="020F0302020204030204" pitchFamily="34" charset="0"/>
              <a:cs typeface="+mn-cs"/>
            </a:endParaRPr>
          </a:p>
        </p:txBody>
      </p:sp>
      <p:pic>
        <p:nvPicPr>
          <p:cNvPr id="2049" name="Picture 1" descr="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16953" y="332724"/>
            <a:ext cx="1316037" cy="167798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46847" y="2142769"/>
            <a:ext cx="4213412" cy="3970318"/>
          </a:xfrm>
          <a:prstGeom prst="rect">
            <a:avLst/>
          </a:prstGeom>
        </p:spPr>
        <p:txBody>
          <a:bodyPr wrap="square">
            <a:spAutoFit/>
          </a:bodyPr>
          <a:lstStyle/>
          <a:p>
            <a:pPr>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คำคุณศัพท์)</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ถือเป็น </a:t>
            </a:r>
            <a:r>
              <a:rPr lang="en-US" sz="1800" dirty="0">
                <a:latin typeface="Cordia New" panose="020B0304020202020204" pitchFamily="34" charset="-34"/>
                <a:ea typeface="Cordia New" panose="020B0304020202020204" pitchFamily="34" charset="-34"/>
                <a:cs typeface="Cordia New" panose="020B0304020202020204" pitchFamily="34" charset="-34"/>
              </a:rPr>
              <a:t>Content Words </a:t>
            </a:r>
            <a:r>
              <a:rPr lang="th-TH" sz="1800" dirty="0">
                <a:latin typeface="Cordia New" panose="020B0304020202020204" pitchFamily="34" charset="-34"/>
                <a:ea typeface="Cordia New" panose="020B0304020202020204" pitchFamily="34" charset="-34"/>
              </a:rPr>
              <a:t>ที่สำคัญของประโยคซึ่งจะขาดเสียมิได้ </a:t>
            </a:r>
            <a:endParaRPr lang="th-TH" sz="1800" dirty="0" smtClean="0">
              <a:latin typeface="Cordia New" panose="020B0304020202020204" pitchFamily="34" charset="-34"/>
              <a:ea typeface="Cordia New" panose="020B0304020202020204" pitchFamily="34" charset="-34"/>
            </a:endParaRPr>
          </a:p>
          <a:p>
            <a:pPr>
              <a:spcAft>
                <a:spcPts val="0"/>
              </a:spcAft>
              <a:tabLst>
                <a:tab pos="2637155" algn="ctr"/>
                <a:tab pos="5274310" algn="r"/>
                <a:tab pos="4572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th-TH" sz="1800" dirty="0">
                <a:latin typeface="Cordia New" panose="020B0304020202020204" pitchFamily="34" charset="-34"/>
                <a:ea typeface="Cordia New" panose="020B0304020202020204" pitchFamily="34" charset="-34"/>
              </a:rPr>
              <a:t>คำคุณศัพท์ทำหน้าที่อธิบายหรือขยายคำนาม </a:t>
            </a:r>
            <a:r>
              <a:rPr lang="en-US" sz="1800" dirty="0">
                <a:latin typeface="Cordia New" panose="020B0304020202020204" pitchFamily="34" charset="-34"/>
                <a:ea typeface="Cordia New" panose="020B0304020202020204" pitchFamily="34" charset="-34"/>
                <a:cs typeface="Cordia New" panose="020B0304020202020204" pitchFamily="34" charset="-34"/>
              </a:rPr>
              <a:t>(Nouns) </a:t>
            </a:r>
            <a:r>
              <a:rPr lang="th-TH" sz="1800" dirty="0">
                <a:latin typeface="Cordia New" panose="020B0304020202020204" pitchFamily="34" charset="-34"/>
                <a:ea typeface="Cordia New" panose="020B0304020202020204" pitchFamily="34" charset="-34"/>
              </a:rPr>
              <a:t>หรือคำสรรพนาม </a:t>
            </a:r>
            <a:r>
              <a:rPr lang="en-US" sz="1800" dirty="0">
                <a:latin typeface="Cordia New" panose="020B0304020202020204" pitchFamily="34" charset="-34"/>
                <a:ea typeface="Cordia New" panose="020B0304020202020204" pitchFamily="34" charset="-34"/>
                <a:cs typeface="Cordia New" panose="020B0304020202020204" pitchFamily="34" charset="-34"/>
              </a:rPr>
              <a:t>(Pronouns) </a:t>
            </a:r>
            <a:r>
              <a:rPr lang="th-TH" sz="1800" dirty="0">
                <a:latin typeface="Cordia New" panose="020B0304020202020204" pitchFamily="34" charset="-34"/>
                <a:ea typeface="Cordia New" panose="020B0304020202020204" pitchFamily="34" charset="-34"/>
              </a:rPr>
              <a:t>ให้</a:t>
            </a:r>
            <a:r>
              <a:rPr lang="th-TH" sz="1800" dirty="0" smtClean="0">
                <a:latin typeface="Cordia New" panose="020B0304020202020204" pitchFamily="34" charset="-34"/>
                <a:ea typeface="Cordia New" panose="020B0304020202020204" pitchFamily="34" charset="-34"/>
              </a:rPr>
              <a:t>มีรายละเอียด</a:t>
            </a:r>
            <a:r>
              <a:rPr lang="th-TH" sz="1800" dirty="0">
                <a:latin typeface="Cordia New" panose="020B0304020202020204" pitchFamily="34" charset="-34"/>
                <a:ea typeface="Cordia New" panose="020B0304020202020204" pitchFamily="34" charset="-34"/>
              </a:rPr>
              <a:t>ชัดเจนยิ่งขึ้น ลักษณะสำคัญของ </a:t>
            </a: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มี</a:t>
            </a:r>
            <a:r>
              <a:rPr lang="th-TH" sz="1800" dirty="0" smtClean="0">
                <a:latin typeface="Cordia New" panose="020B0304020202020204" pitchFamily="34" charset="-34"/>
                <a:ea typeface="Cordia New" panose="020B0304020202020204" pitchFamily="34" charset="-34"/>
              </a:rPr>
              <a:t>ดังนี้</a:t>
            </a:r>
          </a:p>
          <a:p>
            <a:pPr>
              <a:spcAft>
                <a:spcPts val="0"/>
              </a:spcAft>
              <a:tabLst>
                <a:tab pos="2637155" algn="ctr"/>
                <a:tab pos="5274310" algn="r"/>
                <a:tab pos="4572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lvl="0" indent="-342900">
              <a:spcAft>
                <a:spcPts val="0"/>
              </a:spcAft>
              <a:buSzPts val="1200"/>
              <a:buFont typeface="Times New Roman" panose="02020603050405020304" pitchFamily="18" charset="0"/>
              <a:buChar char=""/>
              <a:tabLst>
                <a:tab pos="2637155" algn="ctr"/>
                <a:tab pos="5274310" algn="r"/>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มีเพียงรูปเดียว ไม่มีพจน์ (ไม่ว่าเอกพจน์หรือพหูพจน์) 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indent="228600">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an </a:t>
            </a:r>
            <a:r>
              <a:rPr lang="en-US" sz="1800" b="1" i="1" u="sng" dirty="0" smtClean="0">
                <a:latin typeface="Cordia New" panose="020B0304020202020204" pitchFamily="34" charset="-34"/>
                <a:ea typeface="Cordia New" panose="020B0304020202020204" pitchFamily="34" charset="-34"/>
                <a:cs typeface="Cordia New" panose="020B0304020202020204" pitchFamily="34" charset="-34"/>
              </a:rPr>
              <a:t>old book</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some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old</a:t>
            </a:r>
            <a:r>
              <a:rPr lang="en-US" sz="1800" dirty="0">
                <a:latin typeface="Cordia New" panose="020B0304020202020204" pitchFamily="34" charset="-34"/>
                <a:ea typeface="Cordia New" panose="020B0304020202020204" pitchFamily="34" charset="-34"/>
                <a:cs typeface="Cordia New" panose="020B0304020202020204" pitchFamily="34" charset="-34"/>
              </a:rPr>
              <a:t> books	</a:t>
            </a:r>
          </a:p>
          <a:p>
            <a:pPr marL="228600" indent="228600">
              <a:spcAft>
                <a:spcPts val="0"/>
              </a:spcAft>
              <a:tabLst>
                <a:tab pos="2637155" algn="ctr"/>
                <a:tab pos="5274310" algn="r"/>
                <a:tab pos="457200" algn="l"/>
              </a:tabLst>
            </a:pPr>
            <a:r>
              <a:rPr lang="en-US" sz="1800" b="1" i="1" u="sng" dirty="0" smtClean="0">
                <a:latin typeface="Cordia New" panose="020B0304020202020204" pitchFamily="34" charset="-34"/>
                <a:ea typeface="Cordia New" panose="020B0304020202020204" pitchFamily="34" charset="-34"/>
                <a:cs typeface="Cordia New" panose="020B0304020202020204" pitchFamily="34" charset="-34"/>
              </a:rPr>
              <a:t>Italian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rice      an </a:t>
            </a:r>
            <a:r>
              <a:rPr lang="en-US" sz="1800" b="1" i="1" u="sng" dirty="0" smtClean="0">
                <a:latin typeface="Cordia New" panose="020B0304020202020204" pitchFamily="34" charset="-34"/>
                <a:ea typeface="Cordia New" panose="020B0304020202020204" pitchFamily="34" charset="-34"/>
                <a:cs typeface="Cordia New" panose="020B0304020202020204" pitchFamily="34" charset="-34"/>
              </a:rPr>
              <a:t>Italian</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lemon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smtClean="0">
                <a:latin typeface="Cordia New" panose="020B0304020202020204" pitchFamily="34" charset="-34"/>
                <a:ea typeface="Cordia New" panose="020B0304020202020204" pitchFamily="34" charset="-34"/>
                <a:cs typeface="Cordia New" panose="020B0304020202020204" pitchFamily="34" charset="-34"/>
              </a:rPr>
              <a:t>Italian</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tomatoes</a:t>
            </a:r>
          </a:p>
          <a:p>
            <a:pPr marL="342900" lvl="0" indent="-342900">
              <a:spcAft>
                <a:spcPts val="0"/>
              </a:spcAft>
              <a:buSzPts val="1200"/>
              <a:buFont typeface="Times New Roman" panose="02020603050405020304" pitchFamily="18" charset="0"/>
              <a:buChar char=""/>
              <a:tabLst>
                <a:tab pos="2637155" algn="ctr"/>
                <a:tab pos="5274310" algn="r"/>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ไม่เปลี่ยนแปลงรูปไปตามบุรุษ 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indent="228600">
              <a:spcAft>
                <a:spcPts val="0"/>
              </a:spcAft>
              <a:tabLst>
                <a:tab pos="2637155" algn="ctr"/>
                <a:tab pos="5274310" algn="r"/>
                <a:tab pos="457200" algn="l"/>
              </a:tabLst>
            </a:pPr>
            <a:r>
              <a:rPr lang="th-TH" sz="1800" dirty="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cs typeface="Cordia New" panose="020B0304020202020204" pitchFamily="34" charset="-34"/>
              </a:rPr>
              <a:t>She’s an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interesting</a:t>
            </a:r>
            <a:r>
              <a:rPr lang="en-US" sz="1800" dirty="0">
                <a:latin typeface="Cordia New" panose="020B0304020202020204" pitchFamily="34" charset="-34"/>
                <a:ea typeface="Cordia New" panose="020B0304020202020204" pitchFamily="34" charset="-34"/>
                <a:cs typeface="Cordia New" panose="020B0304020202020204" pitchFamily="34" charset="-34"/>
              </a:rPr>
              <a:t>  woman.	    </a:t>
            </a:r>
            <a:r>
              <a:rPr lang="th-TH" sz="1800" dirty="0" smtClean="0">
                <a:latin typeface="Cordia New" panose="020B0304020202020204" pitchFamily="34" charset="-34"/>
                <a:ea typeface="Cordia New" panose="020B0304020202020204" pitchFamily="34" charset="-34"/>
                <a:cs typeface="Cordia New" panose="020B0304020202020204" pitchFamily="34" charset="-34"/>
              </a:rPr>
              <a:t/>
            </a:r>
            <a:br>
              <a:rPr lang="th-TH" sz="1800" dirty="0" smtClean="0">
                <a:latin typeface="Cordia New" panose="020B0304020202020204" pitchFamily="34" charset="-34"/>
                <a:ea typeface="Cordia New" panose="020B0304020202020204" pitchFamily="34" charset="-34"/>
                <a:cs typeface="Cordia New" panose="020B0304020202020204" pitchFamily="34" charset="-34"/>
              </a:rPr>
            </a:br>
            <a:r>
              <a:rPr lang="th-TH"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cs typeface="Cordia New" panose="020B0304020202020204" pitchFamily="34" charset="-34"/>
              </a:rPr>
              <a:t>They are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interesting</a:t>
            </a:r>
            <a:r>
              <a:rPr lang="en-US" sz="1800" dirty="0">
                <a:latin typeface="Cordia New" panose="020B0304020202020204" pitchFamily="34" charset="-34"/>
                <a:ea typeface="Cordia New" panose="020B0304020202020204" pitchFamily="34" charset="-34"/>
                <a:cs typeface="Cordia New" panose="020B0304020202020204" pitchFamily="34" charset="-34"/>
              </a:rPr>
              <a:t> people.</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0" name="Rectangle 119"/>
          <p:cNvSpPr>
            <a:spLocks noChangeArrowheads="1"/>
          </p:cNvSpPr>
          <p:nvPr/>
        </p:nvSpPr>
        <p:spPr bwMode="auto">
          <a:xfrm>
            <a:off x="7651212" y="611234"/>
            <a:ext cx="3294693" cy="46166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spcAft>
                <a:spcPts val="0"/>
              </a:spcAft>
              <a:buNone/>
            </a:pPr>
            <a:r>
              <a:rPr lang="en-US" sz="2400" dirty="0">
                <a:latin typeface="Comic Sans MS" panose="030F0702030302020204" pitchFamily="66" charset="0"/>
                <a:ea typeface="Cordia New" panose="020B0304020202020204" pitchFamily="34" charset="-34"/>
                <a:cs typeface="Cordia New" panose="020B0304020202020204" pitchFamily="34" charset="-34"/>
              </a:rPr>
              <a:t>Types of </a:t>
            </a:r>
            <a:r>
              <a:rPr lang="en-US" sz="2400" dirty="0" smtClean="0">
                <a:latin typeface="Comic Sans MS" panose="030F0702030302020204" pitchFamily="66" charset="0"/>
                <a:ea typeface="Cordia New" panose="020B0304020202020204" pitchFamily="34" charset="-34"/>
                <a:cs typeface="Cordia New" panose="020B0304020202020204" pitchFamily="34" charset="-34"/>
              </a:rPr>
              <a:t>Adjectives</a:t>
            </a:r>
            <a:endParaRPr lang="en-US" sz="2400" dirty="0">
              <a:latin typeface="Cordia New" panose="020B0304020202020204" pitchFamily="34" charset="-34"/>
              <a:ea typeface="Cordia New" panose="020B0304020202020204" pitchFamily="34" charset="-34"/>
              <a:cs typeface="Cordia New" panose="020B0304020202020204" pitchFamily="34" charset="-34"/>
            </a:endParaRPr>
          </a:p>
        </p:txBody>
      </p:sp>
      <p:sp>
        <p:nvSpPr>
          <p:cNvPr id="5" name="Rectangle 4"/>
          <p:cNvSpPr/>
          <p:nvPr/>
        </p:nvSpPr>
        <p:spPr>
          <a:xfrm>
            <a:off x="6641222" y="1391336"/>
            <a:ext cx="5081771" cy="4801314"/>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ในการที่เราจะสามารถหาคำคุณศัพท์ </a:t>
            </a: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ในประโยคได้ ก่อนอื่นเราจะต้อง</a:t>
            </a:r>
            <a:r>
              <a:rPr lang="th-TH" sz="1800" dirty="0" smtClean="0">
                <a:latin typeface="Cordia New" panose="020B0304020202020204" pitchFamily="34" charset="-34"/>
                <a:ea typeface="Cordia New" panose="020B0304020202020204" pitchFamily="34" charset="-34"/>
              </a:rPr>
              <a:t>ทราบเกี่ยวกับ</a:t>
            </a:r>
            <a:r>
              <a:rPr lang="th-TH" sz="1800" dirty="0">
                <a:latin typeface="Cordia New" panose="020B0304020202020204" pitchFamily="34" charset="-34"/>
                <a:ea typeface="Cordia New" panose="020B0304020202020204" pitchFamily="34" charset="-34"/>
              </a:rPr>
              <a:t>ประเภทของคำคุณศัพท์</a:t>
            </a:r>
            <a:r>
              <a:rPr lang="th-TH" sz="1800" dirty="0" smtClean="0">
                <a:latin typeface="Cordia New" panose="020B0304020202020204" pitchFamily="34" charset="-34"/>
                <a:ea typeface="Cordia New" panose="020B0304020202020204" pitchFamily="34" charset="-34"/>
              </a:rPr>
              <a:t>ก่อน คำคุณศัพท์</a:t>
            </a:r>
            <a:r>
              <a:rPr lang="th-TH" sz="1800" dirty="0">
                <a:latin typeface="Cordia New" panose="020B0304020202020204" pitchFamily="34" charset="-34"/>
                <a:ea typeface="Cordia New" panose="020B0304020202020204" pitchFamily="34" charset="-34"/>
              </a:rPr>
              <a:t>จะแบ่งเป็น </a:t>
            </a:r>
            <a:r>
              <a:rPr lang="en-US" sz="1800" dirty="0">
                <a:latin typeface="Cordia New" panose="020B0304020202020204" pitchFamily="34" charset="-34"/>
                <a:ea typeface="Cordia New" panose="020B0304020202020204" pitchFamily="34" charset="-34"/>
                <a:cs typeface="Cordia New" panose="020B0304020202020204" pitchFamily="34" charset="-34"/>
              </a:rPr>
              <a:t>8 </a:t>
            </a:r>
            <a:r>
              <a:rPr lang="th-TH" sz="1800" dirty="0">
                <a:latin typeface="Cordia New" panose="020B0304020202020204" pitchFamily="34" charset="-34"/>
                <a:ea typeface="Cordia New" panose="020B0304020202020204" pitchFamily="34" charset="-34"/>
              </a:rPr>
              <a:t>ประเภท </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lvl="0">
              <a:spcAft>
                <a:spcPts val="0"/>
              </a:spcAft>
              <a:tabLst>
                <a:tab pos="228600" algn="l"/>
              </a:tabLst>
            </a:pPr>
            <a:r>
              <a:rPr lang="th-TH" sz="1800" b="1" dirty="0" smtClean="0">
                <a:latin typeface="Cordia New" panose="020B0304020202020204" pitchFamily="34" charset="-34"/>
                <a:ea typeface="Cordia New" panose="020B0304020202020204" pitchFamily="34" charset="-34"/>
              </a:rPr>
              <a:t>1.  คุณศัพท์</a:t>
            </a:r>
            <a:r>
              <a:rPr lang="th-TH" sz="1800" b="1" dirty="0">
                <a:latin typeface="Cordia New" panose="020B0304020202020204" pitchFamily="34" charset="-34"/>
                <a:ea typeface="Cordia New" panose="020B0304020202020204" pitchFamily="34" charset="-34"/>
              </a:rPr>
              <a:t>บอกลักษณะ </a:t>
            </a:r>
            <a:r>
              <a:rPr lang="en-US" sz="1800" b="1" dirty="0">
                <a:latin typeface="Cordia New" panose="020B0304020202020204" pitchFamily="34" charset="-34"/>
                <a:ea typeface="Cordia New" panose="020B0304020202020204" pitchFamily="34" charset="-34"/>
                <a:cs typeface="Cordia New" panose="020B0304020202020204" pitchFamily="34" charset="-34"/>
              </a:rPr>
              <a:t>(Descriptive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คุณศัพท์ประเภทนี้ใช้ประกอบคำนามเพื่อให้รู้ว่านามนั้นมีลักษณะอย่างไร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good, bad, tall, short, white, thin, rich, poor</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เป็น</a:t>
            </a:r>
            <a:r>
              <a:rPr lang="th-TH" sz="1800" dirty="0" smtClean="0">
                <a:latin typeface="Cordia New" panose="020B0304020202020204" pitchFamily="34" charset="-34"/>
                <a:ea typeface="Cordia New" panose="020B0304020202020204" pitchFamily="34" charset="-34"/>
              </a:rPr>
              <a:t>ต้น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lvl="0">
              <a:spcAft>
                <a:spcPts val="0"/>
              </a:spcAft>
              <a:tabLst>
                <a:tab pos="228600" algn="l"/>
              </a:tabLst>
            </a:pPr>
            <a:r>
              <a:rPr lang="th-TH" sz="1800" b="1" dirty="0" smtClean="0">
                <a:latin typeface="Cordia New" panose="020B0304020202020204" pitchFamily="34" charset="-34"/>
                <a:ea typeface="Cordia New" panose="020B0304020202020204" pitchFamily="34" charset="-34"/>
              </a:rPr>
              <a:t>2.  คุณศัพท์</a:t>
            </a:r>
            <a:r>
              <a:rPr lang="th-TH" sz="1800" b="1" dirty="0">
                <a:latin typeface="Cordia New" panose="020B0304020202020204" pitchFamily="34" charset="-34"/>
                <a:ea typeface="Cordia New" panose="020B0304020202020204" pitchFamily="34" charset="-34"/>
              </a:rPr>
              <a:t>บอกชื่อเฉพาะ</a:t>
            </a:r>
            <a:r>
              <a:rPr lang="en-US" sz="1800" b="1" dirty="0">
                <a:latin typeface="Cordia New" panose="020B0304020202020204" pitchFamily="34" charset="-34"/>
                <a:ea typeface="Cordia New" panose="020B0304020202020204" pitchFamily="34" charset="-34"/>
                <a:cs typeface="Cordia New" panose="020B0304020202020204" pitchFamily="34" charset="-34"/>
              </a:rPr>
              <a:t> (Proper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คุณศัพท์ประเภทนี้มีรูปมาจากนามที่เป็นชื่อเฉพาะ บางทีก็เรียกว่าคุณศัพท์บอกสัญชาติ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th-TH" sz="1800" dirty="0">
                <a:latin typeface="Cordia New" panose="020B0304020202020204" pitchFamily="34" charset="-34"/>
                <a:ea typeface="Cordia New" panose="020B0304020202020204" pitchFamily="34" charset="-34"/>
              </a:rPr>
              <a:t>จะขึ้นต้นด้วยอักษรตัวใหญ่เสมอ</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เช่น</a:t>
            </a:r>
            <a:r>
              <a:rPr lang="en-US" sz="1800" dirty="0">
                <a:latin typeface="Cordia New" panose="020B0304020202020204" pitchFamily="34" charset="-34"/>
                <a:ea typeface="Cordia New" panose="020B0304020202020204" pitchFamily="34" charset="-34"/>
                <a:cs typeface="Cordia New" panose="020B0304020202020204" pitchFamily="34" charset="-34"/>
              </a:rPr>
              <a:t> Japanese, English, German, Chinese</a:t>
            </a:r>
            <a:r>
              <a:rPr lang="th-TH" sz="1800" dirty="0">
                <a:latin typeface="Cordia New" panose="020B0304020202020204" pitchFamily="34" charset="-34"/>
                <a:ea typeface="Cordia New" panose="020B0304020202020204" pitchFamily="34" charset="-34"/>
              </a:rPr>
              <a:t> เป็น</a:t>
            </a:r>
            <a:r>
              <a:rPr lang="th-TH" sz="1800" dirty="0" smtClean="0">
                <a:latin typeface="Cordia New" panose="020B0304020202020204" pitchFamily="34" charset="-34"/>
                <a:ea typeface="Cordia New" panose="020B0304020202020204" pitchFamily="34" charset="-34"/>
              </a:rPr>
              <a:t>ต้น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lvl="0">
              <a:spcAft>
                <a:spcPts val="0"/>
              </a:spcAft>
              <a:tabLst>
                <a:tab pos="228600" algn="l"/>
              </a:tabLst>
            </a:pPr>
            <a:r>
              <a:rPr lang="th-TH" sz="1800" b="1" dirty="0" smtClean="0">
                <a:latin typeface="Cordia New" panose="020B0304020202020204" pitchFamily="34" charset="-34"/>
                <a:ea typeface="Cordia New" panose="020B0304020202020204" pitchFamily="34" charset="-34"/>
              </a:rPr>
              <a:t>3.  คุณศัพท์</a:t>
            </a:r>
            <a:r>
              <a:rPr lang="th-TH" sz="1800" b="1" dirty="0">
                <a:latin typeface="Cordia New" panose="020B0304020202020204" pitchFamily="34" charset="-34"/>
                <a:ea typeface="Cordia New" panose="020B0304020202020204" pitchFamily="34" charset="-34"/>
              </a:rPr>
              <a:t>บอกปริมาณ</a:t>
            </a:r>
            <a:r>
              <a:rPr lang="en-US" sz="1800" b="1" dirty="0">
                <a:latin typeface="Cordia New" panose="020B0304020202020204" pitchFamily="34" charset="-34"/>
                <a:ea typeface="Cordia New" panose="020B0304020202020204" pitchFamily="34" charset="-34"/>
                <a:cs typeface="Cordia New" panose="020B0304020202020204" pitchFamily="34" charset="-34"/>
              </a:rPr>
              <a:t> (Quantitative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คุณศัพท์ประเภทนี้บอกจำนวนของคำนามที่ขยายว่ามีปริมาณมากน้อยเพียงไร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much, many, little, some, any, all</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เป็น</a:t>
            </a:r>
            <a:r>
              <a:rPr lang="th-TH" sz="1800" dirty="0" smtClean="0">
                <a:latin typeface="Cordia New" panose="020B0304020202020204" pitchFamily="34" charset="-34"/>
                <a:ea typeface="Cordia New" panose="020B0304020202020204" pitchFamily="34" charset="-34"/>
              </a:rPr>
              <a:t>ต้น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958340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 name="Rectangle 1"/>
          <p:cNvSpPr/>
          <p:nvPr/>
        </p:nvSpPr>
        <p:spPr>
          <a:xfrm>
            <a:off x="646321" y="645733"/>
            <a:ext cx="4531605" cy="2031325"/>
          </a:xfrm>
          <a:prstGeom prst="rect">
            <a:avLst/>
          </a:prstGeom>
        </p:spPr>
        <p:txBody>
          <a:bodyPr wrap="square">
            <a:spAutoFit/>
          </a:bodyPr>
          <a:lstStyle/>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4.  </a:t>
            </a:r>
            <a:r>
              <a:rPr lang="th-TH" sz="1800" b="1" dirty="0">
                <a:latin typeface="Cordia New" panose="020B0304020202020204" pitchFamily="34" charset="-34"/>
                <a:ea typeface="Cordia New" panose="020B0304020202020204" pitchFamily="34" charset="-34"/>
              </a:rPr>
              <a:t>คุณศัพท์บอกจำนวน</a:t>
            </a:r>
            <a:r>
              <a:rPr lang="en-US" sz="1800" b="1" dirty="0">
                <a:latin typeface="Cordia New" panose="020B0304020202020204" pitchFamily="34" charset="-34"/>
                <a:ea typeface="Cordia New" panose="020B0304020202020204" pitchFamily="34" charset="-34"/>
                <a:cs typeface="Cordia New" panose="020B0304020202020204" pitchFamily="34" charset="-34"/>
              </a:rPr>
              <a:t> (Numeral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คุณศัพท์ประเภทนี้แสดงจำนวนเลขนับปรกติ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one, two, three </a:t>
            </a:r>
            <a:r>
              <a:rPr lang="th-TH" sz="1800" dirty="0">
                <a:latin typeface="Cordia New" panose="020B0304020202020204" pitchFamily="34" charset="-34"/>
                <a:ea typeface="Cordia New" panose="020B0304020202020204" pitchFamily="34" charset="-34"/>
              </a:rPr>
              <a:t>และ จำนวนเลขบอกลำดับที่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first, second, third, fourth </a:t>
            </a:r>
            <a:r>
              <a:rPr lang="th-TH" sz="1800" dirty="0">
                <a:latin typeface="Cordia New" panose="020B0304020202020204" pitchFamily="34" charset="-34"/>
                <a:ea typeface="Cordia New" panose="020B0304020202020204" pitchFamily="34" charset="-34"/>
              </a:rPr>
              <a:t>เป็น</a:t>
            </a:r>
            <a:r>
              <a:rPr lang="th-TH" sz="1800" dirty="0" smtClean="0">
                <a:latin typeface="Cordia New" panose="020B0304020202020204" pitchFamily="34" charset="-34"/>
                <a:ea typeface="Cordia New" panose="020B0304020202020204" pitchFamily="34" charset="-34"/>
              </a:rPr>
              <a:t>ต้น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lvl="0" indent="-342900">
              <a:spcAft>
                <a:spcPts val="0"/>
              </a:spcAft>
              <a:buFont typeface="+mj-lt"/>
              <a:buAutoNum type="arabicPeriod" startAt="5"/>
              <a:tabLst>
                <a:tab pos="228600" algn="l"/>
              </a:tabLst>
            </a:pPr>
            <a:r>
              <a:rPr lang="th-TH" sz="1800" b="1" dirty="0">
                <a:latin typeface="Cordia New" panose="020B0304020202020204" pitchFamily="34" charset="-34"/>
                <a:ea typeface="Cordia New" panose="020B0304020202020204" pitchFamily="34" charset="-34"/>
              </a:rPr>
              <a:t>คุณศัพท์แสดงความเป็นเจ้าของ </a:t>
            </a:r>
            <a:r>
              <a:rPr lang="en-US" sz="1800" b="1" dirty="0">
                <a:latin typeface="Cordia New" panose="020B0304020202020204" pitchFamily="34" charset="-34"/>
                <a:ea typeface="Cordia New" panose="020B0304020202020204" pitchFamily="34" charset="-34"/>
                <a:cs typeface="Cordia New" panose="020B0304020202020204" pitchFamily="34" charset="-34"/>
              </a:rPr>
              <a:t>(Possessive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คุณศัพท์ประเภทนี้ใช้ประกอบคำนามเพื่อบ่งบอกให้รู้ว่าเป็นของใคร</a:t>
            </a:r>
            <a:r>
              <a:rPr lang="th-TH" sz="1800" b="1" dirty="0">
                <a:latin typeface="Cordia New" panose="020B0304020202020204" pitchFamily="34" charset="-34"/>
                <a:ea typeface="Cordia New" panose="020B0304020202020204" pitchFamily="34" charset="-34"/>
              </a:rPr>
              <a:t> </a:t>
            </a:r>
            <a:r>
              <a:rPr lang="th-TH" sz="1800" dirty="0">
                <a:latin typeface="Cordia New" panose="020B0304020202020204" pitchFamily="34" charset="-34"/>
                <a:ea typeface="Cordia New" panose="020B0304020202020204" pitchFamily="34" charset="-34"/>
              </a:rPr>
              <a:t>เช่น </a:t>
            </a:r>
            <a:r>
              <a:rPr lang="en-US" sz="1800" dirty="0">
                <a:latin typeface="Cordia New" panose="020B0304020202020204" pitchFamily="34" charset="-34"/>
                <a:ea typeface="Cordia New" panose="020B0304020202020204" pitchFamily="34" charset="-34"/>
                <a:cs typeface="Cordia New" panose="020B0304020202020204" pitchFamily="34" charset="-34"/>
              </a:rPr>
              <a:t>my, his, her, its, our, your, their, one's </a:t>
            </a:r>
            <a:r>
              <a:rPr lang="th-TH" sz="1800" dirty="0">
                <a:latin typeface="Cordia New" panose="020B0304020202020204" pitchFamily="34" charset="-34"/>
                <a:ea typeface="Cordia New" panose="020B0304020202020204" pitchFamily="34" charset="-34"/>
              </a:rPr>
              <a:t>เป็นต้น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p:txBody>
      </p:sp>
      <p:sp>
        <p:nvSpPr>
          <p:cNvPr id="3" name="Rectangle 2"/>
          <p:cNvSpPr/>
          <p:nvPr/>
        </p:nvSpPr>
        <p:spPr>
          <a:xfrm>
            <a:off x="646321" y="2829508"/>
            <a:ext cx="4531605" cy="3693319"/>
          </a:xfrm>
          <a:prstGeom prst="rect">
            <a:avLst/>
          </a:prstGeom>
        </p:spPr>
        <p:txBody>
          <a:bodyPr wrap="square">
            <a:spAutoFit/>
          </a:bodyPr>
          <a:lstStyle/>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6.  </a:t>
            </a:r>
            <a:r>
              <a:rPr lang="th-TH" sz="1800" b="1" dirty="0">
                <a:latin typeface="Cordia New" panose="020B0304020202020204" pitchFamily="34" charset="-34"/>
                <a:ea typeface="Cordia New" panose="020B0304020202020204" pitchFamily="34" charset="-34"/>
              </a:rPr>
              <a:t>คุณศัพท์ชี้เฉพาะ </a:t>
            </a:r>
            <a:r>
              <a:rPr lang="en-US" sz="1800" b="1" dirty="0">
                <a:latin typeface="Cordia New" panose="020B0304020202020204" pitchFamily="34" charset="-34"/>
                <a:ea typeface="Cordia New" panose="020B0304020202020204" pitchFamily="34" charset="-34"/>
                <a:cs typeface="Cordia New" panose="020B0304020202020204" pitchFamily="34" charset="-34"/>
              </a:rPr>
              <a:t>(Demonstrative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คุณศัพท์ประเภทนี้ขยายคำนามเพื่อชี้เฉพาะว่าเป็นคนนั้น คนนี้ หรือสิ่งนั้น สิ่งนี้ ได้แก่ </a:t>
            </a:r>
            <a:r>
              <a:rPr lang="en-US" sz="1800" dirty="0">
                <a:latin typeface="Cordia New" panose="020B0304020202020204" pitchFamily="34" charset="-34"/>
                <a:ea typeface="Cordia New" panose="020B0304020202020204" pitchFamily="34" charset="-34"/>
                <a:cs typeface="Cordia New" panose="020B0304020202020204" pitchFamily="34" charset="-34"/>
              </a:rPr>
              <a:t>this, these, that, those, another,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other</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7.  </a:t>
            </a:r>
            <a:r>
              <a:rPr lang="th-TH" sz="1800" b="1" dirty="0">
                <a:latin typeface="Cordia New" panose="020B0304020202020204" pitchFamily="34" charset="-34"/>
                <a:ea typeface="Cordia New" panose="020B0304020202020204" pitchFamily="34" charset="-34"/>
              </a:rPr>
              <a:t>คุณศัพท์แบ่งแยก </a:t>
            </a:r>
            <a:r>
              <a:rPr lang="en-US" sz="1800" b="1" dirty="0">
                <a:latin typeface="Cordia New" panose="020B0304020202020204" pitchFamily="34" charset="-34"/>
                <a:ea typeface="Cordia New" panose="020B0304020202020204" pitchFamily="34" charset="-34"/>
                <a:cs typeface="Cordia New" panose="020B0304020202020204" pitchFamily="34" charset="-34"/>
              </a:rPr>
              <a:t>(Distributive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คุณศัพท์ประเภทนี้ขยายนามเพื่อแบ่งนามออกเป็นรายคนหรือรายสิ่ง ได้แก่ </a:t>
            </a:r>
            <a:r>
              <a:rPr lang="en-US" sz="1800" dirty="0">
                <a:latin typeface="Cordia New" panose="020B0304020202020204" pitchFamily="34" charset="-34"/>
                <a:ea typeface="Cordia New" panose="020B0304020202020204" pitchFamily="34" charset="-34"/>
                <a:cs typeface="Cordia New" panose="020B0304020202020204" pitchFamily="34" charset="-34"/>
              </a:rPr>
              <a:t>each (</a:t>
            </a:r>
            <a:r>
              <a:rPr lang="th-TH" sz="1800" dirty="0">
                <a:latin typeface="Cordia New" panose="020B0304020202020204" pitchFamily="34" charset="-34"/>
                <a:ea typeface="Cordia New" panose="020B0304020202020204" pitchFamily="34" charset="-34"/>
              </a:rPr>
              <a:t>แต่ละ</a:t>
            </a:r>
            <a:r>
              <a:rPr lang="en-US" sz="1800" dirty="0">
                <a:latin typeface="Cordia New" panose="020B0304020202020204" pitchFamily="34" charset="-34"/>
                <a:ea typeface="Cordia New" panose="020B0304020202020204" pitchFamily="34" charset="-34"/>
                <a:cs typeface="Cordia New" panose="020B0304020202020204" pitchFamily="34" charset="-34"/>
              </a:rPr>
              <a:t>), either (</a:t>
            </a:r>
            <a:r>
              <a:rPr lang="th-TH" sz="1800" dirty="0">
                <a:latin typeface="Cordia New" panose="020B0304020202020204" pitchFamily="34" charset="-34"/>
                <a:ea typeface="Cordia New" panose="020B0304020202020204" pitchFamily="34" charset="-34"/>
              </a:rPr>
              <a:t>อันใดอันหนึ่ง คนใดคนหนึ่ง</a:t>
            </a:r>
            <a:r>
              <a:rPr lang="en-US" sz="1800" dirty="0">
                <a:latin typeface="Cordia New" panose="020B0304020202020204" pitchFamily="34" charset="-34"/>
                <a:ea typeface="Cordia New" panose="020B0304020202020204" pitchFamily="34" charset="-34"/>
                <a:cs typeface="Cordia New" panose="020B0304020202020204" pitchFamily="34" charset="-34"/>
              </a:rPr>
              <a:t>), neither (</a:t>
            </a:r>
            <a:r>
              <a:rPr lang="th-TH" sz="1800" dirty="0">
                <a:latin typeface="Cordia New" panose="020B0304020202020204" pitchFamily="34" charset="-34"/>
                <a:ea typeface="Cordia New" panose="020B0304020202020204" pitchFamily="34" charset="-34"/>
              </a:rPr>
              <a:t>ไม่ทั้งสอง</a:t>
            </a:r>
            <a:r>
              <a:rPr lang="en-US" sz="1800" dirty="0">
                <a:latin typeface="Cordia New" panose="020B0304020202020204" pitchFamily="34" charset="-34"/>
                <a:ea typeface="Cordia New" panose="020B0304020202020204" pitchFamily="34" charset="-34"/>
                <a:cs typeface="Cordia New" panose="020B0304020202020204" pitchFamily="34" charset="-34"/>
              </a:rPr>
              <a:t>), every (</a:t>
            </a:r>
            <a:r>
              <a:rPr lang="th-TH" sz="1800" dirty="0">
                <a:latin typeface="Cordia New" panose="020B0304020202020204" pitchFamily="34" charset="-34"/>
                <a:ea typeface="Cordia New" panose="020B0304020202020204" pitchFamily="34" charset="-34"/>
              </a:rPr>
              <a:t>ทุกๆ</a:t>
            </a:r>
            <a:r>
              <a:rPr lang="en-US" sz="1800" dirty="0">
                <a:latin typeface="Cordia New" panose="020B0304020202020204" pitchFamily="34" charset="-34"/>
                <a:ea typeface="Cordia New" panose="020B0304020202020204" pitchFamily="34" charset="-34"/>
                <a:cs typeface="Cordia New" panose="020B0304020202020204" pitchFamily="34" charset="-34"/>
              </a:rPr>
              <a:t>), both (</a:t>
            </a:r>
            <a:r>
              <a:rPr lang="th-TH" sz="1800" dirty="0">
                <a:latin typeface="Cordia New" panose="020B0304020202020204" pitchFamily="34" charset="-34"/>
                <a:ea typeface="Cordia New" panose="020B0304020202020204" pitchFamily="34" charset="-34"/>
              </a:rPr>
              <a:t>ทั้งคู่</a:t>
            </a:r>
            <a:r>
              <a:rPr lang="th-TH" sz="1800" dirty="0" smtClean="0">
                <a:latin typeface="Cordia New" panose="020B0304020202020204" pitchFamily="34" charset="-34"/>
                <a:ea typeface="Cordia New" panose="020B0304020202020204" pitchFamily="34" charset="-34"/>
              </a:rPr>
              <a:t>)</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8.  </a:t>
            </a:r>
            <a:r>
              <a:rPr lang="th-TH" sz="1800" b="1" dirty="0">
                <a:latin typeface="Cordia New" panose="020B0304020202020204" pitchFamily="34" charset="-34"/>
                <a:ea typeface="Cordia New" panose="020B0304020202020204" pitchFamily="34" charset="-34"/>
              </a:rPr>
              <a:t>คุณศัพท์บอกความเป็นคำถาม </a:t>
            </a:r>
            <a:r>
              <a:rPr lang="en-US" sz="1800" b="1" dirty="0">
                <a:latin typeface="Cordia New" panose="020B0304020202020204" pitchFamily="34" charset="-34"/>
                <a:ea typeface="Cordia New" panose="020B0304020202020204" pitchFamily="34" charset="-34"/>
                <a:cs typeface="Cordia New" panose="020B0304020202020204" pitchFamily="34" charset="-34"/>
              </a:rPr>
              <a:t>(Interrogative Adjective)</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คุณศัพท์ประเภทนี้ขยายนามเพื่อให้เป็นคำถาม จึงต้องใช้นำหน้าคำนามตลอดไป ได้แก่ </a:t>
            </a:r>
            <a:r>
              <a:rPr lang="en-US" sz="1800" dirty="0">
                <a:latin typeface="Cordia New" panose="020B0304020202020204" pitchFamily="34" charset="-34"/>
                <a:ea typeface="Cordia New" panose="020B0304020202020204" pitchFamily="34" charset="-34"/>
                <a:cs typeface="Cordia New" panose="020B0304020202020204" pitchFamily="34" charset="-34"/>
              </a:rPr>
              <a:t>what, which, whose </a:t>
            </a:r>
            <a:r>
              <a:rPr lang="th-TH" sz="1800" dirty="0">
                <a:latin typeface="Cordia New" panose="020B0304020202020204" pitchFamily="34" charset="-34"/>
                <a:ea typeface="Cordia New" panose="020B0304020202020204" pitchFamily="34" charset="-34"/>
              </a:rPr>
              <a:t>เช่น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What</a:t>
            </a:r>
            <a:r>
              <a:rPr lang="en-US" sz="1800" dirty="0">
                <a:latin typeface="Cordia New" panose="020B0304020202020204" pitchFamily="34" charset="-34"/>
                <a:ea typeface="Cordia New" panose="020B0304020202020204" pitchFamily="34" charset="-34"/>
                <a:cs typeface="Cordia New" panose="020B0304020202020204" pitchFamily="34" charset="-34"/>
              </a:rPr>
              <a:t> book is she reading?,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Which</a:t>
            </a:r>
            <a:r>
              <a:rPr lang="en-US" sz="1800" dirty="0">
                <a:latin typeface="Cordia New" panose="020B0304020202020204" pitchFamily="34" charset="-34"/>
                <a:ea typeface="Cordia New" panose="020B0304020202020204" pitchFamily="34" charset="-34"/>
                <a:cs typeface="Cordia New" panose="020B0304020202020204" pitchFamily="34" charset="-34"/>
              </a:rPr>
              <a:t> book do you prefer?</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4" name="Rectangle 3"/>
          <p:cNvSpPr/>
          <p:nvPr/>
        </p:nvSpPr>
        <p:spPr>
          <a:xfrm>
            <a:off x="6774968" y="1295728"/>
            <a:ext cx="4873128" cy="4616648"/>
          </a:xfrm>
          <a:prstGeom prst="rect">
            <a:avLst/>
          </a:prstGeom>
        </p:spPr>
        <p:txBody>
          <a:bodyPr wrap="square">
            <a:spAutoFit/>
          </a:bodyPr>
          <a:lstStyle/>
          <a:p>
            <a:pPr>
              <a:spcAft>
                <a:spcPts val="0"/>
              </a:spcAft>
            </a:pPr>
            <a:r>
              <a:rPr lang="th-TH" sz="2400" b="1" u="sng" dirty="0">
                <a:latin typeface="Cordia New" panose="020B0304020202020204" pitchFamily="34" charset="-34"/>
                <a:ea typeface="Cordia New" panose="020B0304020202020204" pitchFamily="34" charset="-34"/>
              </a:rPr>
              <a:t>คำคุณศัพท์ประเภท</a:t>
            </a:r>
            <a:r>
              <a:rPr lang="th-TH" sz="2400" b="1" u="sng" dirty="0" smtClean="0">
                <a:latin typeface="Cordia New" panose="020B0304020202020204" pitchFamily="34" charset="-34"/>
                <a:ea typeface="Cordia New" panose="020B0304020202020204" pitchFamily="34" charset="-34"/>
              </a:rPr>
              <a:t>อื่นๆ</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นอกจากคุณศัพท์ทั้ง </a:t>
            </a:r>
            <a:r>
              <a:rPr lang="en-US" sz="1800" dirty="0">
                <a:latin typeface="Cordia New" panose="020B0304020202020204" pitchFamily="34" charset="-34"/>
                <a:ea typeface="Cordia New" panose="020B0304020202020204" pitchFamily="34" charset="-34"/>
                <a:cs typeface="Cordia New" panose="020B0304020202020204" pitchFamily="34" charset="-34"/>
              </a:rPr>
              <a:t>8 </a:t>
            </a:r>
            <a:r>
              <a:rPr lang="th-TH" sz="1800" dirty="0">
                <a:latin typeface="Cordia New" panose="020B0304020202020204" pitchFamily="34" charset="-34"/>
                <a:ea typeface="Cordia New" panose="020B0304020202020204" pitchFamily="34" charset="-34"/>
              </a:rPr>
              <a:t>ประเภทที่กล่าวมาแล้ว เราควรสังเกตคุณศัพท์ประเภท</a:t>
            </a:r>
            <a:r>
              <a:rPr lang="th-TH" sz="1800" dirty="0" smtClean="0">
                <a:latin typeface="Cordia New" panose="020B0304020202020204" pitchFamily="34" charset="-34"/>
                <a:ea typeface="Cordia New" panose="020B0304020202020204" pitchFamily="34" charset="-34"/>
              </a:rPr>
              <a:t>อื่นๆ</a:t>
            </a:r>
            <a:r>
              <a:rPr lang="th-TH"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ซึ่ง</a:t>
            </a:r>
            <a:r>
              <a:rPr lang="th-TH" sz="1800" dirty="0">
                <a:latin typeface="Cordia New" panose="020B0304020202020204" pitchFamily="34" charset="-34"/>
                <a:ea typeface="Cordia New" panose="020B0304020202020204" pitchFamily="34" charset="-34"/>
              </a:rPr>
              <a:t>จัดเป็นหมวดหมู่ได้</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1.  </a:t>
            </a:r>
            <a:r>
              <a:rPr lang="th-TH" sz="1800" dirty="0">
                <a:latin typeface="Cordia New" panose="020B0304020202020204" pitchFamily="34" charset="-34"/>
                <a:ea typeface="Cordia New" panose="020B0304020202020204" pitchFamily="34" charset="-34"/>
              </a:rPr>
              <a:t>คำคุณศัพท์ที่เกิดจากการนำคำมาประกอบกันโดยเชื่อมด้วย</a:t>
            </a:r>
            <a:r>
              <a:rPr lang="th-TH" sz="1800" dirty="0" smtClean="0">
                <a:latin typeface="Cordia New" panose="020B0304020202020204" pitchFamily="34" charset="-34"/>
                <a:ea typeface="Cordia New" panose="020B0304020202020204" pitchFamily="34" charset="-34"/>
              </a:rPr>
              <a:t>เครื่องหมาย</a:t>
            </a:r>
            <a:br>
              <a:rPr lang="th-TH" sz="1800" dirty="0" smtClean="0">
                <a:latin typeface="Cordia New" panose="020B0304020202020204" pitchFamily="34" charset="-34"/>
                <a:ea typeface="Cordia New" panose="020B0304020202020204" pitchFamily="34" charset="-34"/>
              </a:rPr>
            </a:br>
            <a:r>
              <a:rPr lang="th-TH"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-The triangle is a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three-sided</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figure.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We need a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ten-gallon</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pail.</a:t>
            </a:r>
          </a:p>
          <a:p>
            <a:pPr>
              <a:spcAft>
                <a:spcPts val="0"/>
              </a:spcAft>
            </a:pP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-She is a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dark-eyed</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girl.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i="1"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i="1"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r>
            <a:br>
              <a:rPr lang="en-US" sz="1800" dirty="0" smtClean="0">
                <a:latin typeface="Cordia New" panose="020B0304020202020204" pitchFamily="34" charset="-34"/>
                <a:ea typeface="Cordia New" panose="020B0304020202020204" pitchFamily="34" charset="-34"/>
                <a:cs typeface="Cordia New" panose="020B0304020202020204" pitchFamily="34" charset="-34"/>
              </a:rPr>
            </a:br>
            <a:r>
              <a:rPr lang="th-TH" sz="1800" dirty="0" smtClean="0">
                <a:latin typeface="Comic Sans MS" panose="030F0702030302020204" pitchFamily="66" charset="0"/>
                <a:ea typeface="Angsana New" panose="02020603050405020304" pitchFamily="18" charset="-34"/>
              </a:rPr>
              <a:t>2</a:t>
            </a:r>
            <a:r>
              <a:rPr lang="th-TH" sz="1800" dirty="0">
                <a:latin typeface="Comic Sans MS" panose="030F0702030302020204" pitchFamily="66" charset="0"/>
                <a:ea typeface="Angsana New" panose="02020603050405020304" pitchFamily="18" charset="-34"/>
              </a:rPr>
              <a:t>.  คำคุณศัพท์ที่เกิดจากการเติม </a:t>
            </a:r>
            <a:r>
              <a:rPr lang="en-US" sz="1800" dirty="0">
                <a:latin typeface="Cordia New" panose="020B0304020202020204" pitchFamily="34" charset="-34"/>
                <a:ea typeface="Angsana New" panose="02020603050405020304" pitchFamily="18" charset="-34"/>
                <a:cs typeface="Angsana New" panose="02020603050405020304" pitchFamily="18" charset="-34"/>
              </a:rPr>
              <a:t>-</a:t>
            </a:r>
            <a:r>
              <a:rPr lang="en-US" sz="1800" dirty="0" err="1">
                <a:latin typeface="Cordia New" panose="020B0304020202020204" pitchFamily="34" charset="-34"/>
                <a:ea typeface="Angsana New" panose="02020603050405020304" pitchFamily="18" charset="-34"/>
                <a:cs typeface="Angsana New" panose="02020603050405020304" pitchFamily="18" charset="-34"/>
              </a:rPr>
              <a:t>ing</a:t>
            </a:r>
            <a:r>
              <a:rPr lang="en-US"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rdia New" panose="020B0304020202020204" pitchFamily="34" charset="-34"/>
                <a:ea typeface="Angsana New" panose="02020603050405020304" pitchFamily="18" charset="-34"/>
                <a:cs typeface="Angsana New" panose="02020603050405020304" pitchFamily="18" charset="-34"/>
              </a:rPr>
              <a:t>หลังคำกริยา </a:t>
            </a:r>
            <a:r>
              <a:rPr lang="en-US" sz="1800" dirty="0">
                <a:latin typeface="Cordia New" panose="020B0304020202020204" pitchFamily="34" charset="-34"/>
                <a:ea typeface="Angsana New" panose="02020603050405020304" pitchFamily="18" charset="-34"/>
                <a:cs typeface="Angsana New" panose="02020603050405020304" pitchFamily="18" charset="-34"/>
              </a:rPr>
              <a:t>(</a:t>
            </a:r>
            <a:r>
              <a:rPr lang="th-TH" sz="1800" dirty="0">
                <a:latin typeface="Cordia New" panose="020B0304020202020204" pitchFamily="34" charset="-34"/>
                <a:ea typeface="Angsana New" panose="02020603050405020304" pitchFamily="18" charset="-34"/>
                <a:cs typeface="Angsana New" panose="02020603050405020304" pitchFamily="18" charset="-34"/>
              </a:rPr>
              <a:t>เรียกว่า </a:t>
            </a:r>
            <a:r>
              <a:rPr lang="en-US" sz="1800" dirty="0">
                <a:latin typeface="Cordia New" panose="020B0304020202020204" pitchFamily="34" charset="-34"/>
                <a:ea typeface="Angsana New" panose="02020603050405020304" pitchFamily="18" charset="-34"/>
                <a:cs typeface="Angsana New" panose="02020603050405020304" pitchFamily="18" charset="-34"/>
              </a:rPr>
              <a:t>Present </a:t>
            </a:r>
            <a:r>
              <a:rPr lang="en-US" sz="1800" dirty="0" smtClean="0">
                <a:latin typeface="Cordia New" panose="020B0304020202020204" pitchFamily="34" charset="-34"/>
                <a:ea typeface="Angsana New" panose="02020603050405020304" pitchFamily="18" charset="-34"/>
                <a:cs typeface="Angsana New" panose="02020603050405020304" pitchFamily="18" charset="-34"/>
              </a:rPr>
              <a:t/>
            </a:r>
            <a:br>
              <a:rPr lang="en-US" sz="1800" dirty="0" smtClean="0">
                <a:latin typeface="Cordia New" panose="020B0304020202020204" pitchFamily="34" charset="-34"/>
                <a:ea typeface="Angsana New" panose="02020603050405020304" pitchFamily="18" charset="-34"/>
                <a:cs typeface="Angsana New" panose="02020603050405020304" pitchFamily="18" charset="-34"/>
              </a:rPr>
            </a:br>
            <a:r>
              <a:rPr lang="en-US" sz="1800" dirty="0" smtClean="0">
                <a:latin typeface="Cordia New" panose="020B0304020202020204" pitchFamily="34" charset="-34"/>
                <a:ea typeface="Angsana New" panose="02020603050405020304" pitchFamily="18" charset="-34"/>
                <a:cs typeface="Angsana New" panose="02020603050405020304" pitchFamily="18" charset="-34"/>
              </a:rPr>
              <a:t>     Participle</a:t>
            </a:r>
            <a:r>
              <a:rPr lang="en-US"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rdia New" panose="020B0304020202020204" pitchFamily="34" charset="-34"/>
                <a:ea typeface="Angsana New" panose="02020603050405020304" pitchFamily="18" charset="-34"/>
              </a:rPr>
              <a:t>เมื่อ</a:t>
            </a:r>
            <a:r>
              <a:rPr lang="th-TH" sz="1800" dirty="0" smtClean="0">
                <a:latin typeface="Cordia New" panose="020B0304020202020204" pitchFamily="34" charset="-34"/>
                <a:ea typeface="Angsana New" panose="02020603050405020304" pitchFamily="18" charset="-34"/>
              </a:rPr>
              <a:t>ขยาย</a:t>
            </a:r>
            <a:r>
              <a:rPr lang="th-TH" sz="1800" dirty="0" smtClean="0">
                <a:latin typeface="Comic Sans MS" panose="030F0702030302020204" pitchFamily="66" charset="0"/>
                <a:ea typeface="Angsana New" panose="02020603050405020304" pitchFamily="18" charset="-34"/>
              </a:rPr>
              <a:t>คำนาม </a:t>
            </a:r>
            <a:r>
              <a:rPr lang="th-TH" sz="1800" dirty="0">
                <a:latin typeface="Comic Sans MS" panose="030F0702030302020204" pitchFamily="66" charset="0"/>
                <a:ea typeface="Angsana New" panose="02020603050405020304" pitchFamily="18" charset="-34"/>
              </a:rPr>
              <a:t>บอกถึง การกระทำของนามนั้น  เช่น  </a:t>
            </a:r>
            <a:r>
              <a:rPr lang="en-US" sz="1800" dirty="0">
                <a:latin typeface="Cordia New" panose="020B0304020202020204" pitchFamily="34" charset="-34"/>
                <a:ea typeface="Angsana New" panose="02020603050405020304" pitchFamily="18" charset="-34"/>
                <a:cs typeface="Angsana New" panose="02020603050405020304" pitchFamily="18" charset="-34"/>
              </a:rPr>
              <a:t>	</a:t>
            </a:r>
            <a:endParaRPr lang="en-US" sz="1800" dirty="0">
              <a:latin typeface="Comic Sans MS" panose="030F0702030302020204" pitchFamily="66" charset="0"/>
              <a:ea typeface="Angsana New" panose="02020603050405020304" pitchFamily="18" charset="-34"/>
              <a:cs typeface="Angsana New" panose="02020603050405020304" pitchFamily="18" charset="-34"/>
            </a:endParaRPr>
          </a:p>
          <a:p>
            <a:pPr indent="457200">
              <a:lnSpc>
                <a:spcPct val="150000"/>
              </a:lnSpc>
              <a:spcAft>
                <a:spcPts val="0"/>
              </a:spcAft>
            </a:pP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music-loving</a:t>
            </a:r>
            <a:r>
              <a:rPr lang="en-US" sz="1800"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people    =   people who love music</a:t>
            </a:r>
            <a:endParaRPr lang="en-US" sz="1800" dirty="0">
              <a:solidFill>
                <a:srgbClr val="FF0000"/>
              </a:solidFill>
              <a:latin typeface="Comic Sans MS" panose="030F0702030302020204" pitchFamily="66" charset="0"/>
              <a:ea typeface="Angsana New" panose="02020603050405020304" pitchFamily="18" charset="-34"/>
              <a:cs typeface="Angsana New" panose="02020603050405020304" pitchFamily="18" charset="-34"/>
            </a:endParaRPr>
          </a:p>
          <a:p>
            <a:pPr indent="457200">
              <a:lnSpc>
                <a:spcPct val="150000"/>
              </a:lnSpc>
              <a:spcAft>
                <a:spcPts val="0"/>
              </a:spcAft>
            </a:pP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time-saving</a:t>
            </a:r>
            <a:r>
              <a:rPr lang="en-US" sz="1800"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machine   =   a machine that saves </a:t>
            </a:r>
            <a:r>
              <a:rPr lang="en-US" sz="1800" dirty="0" smtClean="0">
                <a:solidFill>
                  <a:srgbClr val="FF0000"/>
                </a:solidFill>
                <a:latin typeface="Cordia New" panose="020B0304020202020204" pitchFamily="34" charset="-34"/>
                <a:ea typeface="Angsana New" panose="02020603050405020304" pitchFamily="18" charset="-34"/>
                <a:cs typeface="Angsana New" panose="02020603050405020304" pitchFamily="18" charset="-34"/>
              </a:rPr>
              <a:t>time</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pic>
        <p:nvPicPr>
          <p:cNvPr id="9" name="Picture 2" descr="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10882" y="3241364"/>
            <a:ext cx="1107548" cy="111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65141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Rectangle 3"/>
          <p:cNvSpPr/>
          <p:nvPr/>
        </p:nvSpPr>
        <p:spPr>
          <a:xfrm>
            <a:off x="434464" y="766919"/>
            <a:ext cx="4873128" cy="3277820"/>
          </a:xfrm>
          <a:prstGeom prst="rect">
            <a:avLst/>
          </a:prstGeom>
        </p:spPr>
        <p:txBody>
          <a:bodyPr wrap="square">
            <a:spAutoFit/>
          </a:bodyPr>
          <a:lstStyle/>
          <a:p>
            <a:pPr>
              <a:lnSpc>
                <a:spcPct val="150000"/>
              </a:lnSpc>
              <a:spcAft>
                <a:spcPts val="0"/>
              </a:spcAft>
            </a:pPr>
            <a:r>
              <a:rPr lang="en-US" sz="1800" dirty="0" smtClean="0">
                <a:latin typeface="Cordia New" panose="020B0304020202020204" pitchFamily="34" charset="-34"/>
                <a:ea typeface="Angsana New" panose="02020603050405020304" pitchFamily="18" charset="-34"/>
                <a:cs typeface="Angsana New" panose="02020603050405020304" pitchFamily="18" charset="-34"/>
              </a:rPr>
              <a:t>3</a:t>
            </a:r>
            <a:r>
              <a:rPr lang="en-US"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mic Sans MS" panose="030F0702030302020204" pitchFamily="66" charset="0"/>
                <a:ea typeface="Angsana New" panose="02020603050405020304" pitchFamily="18" charset="-34"/>
              </a:rPr>
              <a:t>คำคุณศัพท์ที่เกิดจากการเติม </a:t>
            </a:r>
            <a:r>
              <a:rPr lang="en-US" sz="1800" dirty="0">
                <a:latin typeface="Cordia New" panose="020B0304020202020204" pitchFamily="34" charset="-34"/>
                <a:ea typeface="Angsana New" panose="02020603050405020304" pitchFamily="18" charset="-34"/>
                <a:cs typeface="Angsana New" panose="02020603050405020304" pitchFamily="18" charset="-34"/>
              </a:rPr>
              <a:t>-</a:t>
            </a:r>
            <a:r>
              <a:rPr lang="en-US" sz="1800" dirty="0" err="1">
                <a:latin typeface="Cordia New" panose="020B0304020202020204" pitchFamily="34" charset="-34"/>
                <a:ea typeface="Angsana New" panose="02020603050405020304" pitchFamily="18" charset="-34"/>
                <a:cs typeface="Angsana New" panose="02020603050405020304" pitchFamily="18" charset="-34"/>
              </a:rPr>
              <a:t>ed</a:t>
            </a:r>
            <a:r>
              <a:rPr lang="en-US"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rdia New" panose="020B0304020202020204" pitchFamily="34" charset="-34"/>
                <a:ea typeface="Angsana New" panose="02020603050405020304" pitchFamily="18" charset="-34"/>
                <a:cs typeface="Angsana New" panose="02020603050405020304" pitchFamily="18" charset="-34"/>
              </a:rPr>
              <a:t>หลังคำกริยา </a:t>
            </a:r>
            <a:r>
              <a:rPr lang="en-US" sz="1800" dirty="0">
                <a:latin typeface="Cordia New" panose="020B0304020202020204" pitchFamily="34" charset="-34"/>
                <a:ea typeface="Angsana New" panose="02020603050405020304" pitchFamily="18" charset="-34"/>
                <a:cs typeface="Angsana New" panose="02020603050405020304" pitchFamily="18" charset="-34"/>
              </a:rPr>
              <a:t>(</a:t>
            </a:r>
            <a:r>
              <a:rPr lang="th-TH" sz="1800" dirty="0">
                <a:latin typeface="Cordia New" panose="020B0304020202020204" pitchFamily="34" charset="-34"/>
                <a:ea typeface="Angsana New" panose="02020603050405020304" pitchFamily="18" charset="-34"/>
                <a:cs typeface="Angsana New" panose="02020603050405020304" pitchFamily="18" charset="-34"/>
              </a:rPr>
              <a:t>เรียกว่า </a:t>
            </a:r>
            <a:r>
              <a:rPr lang="en-US" sz="1800" dirty="0">
                <a:latin typeface="Cordia New" panose="020B0304020202020204" pitchFamily="34" charset="-34"/>
                <a:ea typeface="Angsana New" panose="02020603050405020304" pitchFamily="18" charset="-34"/>
                <a:cs typeface="Angsana New" panose="02020603050405020304" pitchFamily="18" charset="-34"/>
              </a:rPr>
              <a:t>Past Participle)</a:t>
            </a:r>
            <a:r>
              <a:rPr lang="th-TH" sz="1800" dirty="0">
                <a:latin typeface="Cordia New" panose="020B0304020202020204" pitchFamily="34" charset="-34"/>
                <a:ea typeface="Angsana New" panose="02020603050405020304" pitchFamily="18" charset="-34"/>
                <a:cs typeface="Angsana New" panose="02020603050405020304" pitchFamily="18" charset="-34"/>
              </a:rPr>
              <a:t> </a:t>
            </a:r>
            <a:r>
              <a:rPr lang="th-TH" sz="1800" dirty="0">
                <a:latin typeface="Cordia New" panose="020B0304020202020204" pitchFamily="34" charset="-34"/>
                <a:ea typeface="Angsana New" panose="02020603050405020304" pitchFamily="18" charset="-34"/>
                <a:cs typeface="Cordia New" panose="020B0304020202020204" pitchFamily="34" charset="-34"/>
              </a:rPr>
              <a:t>เมื่อ</a:t>
            </a:r>
            <a:r>
              <a:rPr lang="th-TH" sz="1800" dirty="0" smtClean="0">
                <a:latin typeface="Cordia New" panose="020B0304020202020204" pitchFamily="34" charset="-34"/>
                <a:ea typeface="Angsana New" panose="02020603050405020304" pitchFamily="18" charset="-34"/>
                <a:cs typeface="Cordia New" panose="020B0304020202020204" pitchFamily="34" charset="-34"/>
              </a:rPr>
              <a:t>ขยาย</a:t>
            </a:r>
            <a:r>
              <a:rPr lang="th-TH" sz="1800" dirty="0" smtClean="0">
                <a:latin typeface="Comic Sans MS" panose="030F0702030302020204" pitchFamily="66" charset="0"/>
                <a:ea typeface="Angsana New" panose="02020603050405020304" pitchFamily="18" charset="-34"/>
              </a:rPr>
              <a:t>คำนาม </a:t>
            </a:r>
            <a:r>
              <a:rPr lang="th-TH" sz="1800" dirty="0">
                <a:latin typeface="Comic Sans MS" panose="030F0702030302020204" pitchFamily="66" charset="0"/>
                <a:ea typeface="Angsana New" panose="02020603050405020304" pitchFamily="18" charset="-34"/>
              </a:rPr>
              <a:t>บอกว่าคำนามนั้นได้รับผลของการกระทำอย่างไร  เช่น</a:t>
            </a:r>
            <a:endParaRPr lang="en-US" sz="1800" dirty="0">
              <a:latin typeface="Comic Sans MS" panose="030F0702030302020204" pitchFamily="66" charset="0"/>
              <a:ea typeface="Angsana New" panose="02020603050405020304" pitchFamily="18" charset="-34"/>
              <a:cs typeface="Angsana New" panose="02020603050405020304" pitchFamily="18" charset="-34"/>
            </a:endParaRPr>
          </a:p>
          <a:p>
            <a:pPr indent="457200">
              <a:lnSpc>
                <a:spcPct val="150000"/>
              </a:lnSpc>
              <a:spcAft>
                <a:spcPts val="0"/>
              </a:spcAft>
            </a:pP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written</a:t>
            </a:r>
            <a:r>
              <a:rPr lang="en-US"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assignment</a:t>
            </a:r>
            <a:r>
              <a:rPr lang="th-TH"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en-US"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assignment which is/was written</a:t>
            </a:r>
            <a:endParaRPr lang="en-US" sz="1800" i="1" dirty="0">
              <a:solidFill>
                <a:srgbClr val="FF0000"/>
              </a:solidFill>
              <a:latin typeface="Comic Sans MS" panose="030F0702030302020204" pitchFamily="66" charset="0"/>
              <a:ea typeface="Angsana New" panose="02020603050405020304" pitchFamily="18" charset="-34"/>
              <a:cs typeface="Angsana New" panose="02020603050405020304" pitchFamily="18" charset="-34"/>
            </a:endParaRPr>
          </a:p>
          <a:p>
            <a:pPr indent="457200">
              <a:lnSpc>
                <a:spcPct val="150000"/>
              </a:lnSpc>
              <a:spcAft>
                <a:spcPts val="0"/>
              </a:spcAft>
            </a:pPr>
            <a:r>
              <a:rPr lang="en-US" sz="1800" b="1" i="1" u="sng"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broken</a:t>
            </a:r>
            <a:r>
              <a:rPr lang="en-US"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relationship </a:t>
            </a:r>
            <a:r>
              <a:rPr lang="th-TH"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a:t>
            </a:r>
            <a:r>
              <a:rPr lang="en-US" sz="1800" i="1" dirty="0">
                <a:solidFill>
                  <a:srgbClr val="FF0000"/>
                </a:solidFill>
                <a:latin typeface="Cordia New" panose="020B0304020202020204" pitchFamily="34" charset="-34"/>
                <a:ea typeface="Angsana New" panose="02020603050405020304" pitchFamily="18" charset="-34"/>
                <a:cs typeface="Angsana New" panose="02020603050405020304" pitchFamily="18" charset="-34"/>
              </a:rPr>
              <a:t>=  relationship which is/was </a:t>
            </a:r>
            <a:r>
              <a:rPr lang="en-US" sz="1800" i="1" dirty="0" smtClean="0">
                <a:solidFill>
                  <a:srgbClr val="FF0000"/>
                </a:solidFill>
                <a:latin typeface="Cordia New" panose="020B0304020202020204" pitchFamily="34" charset="-34"/>
                <a:ea typeface="Angsana New" panose="02020603050405020304" pitchFamily="18" charset="-34"/>
                <a:cs typeface="Angsana New" panose="02020603050405020304" pitchFamily="18" charset="-34"/>
              </a:rPr>
              <a:t>broken</a:t>
            </a:r>
          </a:p>
          <a:p>
            <a:pPr indent="457200">
              <a:lnSpc>
                <a:spcPct val="150000"/>
              </a:lnSpc>
              <a:spcAft>
                <a:spcPts val="0"/>
              </a:spcAft>
            </a:pPr>
            <a:endParaRPr lang="en-US" sz="1800" i="1" dirty="0">
              <a:solidFill>
                <a:srgbClr val="FF0000"/>
              </a:solidFill>
              <a:latin typeface="Comic Sans MS" panose="030F0702030302020204" pitchFamily="66" charset="0"/>
              <a:ea typeface="Angsana New" panose="02020603050405020304" pitchFamily="18" charset="-34"/>
              <a:cs typeface="Angsana New" panose="02020603050405020304" pitchFamily="18" charset="-34"/>
            </a:endParaRPr>
          </a:p>
          <a:p>
            <a:pPr lvl="0">
              <a:spcAft>
                <a:spcPts val="0"/>
              </a:spcAft>
              <a:tabLst>
                <a:tab pos="228600" algn="l"/>
              </a:tabLst>
            </a:pPr>
            <a:r>
              <a:rPr lang="th-TH" sz="1800" dirty="0" smtClean="0">
                <a:latin typeface="Cordia New" panose="020B0304020202020204" pitchFamily="34" charset="-34"/>
                <a:ea typeface="Cordia New" panose="020B0304020202020204" pitchFamily="34" charset="-34"/>
              </a:rPr>
              <a:t>4.   คำคุณศัพท์</a:t>
            </a:r>
            <a:r>
              <a:rPr lang="th-TH" sz="1800" dirty="0">
                <a:latin typeface="Cordia New" panose="020B0304020202020204" pitchFamily="34" charset="-34"/>
                <a:ea typeface="Cordia New" panose="020B0304020202020204" pitchFamily="34" charset="-34"/>
              </a:rPr>
              <a:t>ที่เกิดจากการเติม</a:t>
            </a:r>
            <a:r>
              <a:rPr lang="en-US" sz="1800" dirty="0">
                <a:latin typeface="Cordia New" panose="020B0304020202020204" pitchFamily="34" charset="-34"/>
                <a:ea typeface="Cordia New" panose="020B0304020202020204" pitchFamily="34" charset="-34"/>
                <a:cs typeface="Cordia New" panose="020B0304020202020204" pitchFamily="34" charset="-34"/>
              </a:rPr>
              <a:t> Suffixes </a:t>
            </a:r>
            <a:r>
              <a:rPr lang="th-TH" sz="1800" dirty="0">
                <a:latin typeface="Cordia New" panose="020B0304020202020204" pitchFamily="34" charset="-34"/>
                <a:ea typeface="Cordia New" panose="020B0304020202020204" pitchFamily="34" charset="-34"/>
              </a:rPr>
              <a:t>เข้าข้างท้ายคำ</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Suffixes </a:t>
            </a:r>
            <a:r>
              <a:rPr lang="th-TH" sz="1800" dirty="0">
                <a:latin typeface="Cordia New" panose="020B0304020202020204" pitchFamily="34" charset="-34"/>
                <a:ea typeface="Cordia New" panose="020B0304020202020204" pitchFamily="34" charset="-34"/>
              </a:rPr>
              <a:t>คือ ส่วนที่เติมเข้าข้างท้ายคำเพื่อทำให้คำนั้นๆกลายเป็นคำชนิดอื่น </a:t>
            </a:r>
          </a:p>
          <a:p>
            <a:pPr>
              <a:spcAft>
                <a:spcPts val="0"/>
              </a:spcAft>
            </a:pPr>
            <a:r>
              <a:rPr lang="th-TH" sz="1800" dirty="0" smtClean="0">
                <a:latin typeface="Cordia New" panose="020B0304020202020204" pitchFamily="34" charset="-34"/>
                <a:ea typeface="Cordia New" panose="020B0304020202020204" pitchFamily="34" charset="-34"/>
              </a:rPr>
              <a:t>คำคุณศัพท์</a:t>
            </a:r>
            <a:r>
              <a:rPr lang="th-TH" sz="1800" dirty="0">
                <a:latin typeface="Cordia New" panose="020B0304020202020204" pitchFamily="34" charset="-34"/>
                <a:ea typeface="Cordia New" panose="020B0304020202020204" pitchFamily="34" charset="-34"/>
              </a:rPr>
              <a:t>ที่เกิดจากการเติม </a:t>
            </a:r>
            <a:r>
              <a:rPr lang="en-US" sz="1800" dirty="0">
                <a:latin typeface="Cordia New" panose="020B0304020202020204" pitchFamily="34" charset="-34"/>
                <a:ea typeface="Cordia New" panose="020B0304020202020204" pitchFamily="34" charset="-34"/>
                <a:cs typeface="Cordia New" panose="020B0304020202020204" pitchFamily="34" charset="-34"/>
              </a:rPr>
              <a:t>Suffixes </a:t>
            </a:r>
            <a:r>
              <a:rPr lang="th-TH" sz="1800" dirty="0">
                <a:latin typeface="Cordia New" panose="020B0304020202020204" pitchFamily="34" charset="-34"/>
                <a:ea typeface="Cordia New" panose="020B0304020202020204" pitchFamily="34" charset="-34"/>
              </a:rPr>
              <a:t>สรุปเป็นหมวดหมู่ได้ดังนี้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graphicFrame>
        <p:nvGraphicFramePr>
          <p:cNvPr id="2" name="Table 1"/>
          <p:cNvGraphicFramePr>
            <a:graphicFrameLocks noGrp="1"/>
          </p:cNvGraphicFramePr>
          <p:nvPr>
            <p:extLst>
              <p:ext uri="{D42A27DB-BD31-4B8C-83A1-F6EECF244321}">
                <p14:modId xmlns:p14="http://schemas.microsoft.com/office/powerpoint/2010/main" val="1036560438"/>
              </p:ext>
            </p:extLst>
          </p:nvPr>
        </p:nvGraphicFramePr>
        <p:xfrm>
          <a:off x="488281" y="4427709"/>
          <a:ext cx="4557445" cy="1402080"/>
        </p:xfrm>
        <a:graphic>
          <a:graphicData uri="http://schemas.openxmlformats.org/drawingml/2006/table">
            <a:tbl>
              <a:tblPr>
                <a:tableStyleId>{5C22544A-7EE6-4342-B048-85BDC9FD1C3A}</a:tableStyleId>
              </a:tblPr>
              <a:tblGrid>
                <a:gridCol w="713057"/>
                <a:gridCol w="1190961"/>
                <a:gridCol w="185804"/>
                <a:gridCol w="656664"/>
                <a:gridCol w="1810959"/>
              </a:tblGrid>
              <a:tr h="0">
                <a:tc>
                  <a:txBody>
                    <a:bodyPr/>
                    <a:lstStyle/>
                    <a:p>
                      <a:pPr algn="ctr">
                        <a:spcAft>
                          <a:spcPts val="0"/>
                        </a:spcAft>
                      </a:pPr>
                      <a:r>
                        <a:rPr lang="en-US" sz="1200" dirty="0">
                          <a:effectLst/>
                        </a:rPr>
                        <a:t>Suffixes</a:t>
                      </a:r>
                      <a:endParaRPr lang="en-US" sz="1200" b="1"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a:effectLst/>
                        </a:rPr>
                        <a:t>ตัวอย่าง</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a:effectLst/>
                        </a:rPr>
                        <a:t>Suffixes</a:t>
                      </a:r>
                      <a:endParaRPr lang="en-US" sz="1200" b="1">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a:effectLst/>
                        </a:rPr>
                        <a:t>ตัวอย่าง</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pPr>
                      <a:r>
                        <a:rPr lang="en-US" sz="1200">
                          <a:effectLst/>
                        </a:rPr>
                        <a:t>-ful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careful, painful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-ary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visionary, legendary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-less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endless, hopeless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-ly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queenly, gentlemanly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-ous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courageous, advantageous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-ar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familiar (</a:t>
                      </a:r>
                      <a:r>
                        <a:rPr lang="th-TH" sz="1200">
                          <a:effectLst/>
                        </a:rPr>
                        <a:t>จาก </a:t>
                      </a:r>
                      <a:r>
                        <a:rPr lang="en-US" sz="1200">
                          <a:effectLst/>
                        </a:rPr>
                        <a:t>family), rectangular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dirty, guilty</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a:t>
                      </a:r>
                      <a:r>
                        <a:rPr lang="th-TH" sz="1200">
                          <a:effectLst/>
                        </a:rPr>
                        <a:t>จาก </a:t>
                      </a:r>
                      <a:r>
                        <a:rPr lang="en-US" sz="1200">
                          <a:effectLst/>
                        </a:rPr>
                        <a:t>rectangle)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-al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national, critical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-ic</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symbolic, organic</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-ish</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childish, boyish</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-en</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wooden, silken</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780681575"/>
              </p:ext>
            </p:extLst>
          </p:nvPr>
        </p:nvGraphicFramePr>
        <p:xfrm>
          <a:off x="6918041" y="887974"/>
          <a:ext cx="4196864" cy="1402080"/>
        </p:xfrm>
        <a:graphic>
          <a:graphicData uri="http://schemas.openxmlformats.org/drawingml/2006/table">
            <a:tbl>
              <a:tblPr>
                <a:tableStyleId>{5C22544A-7EE6-4342-B048-85BDC9FD1C3A}</a:tableStyleId>
              </a:tblPr>
              <a:tblGrid>
                <a:gridCol w="842918"/>
                <a:gridCol w="1170481"/>
                <a:gridCol w="162560"/>
                <a:gridCol w="793215"/>
                <a:gridCol w="1227690"/>
              </a:tblGrid>
              <a:tr h="0">
                <a:tc>
                  <a:txBody>
                    <a:bodyPr/>
                    <a:lstStyle/>
                    <a:p>
                      <a:pPr algn="ctr">
                        <a:spcAft>
                          <a:spcPts val="0"/>
                        </a:spcAft>
                      </a:pPr>
                      <a:r>
                        <a:rPr lang="en-US" sz="1200" dirty="0">
                          <a:effectLst/>
                        </a:rPr>
                        <a:t>Suffixes</a:t>
                      </a:r>
                      <a:endParaRPr lang="en-US" sz="1200" b="1"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dirty="0">
                          <a:effectLst/>
                        </a:rPr>
                        <a:t>ตัวอย่าง</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dirty="0">
                          <a:effectLst/>
                        </a:rPr>
                        <a:t>Suffixes</a:t>
                      </a:r>
                      <a:endParaRPr lang="en-US" sz="1200" b="1"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dirty="0">
                          <a:effectLst/>
                        </a:rPr>
                        <a:t>ตัวอย่าง</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pPr>
                      <a:r>
                        <a:rPr lang="en-US" sz="1200">
                          <a:effectLst/>
                        </a:rPr>
                        <a:t>-able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payable, noticeable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-ative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imaginative (</a:t>
                      </a:r>
                      <a:r>
                        <a:rPr lang="th-TH" sz="1200">
                          <a:effectLst/>
                        </a:rPr>
                        <a:t>จาก </a:t>
                      </a:r>
                      <a:r>
                        <a:rPr lang="en-US" sz="1200">
                          <a:effectLst/>
                        </a:rPr>
                        <a:t>imagine)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convertible, extendible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-itive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competitive (</a:t>
                      </a:r>
                      <a:r>
                        <a:rPr lang="th-TH" sz="1200">
                          <a:effectLst/>
                        </a:rPr>
                        <a:t>จาก </a:t>
                      </a:r>
                      <a:r>
                        <a:rPr lang="en-US" sz="1200">
                          <a:effectLst/>
                        </a:rPr>
                        <a:t>compete)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-some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tiresome, quarrelsome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a:t>
                      </a:r>
                      <a:r>
                        <a:rPr lang="en-US" sz="1200" dirty="0" err="1">
                          <a:effectLst/>
                        </a:rPr>
                        <a:t>ent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correspondent, different</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-ive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selective, respective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5" name="Rectangle 1"/>
          <p:cNvSpPr>
            <a:spLocks noChangeArrowheads="1"/>
          </p:cNvSpPr>
          <p:nvPr/>
        </p:nvSpPr>
        <p:spPr bwMode="auto">
          <a:xfrm>
            <a:off x="335314" y="3860073"/>
            <a:ext cx="27604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457200" marR="0" lvl="1"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lang="th-TH" altLang="zh-CN" sz="1800" dirty="0" smtClean="0">
                <a:ea typeface="Cordia New" panose="020B0304020202020204" pitchFamily="34" charset="-34"/>
                <a:cs typeface="Cordia New" panose="020B0304020202020204" pitchFamily="34" charset="-34"/>
              </a:rPr>
              <a:t>4.1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คำคุณศัพท์ที่มาจากคำนาม</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p:txBody>
      </p:sp>
      <p:sp>
        <p:nvSpPr>
          <p:cNvPr id="8" name="Rectangle 7"/>
          <p:cNvSpPr/>
          <p:nvPr/>
        </p:nvSpPr>
        <p:spPr>
          <a:xfrm>
            <a:off x="6812023" y="364380"/>
            <a:ext cx="2204450" cy="369332"/>
          </a:xfrm>
          <a:prstGeom prst="rect">
            <a:avLst/>
          </a:prstGeom>
        </p:spPr>
        <p:txBody>
          <a:bodyPr wrap="none">
            <a:spAutoFit/>
          </a:bodyPr>
          <a:lstStyle/>
          <a:p>
            <a:pPr lvl="0" eaLnBrk="0" fontAlgn="base" hangingPunct="0">
              <a:spcBef>
                <a:spcPct val="0"/>
              </a:spcBef>
              <a:spcAft>
                <a:spcPct val="0"/>
              </a:spcAft>
              <a:tabLst>
                <a:tab pos="457200" algn="r"/>
                <a:tab pos="2636838" algn="ctr"/>
                <a:tab pos="5273675" algn="r"/>
              </a:tabLst>
            </a:pPr>
            <a:r>
              <a:rPr lang="th-TH" altLang="zh-CN" sz="1800" dirty="0" smtClean="0">
                <a:latin typeface="Arial" panose="020B0604020202020204" pitchFamily="34" charset="0"/>
                <a:ea typeface="Cordia New" panose="020B0304020202020204" pitchFamily="34" charset="-34"/>
              </a:rPr>
              <a:t>4.2 คำคุณศัพท์</a:t>
            </a:r>
            <a:r>
              <a:rPr lang="th-TH" altLang="zh-CN" sz="1800" dirty="0">
                <a:latin typeface="Arial" panose="020B0604020202020204" pitchFamily="34" charset="0"/>
                <a:ea typeface="Cordia New" panose="020B0304020202020204" pitchFamily="34" charset="-34"/>
              </a:rPr>
              <a:t>ที่มาจากคำกริยา</a:t>
            </a:r>
            <a:endParaRPr lang="th-TH" altLang="zh-CN" sz="1800" dirty="0">
              <a:latin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26044476"/>
              </p:ext>
            </p:extLst>
          </p:nvPr>
        </p:nvGraphicFramePr>
        <p:xfrm>
          <a:off x="6645302" y="3840074"/>
          <a:ext cx="5049395" cy="2468880"/>
        </p:xfrm>
        <a:graphic>
          <a:graphicData uri="http://schemas.openxmlformats.org/drawingml/2006/table">
            <a:tbl>
              <a:tblPr>
                <a:tableStyleId>{5C22544A-7EE6-4342-B048-85BDC9FD1C3A}</a:tableStyleId>
              </a:tblPr>
              <a:tblGrid>
                <a:gridCol w="678821"/>
                <a:gridCol w="1597575"/>
                <a:gridCol w="320955"/>
                <a:gridCol w="656335"/>
                <a:gridCol w="1795709"/>
              </a:tblGrid>
              <a:tr h="0">
                <a:tc>
                  <a:txBody>
                    <a:bodyPr/>
                    <a:lstStyle/>
                    <a:p>
                      <a:pPr algn="ctr">
                        <a:spcAft>
                          <a:spcPts val="0"/>
                        </a:spcAft>
                      </a:pPr>
                      <a:r>
                        <a:rPr lang="en-US" sz="1200" dirty="0">
                          <a:effectLst/>
                        </a:rPr>
                        <a:t>Prefixes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dirty="0">
                          <a:effectLst/>
                        </a:rPr>
                        <a:t>ตัวอย่าง</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en-US" sz="1200" dirty="0">
                          <a:effectLst/>
                        </a:rPr>
                        <a:t>Prefixes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200" dirty="0">
                          <a:effectLst/>
                        </a:rPr>
                        <a:t>ตัวอย่าง</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pPr>
                      <a:r>
                        <a:rPr lang="en-US" sz="1200" dirty="0">
                          <a:effectLst/>
                        </a:rPr>
                        <a:t>un-</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unclean, uncomfortable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anti-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anti-American, anti-social</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dis-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disagreeable, displeased</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under-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underactive, underpaid</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illegal, illegitimate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over-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overactive, overpaid</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im-</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immature, immoral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sub-</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subconscious, subsonic</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in-</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ineffective, invisible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super-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supersonic, supernormal</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ir-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irregular, irresponsible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extra-</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extracellular, extraordinary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non-</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non-European, non-native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intra-</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intracellular, </a:t>
                      </a:r>
                      <a:r>
                        <a:rPr lang="en-US" sz="1200" dirty="0" err="1">
                          <a:effectLst/>
                        </a:rPr>
                        <a:t>intracurricular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200"/>
                        </a:lnSpc>
                        <a:spcAft>
                          <a:spcPts val="0"/>
                        </a:spcAft>
                        <a:tabLst>
                          <a:tab pos="2637155" algn="ctr"/>
                          <a:tab pos="5274310" algn="r"/>
                          <a:tab pos="457200" algn="l"/>
                        </a:tabLst>
                      </a:pPr>
                      <a:r>
                        <a:rPr lang="en-US" sz="1200">
                          <a:effectLst/>
                        </a:rPr>
                        <a:t>trans-</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transatlantic, transcontinental</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co-</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a:effectLst/>
                        </a:rPr>
                        <a:t>co-educational, co-operative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100"/>
                        </a:lnSpc>
                        <a:spcAft>
                          <a:spcPts val="0"/>
                        </a:spcAft>
                        <a:tabLst>
                          <a:tab pos="2637155" algn="ctr"/>
                          <a:tab pos="5274310" algn="r"/>
                          <a:tab pos="457200" algn="l"/>
                        </a:tabLst>
                      </a:pPr>
                      <a:r>
                        <a:rPr lang="en-US" sz="1200">
                          <a:effectLst/>
                        </a:rPr>
                        <a:t>semi-</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100"/>
                        </a:lnSpc>
                        <a:spcAft>
                          <a:spcPts val="0"/>
                        </a:spcAft>
                      </a:pPr>
                      <a:r>
                        <a:rPr lang="en-US" sz="1200">
                          <a:effectLst/>
                        </a:rPr>
                        <a:t>semiannual, semicircular</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 </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a:effectLst/>
                        </a:rPr>
                        <a:t>multi-</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200"/>
                        </a:lnSpc>
                        <a:spcAft>
                          <a:spcPts val="0"/>
                        </a:spcAft>
                      </a:pPr>
                      <a:r>
                        <a:rPr lang="en-US" sz="1200" dirty="0" err="1">
                          <a:effectLst/>
                        </a:rPr>
                        <a:t>multicoloured</a:t>
                      </a:r>
                      <a:r>
                        <a:rPr lang="en-US" sz="1200" dirty="0">
                          <a:effectLst/>
                        </a:rPr>
                        <a:t>, multinational</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10" name="Rectangle 2"/>
          <p:cNvSpPr>
            <a:spLocks noChangeArrowheads="1"/>
          </p:cNvSpPr>
          <p:nvPr/>
        </p:nvSpPr>
        <p:spPr bwMode="auto">
          <a:xfrm>
            <a:off x="6812023" y="2567411"/>
            <a:ext cx="4720143"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5. คำคุณศัพท์ที่เกิดจากการเติม</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เข้าข้างหน้าคำต่างๆ</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หมายถึง ส่วนที่เติมเข้าข้างหน้าคำศัพท์ และเมื่อเติมเข้าไปแล้วทำให้ความหมายของคำศัพท์นั้นๆเปลี่ยนไป  ตารางข้างล่างแสดง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ของคำคุณศัพท์ที่พบบ่อยๆ</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005940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 name="Rectangle 1"/>
          <p:cNvSpPr/>
          <p:nvPr/>
        </p:nvSpPr>
        <p:spPr>
          <a:xfrm>
            <a:off x="434464" y="878305"/>
            <a:ext cx="4851094" cy="2308324"/>
          </a:xfrm>
          <a:prstGeom prst="rect">
            <a:avLst/>
          </a:prstGeom>
        </p:spPr>
        <p:txBody>
          <a:bodyPr wrap="square">
            <a:spAutoFit/>
          </a:bodyPr>
          <a:lstStyle/>
          <a:p>
            <a:pPr marL="342900" lvl="0" indent="-342900">
              <a:spcAft>
                <a:spcPts val="0"/>
              </a:spcAft>
              <a:buFont typeface="+mj-lt"/>
              <a:buAutoNum type="arabicPeriod"/>
              <a:tabLst>
                <a:tab pos="228600" algn="l"/>
              </a:tabLst>
            </a:pPr>
            <a:r>
              <a:rPr lang="th-TH" sz="1800" dirty="0">
                <a:latin typeface="Cordia New" panose="020B0304020202020204" pitchFamily="34" charset="-34"/>
                <a:ea typeface="Cordia New" panose="020B0304020202020204" pitchFamily="34" charset="-34"/>
              </a:rPr>
              <a:t>คำคุณศัพท์ขั้นกว่า </a:t>
            </a:r>
            <a:r>
              <a:rPr lang="en-US" sz="1800" dirty="0">
                <a:latin typeface="Cordia New" panose="020B0304020202020204" pitchFamily="34" charset="-34"/>
                <a:ea typeface="Cordia New" panose="020B0304020202020204" pitchFamily="34" charset="-34"/>
                <a:cs typeface="Cordia New" panose="020B0304020202020204" pitchFamily="34" charset="-34"/>
              </a:rPr>
              <a:t>(Comparative Adjective) </a:t>
            </a:r>
            <a:r>
              <a:rPr lang="th-TH" sz="1800" dirty="0">
                <a:latin typeface="Cordia New" panose="020B0304020202020204" pitchFamily="34" charset="-34"/>
                <a:ea typeface="Cordia New" panose="020B0304020202020204" pitchFamily="34" charset="-34"/>
              </a:rPr>
              <a:t>และคำคุณศัพท์ขั้นสูงสุด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en-US" sz="1800" dirty="0" smtClean="0">
                <a:latin typeface="Cordia New" panose="020B0304020202020204" pitchFamily="34" charset="-34"/>
                <a:ea typeface="Cordia New" panose="020B0304020202020204" pitchFamily="34" charset="-34"/>
                <a:cs typeface="Cordia New" panose="020B0304020202020204" pitchFamily="34" charset="-34"/>
              </a:rPr>
              <a:t>Superlative Adjective</a:t>
            </a: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marL="342900" lvl="0" indent="-342900">
              <a:spcAft>
                <a:spcPts val="0"/>
              </a:spcAft>
              <a:buSzPts val="1200"/>
              <a:buFont typeface="Times New Roman" panose="02020603050405020304" pitchFamily="18" charset="0"/>
              <a:buChar char=""/>
              <a:tabLst>
                <a:tab pos="457200" algn="l"/>
              </a:tabLst>
            </a:pPr>
            <a:r>
              <a:rPr lang="th-TH" sz="1800" dirty="0">
                <a:latin typeface="Cordia New" panose="020B0304020202020204" pitchFamily="34" charset="-34"/>
                <a:ea typeface="Cordia New" panose="020B0304020202020204" pitchFamily="34" charset="-34"/>
              </a:rPr>
              <a:t>คำคุณศัพท์ขั้นกว่าเป็นการเปรียบเทียบระหว่างของ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สิ่ง เกิดจากการเติม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en-US" sz="1800" dirty="0" err="1">
                <a:latin typeface="Cordia New" panose="020B0304020202020204" pitchFamily="34" charset="-34"/>
                <a:ea typeface="Cordia New" panose="020B0304020202020204" pitchFamily="34" charset="-34"/>
                <a:cs typeface="Cordia New" panose="020B0304020202020204" pitchFamily="34" charset="-34"/>
              </a:rPr>
              <a:t>er</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ท้าย</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th-TH" sz="1800" dirty="0">
                <a:latin typeface="Cordia New" panose="020B0304020202020204" pitchFamily="34" charset="-34"/>
                <a:ea typeface="Cordia New" panose="020B0304020202020204" pitchFamily="34" charset="-34"/>
              </a:rPr>
              <a:t>คำคุณศัพท์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tall  -&gt;  taller,     young   -&gt; younger</a:t>
            </a:r>
          </a:p>
          <a:p>
            <a:pPr marL="342900" lvl="0" indent="-342900">
              <a:spcAft>
                <a:spcPts val="0"/>
              </a:spcAft>
              <a:buSzPts val="1200"/>
              <a:buFont typeface="Times New Roman" panose="02020603050405020304" pitchFamily="18" charset="0"/>
              <a:buChar char=""/>
              <a:tabLst>
                <a:tab pos="457200" algn="l"/>
              </a:tabLst>
            </a:pPr>
            <a:r>
              <a:rPr lang="th-TH" sz="1800" dirty="0">
                <a:latin typeface="Cordia New" panose="020B0304020202020204" pitchFamily="34" charset="-34"/>
                <a:ea typeface="Cordia New" panose="020B0304020202020204" pitchFamily="34" charset="-34"/>
              </a:rPr>
              <a:t>คำคุณศัพท์ขั้นสูงสุดเป็นการเปรียบเทียบระหว่างของมากกว่า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สิ่ง เกิดจากการเติม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en-US" sz="1800" dirty="0" err="1">
                <a:latin typeface="Cordia New" panose="020B0304020202020204" pitchFamily="34" charset="-34"/>
                <a:ea typeface="Cordia New" panose="020B0304020202020204" pitchFamily="34" charset="-34"/>
                <a:cs typeface="Cordia New" panose="020B0304020202020204" pitchFamily="34" charset="-34"/>
              </a:rPr>
              <a:t>est</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ท้ายคำคุณศัพท์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tall  -&gt;  tallest,    young   -&gt; youngest</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4" name="Rectangle 3"/>
          <p:cNvSpPr/>
          <p:nvPr/>
        </p:nvSpPr>
        <p:spPr>
          <a:xfrm>
            <a:off x="660310" y="4131285"/>
            <a:ext cx="2798988" cy="1477328"/>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นอกจากการศึกษาประเภทต่างๆของคำคุณศัพท์ซึ่งช่วยให้เราสามารถวิเคราะห์ได้ว่าคำใดเป็นคำคุณศัพท์แล้ว การศึกษาตำแหน่งของคำก็เป็นอีกวิธีหนึ่งที่ช่วยให้เราหาคำคุณศัพท์ได้ง่ายขึ้น</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8" name="Rectangle 119"/>
          <p:cNvSpPr>
            <a:spLocks noChangeArrowheads="1"/>
          </p:cNvSpPr>
          <p:nvPr/>
        </p:nvSpPr>
        <p:spPr bwMode="auto">
          <a:xfrm>
            <a:off x="1172390" y="3429000"/>
            <a:ext cx="3036053" cy="52322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800" dirty="0">
                <a:latin typeface="Cordia New" panose="020B0304020202020204" pitchFamily="34" charset="-34"/>
                <a:ea typeface="Cordia New" panose="020B0304020202020204" pitchFamily="34" charset="-34"/>
              </a:rPr>
              <a:t>How to Identify Adjectives </a:t>
            </a:r>
            <a:endParaRPr lang="th-TH" sz="2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22859" y="4032134"/>
            <a:ext cx="1061357" cy="1399808"/>
          </a:xfrm>
          <a:prstGeom prst="rect">
            <a:avLst/>
          </a:prstGeom>
        </p:spPr>
      </p:pic>
      <p:sp>
        <p:nvSpPr>
          <p:cNvPr id="14" name="Rectangle 5"/>
          <p:cNvSpPr>
            <a:spLocks noChangeArrowheads="1"/>
          </p:cNvSpPr>
          <p:nvPr/>
        </p:nvSpPr>
        <p:spPr bwMode="auto">
          <a:xfrm>
            <a:off x="6542478" y="508972"/>
            <a:ext cx="4975952"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1.  Adjectives</a:t>
            </a:r>
            <a:r>
              <a:rPr kumimoji="0" lang="th-TH"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จะอยู่หน้าคำนาม</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-She is a </a:t>
            </a:r>
            <a:r>
              <a:rPr kumimoji="0" lang="en-US" altLang="zh-CN" sz="1200" b="1" i="1" u="sng"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beautiful</a:t>
            </a:r>
            <a:r>
              <a:rPr kumimoji="0" lang="en-US" altLang="zh-CN" sz="1200" b="0"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lady.	</a:t>
            </a:r>
          </a:p>
          <a:p>
            <a:pPr marL="0" marR="0" lvl="0" indent="45720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-She wears a </a:t>
            </a:r>
            <a:r>
              <a:rPr kumimoji="0" lang="en-US" altLang="zh-CN" sz="1200" b="1" i="1" u="sng"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formal</a:t>
            </a:r>
            <a:r>
              <a:rPr kumimoji="0" lang="en-US" altLang="zh-CN" sz="1200" b="0" i="1"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 dress.</a:t>
            </a:r>
            <a:endParaRPr kumimoji="0" lang="en-US" altLang="zh-CN" sz="1200" b="0" i="1" u="none" strike="noStrike" cap="none" normalizeH="0" baseline="0" dirty="0" smtClean="0">
              <a:ln>
                <a:noFill/>
              </a:ln>
              <a:solidFill>
                <a:srgbClr val="FF0000"/>
              </a:solidFill>
              <a:effectLst/>
              <a:latin typeface="Arial" panose="020B0604020202020204" pitchFamily="34" charset="0"/>
            </a:endParaRPr>
          </a:p>
        </p:txBody>
      </p:sp>
      <p:sp>
        <p:nvSpPr>
          <p:cNvPr id="16" name="Rectangle 6"/>
          <p:cNvSpPr>
            <a:spLocks noChangeArrowheads="1"/>
          </p:cNvSpPr>
          <p:nvPr/>
        </p:nvSpPr>
        <p:spPr bwMode="auto">
          <a:xfrm>
            <a:off x="6997260" y="1397346"/>
            <a:ext cx="461728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ในกรณีที่มีคำคุณศัพท์มากกว่า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1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rPr>
              <a:t>คำ ทำหน้าที่ขยายคำนามเราจะต้องวิเคราะห์กลุ่มคำที่มีคำคุณศัพท์เหล่านั้นแทรกอยู่ให้ละเอียดขึ้นโดยศึกษากฎการวางตำแหน่งคำคุณศัพท์ดังแสดงในตารางต่อไปนี้</a:t>
            </a:r>
            <a:r>
              <a:rPr kumimoji="0" lang="en-US" altLang="zh-CN" sz="1800" b="0" i="0" u="none" strike="noStrike" cap="none" normalizeH="0" baseline="0" dirty="0" smtClean="0">
                <a:ln>
                  <a:noFill/>
                </a:ln>
                <a:solidFill>
                  <a:schemeClr val="tx1"/>
                </a:solidFill>
                <a:effectLst/>
                <a:latin typeface="Arial" panose="020B0604020202020204" pitchFamily="34" charset="0"/>
              </a:rPr>
              <a:t> </a:t>
            </a:r>
          </a:p>
        </p:txBody>
      </p:sp>
      <p:sp>
        <p:nvSpPr>
          <p:cNvPr id="17" name="Rectangle 16"/>
          <p:cNvSpPr/>
          <p:nvPr/>
        </p:nvSpPr>
        <p:spPr>
          <a:xfrm>
            <a:off x="8213327" y="2606547"/>
            <a:ext cx="2008883" cy="338554"/>
          </a:xfrm>
          <a:prstGeom prst="rect">
            <a:avLst/>
          </a:prstGeom>
        </p:spPr>
        <p:txBody>
          <a:bodyPr wrap="none">
            <a:spAutoFit/>
          </a:bodyPr>
          <a:lstStyle/>
          <a:p>
            <a:pPr lvl="0" eaLnBrk="0" fontAlgn="base" hangingPunct="0">
              <a:spcBef>
                <a:spcPct val="0"/>
              </a:spcBef>
              <a:spcAft>
                <a:spcPct val="0"/>
              </a:spcAft>
            </a:pPr>
            <a:r>
              <a:rPr lang="en-US" altLang="zh-CN" sz="1600" dirty="0">
                <a:latin typeface="Arial" panose="020B0604020202020204" pitchFamily="34" charset="0"/>
                <a:ea typeface="Cordia New" panose="020B0304020202020204" pitchFamily="34" charset="-34"/>
                <a:cs typeface="Angsana New" panose="02020603050405020304" pitchFamily="18" charset="-34"/>
              </a:rPr>
              <a:t>Describer (</a:t>
            </a:r>
            <a:r>
              <a:rPr lang="th-TH" altLang="zh-CN" sz="1600" dirty="0">
                <a:latin typeface="Arial" panose="020B0604020202020204" pitchFamily="34" charset="0"/>
                <a:ea typeface="Cordia New" panose="020B0304020202020204" pitchFamily="34" charset="-34"/>
              </a:rPr>
              <a:t>คุณลักษณะ</a:t>
            </a:r>
            <a:r>
              <a:rPr lang="en-US" altLang="zh-CN" sz="1600" dirty="0">
                <a:latin typeface="Arial" panose="020B0604020202020204" pitchFamily="34" charset="0"/>
                <a:ea typeface="Cordia New" panose="020B0304020202020204" pitchFamily="34" charset="-34"/>
                <a:cs typeface="Cordia New" panose="020B0304020202020204" pitchFamily="34" charset="-34"/>
              </a:rPr>
              <a:t>)*</a:t>
            </a:r>
            <a:endParaRPr lang="en-US" altLang="zh-CN" sz="1600" dirty="0">
              <a:latin typeface="Arial" panose="020B0604020202020204" pitchFamily="34" charset="0"/>
            </a:endParaRPr>
          </a:p>
        </p:txBody>
      </p:sp>
      <p:graphicFrame>
        <p:nvGraphicFramePr>
          <p:cNvPr id="18" name="Table 17"/>
          <p:cNvGraphicFramePr>
            <a:graphicFrameLocks noGrp="1"/>
          </p:cNvGraphicFramePr>
          <p:nvPr>
            <p:extLst>
              <p:ext uri="{D42A27DB-BD31-4B8C-83A1-F6EECF244321}">
                <p14:modId xmlns:p14="http://schemas.microsoft.com/office/powerpoint/2010/main" val="1433010783"/>
              </p:ext>
            </p:extLst>
          </p:nvPr>
        </p:nvGraphicFramePr>
        <p:xfrm>
          <a:off x="6396922" y="2959150"/>
          <a:ext cx="5581820" cy="1361768"/>
        </p:xfrm>
        <a:graphic>
          <a:graphicData uri="http://schemas.openxmlformats.org/drawingml/2006/table">
            <a:tbl>
              <a:tblPr>
                <a:tableStyleId>{5C22544A-7EE6-4342-B048-85BDC9FD1C3A}</a:tableStyleId>
              </a:tblPr>
              <a:tblGrid>
                <a:gridCol w="668397"/>
                <a:gridCol w="672029"/>
                <a:gridCol w="489585"/>
                <a:gridCol w="444511"/>
                <a:gridCol w="621940"/>
                <a:gridCol w="532912"/>
                <a:gridCol w="714729"/>
                <a:gridCol w="732737"/>
                <a:gridCol w="704980"/>
              </a:tblGrid>
              <a:tr h="506834">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Deter-miner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Opinion</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Size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Age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Shape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Color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Nationality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a:effectLst/>
                        </a:rPr>
                        <a:t>Classifier</a:t>
                      </a:r>
                    </a:p>
                    <a:p>
                      <a:pPr algn="ctr">
                        <a:lnSpc>
                          <a:spcPts val="1200"/>
                        </a:lnSpc>
                        <a:spcAft>
                          <a:spcPts val="0"/>
                        </a:spcAft>
                      </a:pPr>
                      <a:r>
                        <a:rPr lang="en-US" sz="1200">
                          <a:effectLst/>
                        </a:rPr>
                        <a:t>(</a:t>
                      </a:r>
                      <a:r>
                        <a:rPr lang="th-TH" sz="1200">
                          <a:effectLst/>
                        </a:rPr>
                        <a:t>ชนิด</a:t>
                      </a:r>
                      <a:r>
                        <a:rPr lang="en-US" sz="1200">
                          <a:effectLst/>
                        </a:rPr>
                        <a:t>)</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Head Noun</a:t>
                      </a:r>
                    </a:p>
                    <a:p>
                      <a:pPr algn="ctr">
                        <a:lnSpc>
                          <a:spcPts val="1200"/>
                        </a:lnSpc>
                        <a:spcAft>
                          <a:spcPts val="0"/>
                        </a:spcAft>
                      </a:pPr>
                      <a:r>
                        <a:rPr lang="en-US" sz="1200" dirty="0">
                          <a:effectLst/>
                        </a:rPr>
                        <a:t>(</a:t>
                      </a:r>
                      <a:r>
                        <a:rPr lang="th-TH" sz="1200" dirty="0">
                          <a:effectLst/>
                        </a:rPr>
                        <a:t>นามหลัก</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203717">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An</a:t>
                      </a:r>
                    </a:p>
                    <a:p>
                      <a:pPr algn="ctr">
                        <a:lnSpc>
                          <a:spcPts val="1200"/>
                        </a:lnSpc>
                        <a:spcAft>
                          <a:spcPts val="0"/>
                        </a:spcAft>
                      </a:pP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ugly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long</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old</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square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red</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Chinese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silk</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en-US" sz="1200" dirty="0" smtClean="0">
                        <a:effectLst/>
                      </a:endParaRPr>
                    </a:p>
                    <a:p>
                      <a:pPr algn="ctr">
                        <a:lnSpc>
                          <a:spcPts val="1200"/>
                        </a:lnSpc>
                        <a:spcAft>
                          <a:spcPts val="0"/>
                        </a:spcAft>
                      </a:pPr>
                      <a:r>
                        <a:rPr lang="en-US" sz="1200" dirty="0" smtClean="0">
                          <a:effectLst/>
                        </a:rPr>
                        <a:t>dress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397734">
                <a:tc>
                  <a:txBody>
                    <a:bodyPr/>
                    <a:lstStyle/>
                    <a:p>
                      <a:pPr algn="ctr">
                        <a:lnSpc>
                          <a:spcPts val="1200"/>
                        </a:lnSpc>
                        <a:spcAft>
                          <a:spcPts val="0"/>
                        </a:spcAft>
                      </a:pPr>
                      <a:r>
                        <a:rPr lang="en-US" sz="1200">
                          <a:effectLst/>
                        </a:rPr>
                        <a:t>The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pretty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small</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a:effectLst/>
                        </a:rPr>
                        <a:t>new</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a:effectLst/>
                        </a:rPr>
                        <a:t>-</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100" dirty="0">
                          <a:effectLst/>
                        </a:rPr>
                        <a:t>brown</a:t>
                      </a:r>
                      <a:endParaRPr lang="en-US" sz="11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Thai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a:effectLst/>
                        </a:rPr>
                        <a:t>Siamese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r>
                        <a:rPr lang="en-US" sz="1200" dirty="0">
                          <a:effectLst/>
                        </a:rPr>
                        <a:t>cats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20" name="Rectangle 19"/>
          <p:cNvSpPr/>
          <p:nvPr/>
        </p:nvSpPr>
        <p:spPr>
          <a:xfrm>
            <a:off x="6997260" y="4554628"/>
            <a:ext cx="4019607" cy="1477328"/>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ตามปรกติเราจะพบว่ามีการใช้คำคุณศัพท์เพียง </a:t>
            </a:r>
            <a:r>
              <a:rPr lang="en-US" sz="1800" dirty="0">
                <a:latin typeface="Cordia New" panose="020B0304020202020204" pitchFamily="34" charset="-34"/>
                <a:ea typeface="Cordia New" panose="020B0304020202020204" pitchFamily="34" charset="-34"/>
                <a:cs typeface="Cordia New" panose="020B0304020202020204" pitchFamily="34" charset="-34"/>
              </a:rPr>
              <a:t>2-3 </a:t>
            </a:r>
            <a:r>
              <a:rPr lang="th-TH" sz="1800" dirty="0">
                <a:latin typeface="Cordia New" panose="020B0304020202020204" pitchFamily="34" charset="-34"/>
                <a:ea typeface="Cordia New" panose="020B0304020202020204" pitchFamily="34" charset="-34"/>
              </a:rPr>
              <a:t>คำในการขยายคำนามหลัก อย่างไรก็ตามในกรณีที่จำเป็นต้องมีการขยายความมากกว่า </a:t>
            </a:r>
            <a:r>
              <a:rPr lang="en-US" sz="1800" dirty="0">
                <a:latin typeface="Cordia New" panose="020B0304020202020204" pitchFamily="34" charset="-34"/>
                <a:ea typeface="Cordia New" panose="020B0304020202020204" pitchFamily="34" charset="-34"/>
                <a:cs typeface="Cordia New" panose="020B0304020202020204" pitchFamily="34" charset="-34"/>
              </a:rPr>
              <a:t>2-3 </a:t>
            </a:r>
            <a:r>
              <a:rPr lang="th-TH" sz="1800" dirty="0">
                <a:latin typeface="Cordia New" panose="020B0304020202020204" pitchFamily="34" charset="-34"/>
                <a:ea typeface="Cordia New" panose="020B0304020202020204" pitchFamily="34" charset="-34"/>
              </a:rPr>
              <a:t>คำ ก็ให้ใช้ลำดับจากตารางเป็นเกณฑ์การจัดเรียง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th-TH" sz="1800" dirty="0">
                <a:latin typeface="Cordia New" panose="020B0304020202020204" pitchFamily="34" charset="-34"/>
                <a:ea typeface="Cordia New" panose="020B0304020202020204" pitchFamily="34" charset="-34"/>
              </a:rPr>
              <a:t>ตัวอย่างเพิ่มเติมเช่น </a:t>
            </a:r>
            <a:r>
              <a:rPr lang="en-US" sz="1800" dirty="0">
                <a:latin typeface="Cordia New" panose="020B0304020202020204" pitchFamily="34" charset="-34"/>
                <a:ea typeface="Cordia New" panose="020B0304020202020204" pitchFamily="34" charset="-34"/>
                <a:cs typeface="Cordia New" panose="020B0304020202020204" pitchFamily="34" charset="-34"/>
              </a:rPr>
              <a:t>an interesting old film, a big yellow truck, a small round yellow clock</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19841193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 name="Rectangle 1"/>
          <p:cNvSpPr/>
          <p:nvPr/>
        </p:nvSpPr>
        <p:spPr>
          <a:xfrm>
            <a:off x="635306" y="638406"/>
            <a:ext cx="3782458" cy="646331"/>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สำหรับคุณศัพท์บอกความเป็นเจ้าของ บอกจำนวน และบอกลำดับที่ มีกฎการเรียงลำดับดังนี้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p:txBody>
      </p:sp>
      <p:graphicFrame>
        <p:nvGraphicFramePr>
          <p:cNvPr id="3" name="Table 2"/>
          <p:cNvGraphicFramePr>
            <a:graphicFrameLocks noGrp="1"/>
          </p:cNvGraphicFramePr>
          <p:nvPr>
            <p:extLst>
              <p:ext uri="{D42A27DB-BD31-4B8C-83A1-F6EECF244321}">
                <p14:modId xmlns:p14="http://schemas.microsoft.com/office/powerpoint/2010/main" val="1736521508"/>
              </p:ext>
            </p:extLst>
          </p:nvPr>
        </p:nvGraphicFramePr>
        <p:xfrm>
          <a:off x="635306" y="1416090"/>
          <a:ext cx="4454487" cy="1066800"/>
        </p:xfrm>
        <a:graphic>
          <a:graphicData uri="http://schemas.openxmlformats.org/drawingml/2006/table">
            <a:tbl>
              <a:tblPr>
                <a:tableStyleId>{5C22544A-7EE6-4342-B048-85BDC9FD1C3A}</a:tableStyleId>
              </a:tblPr>
              <a:tblGrid>
                <a:gridCol w="862988"/>
                <a:gridCol w="599445"/>
                <a:gridCol w="768333"/>
                <a:gridCol w="1305298"/>
                <a:gridCol w="918423"/>
              </a:tblGrid>
              <a:tr h="0">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Possessive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Ordinal</a:t>
                      </a:r>
                      <a:endParaRPr lang="en-US" sz="1200" dirty="0">
                        <a:effectLst/>
                      </a:endParaRPr>
                    </a:p>
                    <a:p>
                      <a:pPr algn="ctr">
                        <a:lnSpc>
                          <a:spcPts val="1200"/>
                        </a:lnSpc>
                        <a:spcAft>
                          <a:spcPts val="0"/>
                        </a:spcAft>
                      </a:pPr>
                      <a:r>
                        <a:rPr lang="en-US" sz="1200" dirty="0">
                          <a:effectLst/>
                        </a:rPr>
                        <a:t>(</a:t>
                      </a:r>
                      <a:r>
                        <a:rPr lang="th-TH" sz="1200" dirty="0">
                          <a:effectLst/>
                        </a:rPr>
                        <a:t>ลำดับที่</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Cardinal</a:t>
                      </a:r>
                      <a:endParaRPr lang="en-US" sz="1200" dirty="0">
                        <a:effectLst/>
                      </a:endParaRPr>
                    </a:p>
                    <a:p>
                      <a:pPr algn="ctr">
                        <a:lnSpc>
                          <a:spcPts val="1200"/>
                        </a:lnSpc>
                        <a:spcAft>
                          <a:spcPts val="0"/>
                        </a:spcAft>
                      </a:pPr>
                      <a:r>
                        <a:rPr lang="en-US" sz="1200" dirty="0">
                          <a:effectLst/>
                        </a:rPr>
                        <a:t>(</a:t>
                      </a:r>
                      <a:r>
                        <a:rPr lang="th-TH" sz="1200" dirty="0">
                          <a:effectLst/>
                        </a:rPr>
                        <a:t>จำนวน</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Classifier</a:t>
                      </a:r>
                      <a:endParaRPr lang="en-US" sz="1200" dirty="0">
                        <a:effectLst/>
                      </a:endParaRPr>
                    </a:p>
                    <a:p>
                      <a:pPr algn="ctr">
                        <a:lnSpc>
                          <a:spcPts val="1200"/>
                        </a:lnSpc>
                        <a:spcAft>
                          <a:spcPts val="0"/>
                        </a:spcAft>
                      </a:pPr>
                      <a:r>
                        <a:rPr lang="en-US" sz="1200" dirty="0">
                          <a:effectLst/>
                        </a:rPr>
                        <a:t>(</a:t>
                      </a:r>
                      <a:r>
                        <a:rPr lang="th-TH" sz="1200" dirty="0">
                          <a:effectLst/>
                        </a:rPr>
                        <a:t>ชนิด</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Head </a:t>
                      </a:r>
                      <a:r>
                        <a:rPr lang="en-US" sz="1200" dirty="0">
                          <a:effectLst/>
                        </a:rPr>
                        <a:t>Noun</a:t>
                      </a:r>
                    </a:p>
                    <a:p>
                      <a:pPr algn="ctr">
                        <a:lnSpc>
                          <a:spcPts val="1200"/>
                        </a:lnSpc>
                        <a:spcAft>
                          <a:spcPts val="0"/>
                        </a:spcAft>
                      </a:pPr>
                      <a:r>
                        <a:rPr lang="en-US" sz="1200" dirty="0">
                          <a:effectLst/>
                        </a:rPr>
                        <a:t>(</a:t>
                      </a:r>
                      <a:r>
                        <a:rPr lang="th-TH" sz="1200" dirty="0">
                          <a:effectLst/>
                        </a:rPr>
                        <a:t>นามหลัก</a:t>
                      </a:r>
                      <a:r>
                        <a:rPr lang="en-US" sz="1200" dirty="0">
                          <a:effectLst/>
                        </a:rPr>
                        <a: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my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first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two</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history</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books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her</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last</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three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Siamese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1200"/>
                        </a:lnSpc>
                        <a:spcAft>
                          <a:spcPts val="0"/>
                        </a:spcAft>
                      </a:pPr>
                      <a:endParaRPr lang="th-TH" sz="1200" dirty="0" smtClean="0">
                        <a:effectLst/>
                      </a:endParaRPr>
                    </a:p>
                    <a:p>
                      <a:pPr algn="ctr">
                        <a:lnSpc>
                          <a:spcPts val="1200"/>
                        </a:lnSpc>
                        <a:spcAft>
                          <a:spcPts val="0"/>
                        </a:spcAft>
                      </a:pPr>
                      <a:r>
                        <a:rPr lang="en-US" sz="1200" dirty="0" smtClean="0">
                          <a:effectLst/>
                        </a:rPr>
                        <a:t>cats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4" name="Rectangle 1"/>
          <p:cNvSpPr>
            <a:spLocks noChangeArrowheads="1"/>
          </p:cNvSpPr>
          <p:nvPr/>
        </p:nvSpPr>
        <p:spPr bwMode="auto">
          <a:xfrm>
            <a:off x="7977760" y="4854059"/>
            <a:ext cx="77069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h-TH"/>
          </a:p>
        </p:txBody>
      </p:sp>
      <p:sp>
        <p:nvSpPr>
          <p:cNvPr id="5" name="Rectangle 4"/>
          <p:cNvSpPr/>
          <p:nvPr/>
        </p:nvSpPr>
        <p:spPr>
          <a:xfrm>
            <a:off x="565998" y="2893057"/>
            <a:ext cx="4766166" cy="3631763"/>
          </a:xfrm>
          <a:prstGeom prst="rect">
            <a:avLst/>
          </a:prstGeom>
        </p:spPr>
        <p:txBody>
          <a:bodyPr wrap="square">
            <a:spAutoFit/>
          </a:bodyPr>
          <a:lstStyle/>
          <a:p>
            <a:pPr marL="342900" lvl="0" indent="-342900">
              <a:spcAft>
                <a:spcPts val="0"/>
              </a:spcAft>
              <a:buFont typeface="+mj-lt"/>
              <a:buAutoNum type="arabicPeriod" startAt="2"/>
              <a:tabLst>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b="1"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b="1" dirty="0">
                <a:latin typeface="Cordia New" panose="020B0304020202020204" pitchFamily="34" charset="-34"/>
                <a:ea typeface="Cordia New" panose="020B0304020202020204" pitchFamily="34" charset="-34"/>
              </a:rPr>
              <a:t>จะอยู่หลังคำกริยา</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dirty="0" smtClean="0">
                <a:latin typeface="Cordia New" panose="020B0304020202020204" pitchFamily="34" charset="-34"/>
                <a:ea typeface="Cordia New" panose="020B0304020202020204" pitchFamily="34" charset="-34"/>
                <a:cs typeface="Cordia New" panose="020B0304020202020204" pitchFamily="34" charset="-34"/>
              </a:rPr>
              <a:t>	2.1  </a:t>
            </a:r>
            <a:r>
              <a:rPr lang="th-TH" sz="1800" b="1" dirty="0">
                <a:latin typeface="Cordia New" panose="020B0304020202020204" pitchFamily="34" charset="-34"/>
                <a:ea typeface="Cordia New" panose="020B0304020202020204" pitchFamily="34" charset="-34"/>
              </a:rPr>
              <a:t>อยู่หลัง </a:t>
            </a:r>
            <a:r>
              <a:rPr lang="en-US" sz="1800" b="1" dirty="0">
                <a:latin typeface="Cordia New" panose="020B0304020202020204" pitchFamily="34" charset="-34"/>
                <a:ea typeface="Cordia New" panose="020B0304020202020204" pitchFamily="34" charset="-34"/>
                <a:cs typeface="Cordia New" panose="020B0304020202020204" pitchFamily="34" charset="-34"/>
              </a:rPr>
              <a:t>Verb to be </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 is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excellent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in both English and French.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The boy is </a:t>
            </a:r>
            <a:r>
              <a:rPr lang="en-US" sz="1800" b="1" i="1" u="sng"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asleep</a:t>
            </a: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endParaRPr lang="th-TH" sz="14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b="1" dirty="0" smtClean="0">
                <a:latin typeface="Cordia New" panose="020B0304020202020204" pitchFamily="34" charset="-34"/>
                <a:ea typeface="Cordia New" panose="020B0304020202020204" pitchFamily="34" charset="-34"/>
              </a:rPr>
              <a:t>	2.2 อยู่</a:t>
            </a:r>
            <a:r>
              <a:rPr lang="th-TH" sz="1800" b="1" dirty="0">
                <a:latin typeface="Cordia New" panose="020B0304020202020204" pitchFamily="34" charset="-34"/>
                <a:ea typeface="Cordia New" panose="020B0304020202020204" pitchFamily="34" charset="-34"/>
              </a:rPr>
              <a:t>หลัง </a:t>
            </a:r>
            <a:r>
              <a:rPr lang="en-US" sz="1800" b="1" dirty="0">
                <a:latin typeface="Cordia New" panose="020B0304020202020204" pitchFamily="34" charset="-34"/>
                <a:ea typeface="Cordia New" panose="020B0304020202020204" pitchFamily="34" charset="-34"/>
                <a:cs typeface="Cordia New" panose="020B0304020202020204" pitchFamily="34" charset="-34"/>
              </a:rPr>
              <a:t>Linking </a:t>
            </a:r>
            <a:r>
              <a:rPr lang="en-US" sz="1800" b="1" dirty="0" smtClean="0">
                <a:latin typeface="Cordia New" panose="020B0304020202020204" pitchFamily="34" charset="-34"/>
                <a:ea typeface="Cordia New" panose="020B0304020202020204" pitchFamily="34" charset="-34"/>
                <a:cs typeface="Cordia New" panose="020B0304020202020204" pitchFamily="34" charset="-34"/>
              </a:rPr>
              <a:t>Verbs</a:t>
            </a:r>
          </a:p>
          <a:p>
            <a:pPr>
              <a:spcAft>
                <a:spcPts val="0"/>
              </a:spcAft>
            </a:pP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คือ คำกริยาที่ไม่ได้แสดงการกระทำ แต่ทำหน้าที่แสดงความสัมพันธ์ระหว่างประธานกับคำคุณศัพท์ที่มาข้างหลัง สิ่งที่เราจำเป็นต้องทราบเกี่ยวกับ </a:t>
            </a: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อีกประการคือ </a:t>
            </a: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เป็นกริยาที่ไม่ต้องการกรรม </a:t>
            </a:r>
            <a:r>
              <a:rPr lang="en-US" sz="1800" dirty="0">
                <a:latin typeface="Cordia New" panose="020B0304020202020204" pitchFamily="34" charset="-34"/>
                <a:ea typeface="Cordia New" panose="020B0304020202020204" pitchFamily="34" charset="-34"/>
                <a:cs typeface="Cordia New" panose="020B0304020202020204" pitchFamily="34" charset="-34"/>
              </a:rPr>
              <a:t>(Objects) </a:t>
            </a:r>
            <a:r>
              <a:rPr lang="th-TH" sz="1800" dirty="0">
                <a:latin typeface="Cordia New" panose="020B0304020202020204" pitchFamily="34" charset="-34"/>
                <a:ea typeface="Cordia New" panose="020B0304020202020204" pitchFamily="34" charset="-34"/>
              </a:rPr>
              <a:t>แต่ก็ไม่มีความหมายสมบูรณ์ในตัว ต้องมีคำมารองรับจึงจะได้ความหมาย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He feels </a:t>
            </a:r>
            <a:r>
              <a:rPr lang="th-TH" sz="1800" dirty="0">
                <a:latin typeface="Cordia New" panose="020B0304020202020204" pitchFamily="34" charset="-34"/>
                <a:ea typeface="Cordia New" panose="020B0304020202020204" pitchFamily="34" charset="-34"/>
              </a:rPr>
              <a:t>มีความหมายไม่สมบูรณ์ ต้องมีคำคุณศัพท์มาต่อท้ายจึงจะได้ใจความ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He feels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hungry</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หรือ </a:t>
            </a:r>
            <a:r>
              <a:rPr lang="en-US" sz="1800" dirty="0">
                <a:latin typeface="Cordia New" panose="020B0304020202020204" pitchFamily="34" charset="-34"/>
                <a:ea typeface="Cordia New" panose="020B0304020202020204" pitchFamily="34" charset="-34"/>
                <a:cs typeface="Cordia New" panose="020B0304020202020204" pitchFamily="34" charset="-34"/>
              </a:rPr>
              <a:t>He feels </a:t>
            </a:r>
            <a:r>
              <a:rPr lang="en-US" sz="1800" b="1" i="1" u="sng" dirty="0">
                <a:latin typeface="Cordia New" panose="020B0304020202020204" pitchFamily="34" charset="-34"/>
                <a:ea typeface="Cordia New" panose="020B0304020202020204" pitchFamily="34" charset="-34"/>
                <a:cs typeface="Cordia New" panose="020B0304020202020204" pitchFamily="34" charset="-34"/>
              </a:rPr>
              <a:t>happy</a:t>
            </a:r>
            <a:r>
              <a:rPr lang="en-US" sz="1800" dirty="0">
                <a:latin typeface="Cordia New" panose="020B0304020202020204" pitchFamily="34" charset="-34"/>
                <a:ea typeface="Cordia New" panose="020B0304020202020204" pitchFamily="34" charset="-34"/>
                <a:cs typeface="Cordia New" panose="020B0304020202020204" pitchFamily="34" charset="-34"/>
              </a:rPr>
              <a:t>.</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8" name="Text Box 2"/>
          <p:cNvSpPr txBox="1">
            <a:spLocks noChangeArrowheads="1"/>
          </p:cNvSpPr>
          <p:nvPr/>
        </p:nvSpPr>
        <p:spPr bwMode="auto">
          <a:xfrm>
            <a:off x="7017039" y="638406"/>
            <a:ext cx="4501391" cy="93495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sz="160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Linking Verbs </a:t>
            </a:r>
            <a:r>
              <a:rPr kumimoji="0" lang="th-TH" sz="160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 </a:t>
            </a:r>
            <a:r>
              <a:rPr kumimoji="0" lang="th-TH" sz="160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ได้แก่ </a:t>
            </a:r>
            <a:r>
              <a:rPr kumimoji="0" lang="en-US" sz="160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 </a:t>
            </a:r>
            <a:r>
              <a:rPr kumimoji="0" lang="en-US" sz="1600" i="1"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  </a:t>
            </a:r>
          </a:p>
          <a:p>
            <a:pPr marL="0" marR="0" lvl="0" indent="0" algn="l" defTabSz="914400" rtl="0" eaLnBrk="0" fontAlgn="base" latinLnBrk="0" hangingPunct="0">
              <a:lnSpc>
                <a:spcPct val="100000"/>
              </a:lnSpc>
              <a:spcBef>
                <a:spcPct val="0"/>
              </a:spcBef>
              <a:spcAft>
                <a:spcPts val="800"/>
              </a:spcAft>
              <a:buClrTx/>
              <a:buSzTx/>
              <a:buFontTx/>
              <a:buNone/>
              <a:tabLst/>
            </a:pPr>
            <a:r>
              <a:rPr kumimoji="0" lang="en-US" sz="140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look, feel, taste, remain, get, appear, prove, seem, sound, smell, stay, grow, become, turn</a:t>
            </a:r>
            <a:endParaRPr kumimoji="0" lang="th-TH" sz="140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6867122" y="1825039"/>
            <a:ext cx="4801223" cy="1754326"/>
          </a:xfrm>
          <a:prstGeom prst="rect">
            <a:avLst/>
          </a:prstGeom>
        </p:spPr>
        <p:txBody>
          <a:bodyPr wrap="square">
            <a:spAutoFit/>
          </a:bodyPr>
          <a:lstStyle/>
          <a:p>
            <a:pPr>
              <a:spcAft>
                <a:spcPts val="0"/>
              </a:spcAft>
              <a:tabLst>
                <a:tab pos="2637155" algn="ctr"/>
                <a:tab pos="5274310" algn="r"/>
                <a:tab pos="457200" algn="l"/>
              </a:tabLst>
            </a:pPr>
            <a:r>
              <a:rPr lang="th-TH" sz="1800" b="1" u="sng" dirty="0">
                <a:latin typeface="Cordia New" panose="020B0304020202020204" pitchFamily="34" charset="-34"/>
                <a:ea typeface="Cordia New" panose="020B0304020202020204" pitchFamily="34" charset="-34"/>
              </a:rPr>
              <a:t>หมายเหตุ</a:t>
            </a:r>
            <a:r>
              <a:rPr lang="th-TH" sz="1800" b="1" dirty="0">
                <a:latin typeface="Cordia New" panose="020B0304020202020204" pitchFamily="34" charset="-34"/>
                <a:ea typeface="Cordia New" panose="020B0304020202020204" pitchFamily="34" charset="-34"/>
              </a:rPr>
              <a:t> </a:t>
            </a:r>
            <a:r>
              <a:rPr lang="th-TH" sz="1800" dirty="0">
                <a:latin typeface="Cordia New" panose="020B0304020202020204" pitchFamily="34" charset="-34"/>
                <a:ea typeface="Cordia New" panose="020B0304020202020204" pitchFamily="34" charset="-34"/>
              </a:rPr>
              <a:t> มีคำคุณศัพท์ประเภทหนึ่งที่ใช้ประกอบหน้าคำนามไม่ได้เลย ต้องวางหลัง </a:t>
            </a:r>
            <a:r>
              <a:rPr lang="en-US" sz="1800" dirty="0">
                <a:latin typeface="Cordia New" panose="020B0304020202020204" pitchFamily="34" charset="-34"/>
                <a:ea typeface="Cordia New" panose="020B0304020202020204" pitchFamily="34" charset="-34"/>
                <a:cs typeface="Cordia New" panose="020B0304020202020204" pitchFamily="34" charset="-34"/>
              </a:rPr>
              <a:t>Verb to be </a:t>
            </a:r>
            <a:r>
              <a:rPr lang="th-TH" sz="1800" dirty="0">
                <a:latin typeface="Cordia New" panose="020B0304020202020204" pitchFamily="34" charset="-34"/>
                <a:ea typeface="Cordia New" panose="020B0304020202020204" pitchFamily="34" charset="-34"/>
              </a:rPr>
              <a:t>หรือ </a:t>
            </a: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เท่านั้น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th-TH" sz="1800" dirty="0">
                <a:latin typeface="Cordia New" panose="020B0304020202020204" pitchFamily="34" charset="-34"/>
                <a:ea typeface="Cordia New" panose="020B0304020202020204" pitchFamily="34" charset="-34"/>
              </a:rPr>
              <a:t>เรียกว่า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Predicative Adjective</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เราควรจดจำเป็นพิเศษ </a:t>
            </a:r>
            <a:r>
              <a:rPr lang="th-TH" sz="1800" dirty="0" smtClean="0">
                <a:latin typeface="Cordia New" panose="020B0304020202020204" pitchFamily="34" charset="-34"/>
                <a:ea typeface="Cordia New" panose="020B0304020202020204" pitchFamily="34" charset="-34"/>
              </a:rPr>
              <a:t>เช่น</a:t>
            </a:r>
          </a:p>
          <a:p>
            <a:pPr>
              <a:spcAft>
                <a:spcPts val="0"/>
              </a:spcAft>
              <a:tabLst>
                <a:tab pos="2637155" algn="ctr"/>
                <a:tab pos="5274310" algn="r"/>
                <a:tab pos="4572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alike 	asleep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awake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aware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alive</a:t>
            </a:r>
          </a:p>
          <a:p>
            <a:pPr marL="228600">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alone	ill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worth</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well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content</a:t>
            </a: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0" name="Rectangle 9"/>
          <p:cNvSpPr/>
          <p:nvPr/>
        </p:nvSpPr>
        <p:spPr>
          <a:xfrm>
            <a:off x="6913524" y="3579365"/>
            <a:ext cx="4481066" cy="2831544"/>
          </a:xfrm>
          <a:prstGeom prst="rect">
            <a:avLst/>
          </a:prstGeom>
        </p:spPr>
        <p:txBody>
          <a:bodyPr wrap="square">
            <a:spAutoFit/>
          </a:bodyPr>
          <a:lstStyle/>
          <a:p>
            <a:pPr lvl="1">
              <a:spcAft>
                <a:spcPts val="0"/>
              </a:spcAft>
              <a:tabLst>
                <a:tab pos="2637155" algn="ctr"/>
                <a:tab pos="5274310" algn="r"/>
                <a:tab pos="228600" algn="l"/>
              </a:tabLst>
            </a:pPr>
            <a:r>
              <a:rPr lang="en-US" sz="1600" b="1" dirty="0" smtClean="0">
                <a:latin typeface="Cordia New" panose="020B0304020202020204" pitchFamily="34" charset="-34"/>
                <a:ea typeface="Cordia New" panose="020B0304020202020204" pitchFamily="34" charset="-34"/>
                <a:cs typeface="Cordia New" panose="020B0304020202020204" pitchFamily="34" charset="-34"/>
              </a:rPr>
              <a:t>2.3 </a:t>
            </a:r>
            <a:r>
              <a:rPr lang="th-TH" sz="1600" b="1" dirty="0">
                <a:latin typeface="Cordia New" panose="020B0304020202020204" pitchFamily="34" charset="-34"/>
                <a:ea typeface="Cordia New" panose="020B0304020202020204" pitchFamily="34" charset="-34"/>
              </a:rPr>
              <a:t>อยู่หลังกริยาที่ต้องมีกรรม</a:t>
            </a:r>
            <a:r>
              <a:rPr lang="en-US" sz="1600" b="1" dirty="0">
                <a:latin typeface="Cordia New" panose="020B0304020202020204" pitchFamily="34" charset="-34"/>
                <a:ea typeface="Cordia New" panose="020B0304020202020204" pitchFamily="34" charset="-34"/>
                <a:cs typeface="Cordia New" panose="020B0304020202020204" pitchFamily="34" charset="-34"/>
              </a:rPr>
              <a:t> (Objects) </a:t>
            </a:r>
            <a:r>
              <a:rPr lang="th-TH" sz="1600" b="1" dirty="0">
                <a:latin typeface="Cordia New" panose="020B0304020202020204" pitchFamily="34" charset="-34"/>
                <a:ea typeface="Cordia New" panose="020B0304020202020204" pitchFamily="34" charset="-34"/>
              </a:rPr>
              <a:t>ต่อท้าย</a:t>
            </a:r>
            <a:endParaRPr lang="en-US" sz="1600" b="1"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th-TH" sz="1800" dirty="0">
                <a:latin typeface="Cordia New" panose="020B0304020202020204" pitchFamily="34" charset="-34"/>
                <a:ea typeface="Cordia New" panose="020B0304020202020204" pitchFamily="34" charset="-34"/>
              </a:rPr>
              <a:t>กริยาบางคำแม้จะมีกรรมแล้ว ก็ยังไม่มีความหมายสมบูรณ์ ต้องมีคำคุณศัพท์มาต่อท้ายจึงจะได้ใจความ กริยาเหล่านี้ได้แก่  </a:t>
            </a:r>
            <a:r>
              <a:rPr lang="en-US" sz="1800" b="1" dirty="0">
                <a:latin typeface="Cordia New" panose="020B0304020202020204" pitchFamily="34" charset="-34"/>
                <a:ea typeface="Cordia New" panose="020B0304020202020204" pitchFamily="34" charset="-34"/>
                <a:cs typeface="Cordia New" panose="020B0304020202020204" pitchFamily="34" charset="-34"/>
              </a:rPr>
              <a:t>find, like,  push, make, keep, wish, turn, get, </a:t>
            </a:r>
            <a:r>
              <a:rPr lang="en-US" sz="1800" b="1" dirty="0" smtClean="0">
                <a:latin typeface="Cordia New" panose="020B0304020202020204" pitchFamily="34" charset="-34"/>
                <a:ea typeface="Cordia New" panose="020B0304020202020204" pitchFamily="34" charset="-34"/>
                <a:cs typeface="Cordia New" panose="020B0304020202020204" pitchFamily="34" charset="-34"/>
              </a:rPr>
              <a:t>set</a:t>
            </a:r>
          </a:p>
          <a:p>
            <a:pPr>
              <a:spcAft>
                <a:spcPts val="0"/>
              </a:spcAft>
              <a:tabLst>
                <a:tab pos="2637155" algn="ctr"/>
                <a:tab pos="5274310" algn="r"/>
                <a:tab pos="4572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th-TH" sz="1800" dirty="0">
                <a:latin typeface="Cordia New" panose="020B0304020202020204" pitchFamily="34" charset="-34"/>
                <a:ea typeface="Cordia New" panose="020B0304020202020204" pitchFamily="34" charset="-34"/>
              </a:rPr>
              <a:t>ตัวอย่างประโยค เช่น	</a:t>
            </a:r>
            <a:endParaRPr lang="en-US" sz="1800" dirty="0" smtClean="0">
              <a:latin typeface="Cordia New" panose="020B0304020202020204" pitchFamily="34" charset="-34"/>
              <a:ea typeface="Cordia New" panose="020B0304020202020204" pitchFamily="34" charset="-34"/>
            </a:endParaRPr>
          </a:p>
          <a:p>
            <a:pPr>
              <a:spcAft>
                <a:spcPts val="0"/>
              </a:spcAft>
              <a:tabLst>
                <a:tab pos="2637155" algn="ctr"/>
                <a:tab pos="5274310" algn="r"/>
                <a:tab pos="457200" algn="l"/>
              </a:tabLs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I found the room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empty</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 likes his coffee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hot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p>
          <a:p>
            <a:pPr>
              <a:spcAft>
                <a:spcPts val="0"/>
              </a:spcAft>
              <a:tabLst>
                <a:tab pos="2637155" algn="ctr"/>
                <a:tab pos="5274310" algn="r"/>
                <a:tab pos="457200" algn="l"/>
              </a:tabLs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 pushed the door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open</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endPar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She made me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angry</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t>
            </a:r>
            <a:endParaRPr lang="th-TH" sz="1800" i="1" dirty="0">
              <a:solidFill>
                <a:srgbClr val="FF0000"/>
              </a:solidFill>
            </a:endParaRPr>
          </a:p>
        </p:txBody>
      </p:sp>
      <p:pic>
        <p:nvPicPr>
          <p:cNvPr id="3075" name="Picture 3" descr="1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6224" y="4914575"/>
            <a:ext cx="1112997" cy="139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2816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 name="Rectangle 2"/>
          <p:cNvSpPr>
            <a:spLocks noChangeArrowheads="1"/>
          </p:cNvSpPr>
          <p:nvPr/>
        </p:nvSpPr>
        <p:spPr bwMode="auto">
          <a:xfrm>
            <a:off x="434464" y="535900"/>
            <a:ext cx="5035735" cy="289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3.</a:t>
            </a:r>
            <a:r>
              <a:rPr kumimoji="0" lang="th-TH" altLang="zh-CN" sz="1800" b="1"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อยู่หลังคำสรรพนาม* </a:t>
            </a: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(Pronouns)</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ที่ขยายต่อไปนี้</a:t>
            </a:r>
          </a:p>
          <a:p>
            <a:pPr marL="0" marR="0" lvl="0" indent="0" algn="l" defTabSz="914400" rtl="0" eaLnBrk="0" fontAlgn="base" latinLnBrk="0" hangingPunct="0">
              <a:lnSpc>
                <a:spcPct val="100000"/>
              </a:lnSpc>
              <a:spcBef>
                <a:spcPct val="0"/>
              </a:spcBef>
              <a:spcAft>
                <a:spcPct val="0"/>
              </a:spcAft>
              <a:buClrTx/>
              <a:buSzTx/>
              <a:buFontTx/>
              <a:buChar char="•"/>
              <a:tabLst>
                <a:tab pos="457200" algn="r"/>
                <a:tab pos="2636838" algn="ctr"/>
                <a:tab pos="5273675" algn="r"/>
              </a:tabLst>
            </a:pP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lang="en-US" altLang="zh-CN" sz="1200" dirty="0" smtClean="0">
                <a:ea typeface="Cordia New" panose="020B0304020202020204" pitchFamily="34" charset="-34"/>
                <a:cs typeface="Cordia New" panose="020B0304020202020204" pitchFamily="34" charset="-34"/>
              </a:rPr>
              <a:t>		s</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omeone           anyone</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no one</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everyone</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lang="en-US" altLang="zh-CN" sz="1200" dirty="0" smtClean="0">
                <a:ea typeface="Cordia New" panose="020B0304020202020204" pitchFamily="34" charset="-34"/>
                <a:cs typeface="Cordia New" panose="020B0304020202020204" pitchFamily="34" charset="-34"/>
              </a:rPr>
              <a:t>		  s</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omebody</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anybody</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nobody</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everybody</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lang="en-US" altLang="zh-CN" sz="1200" dirty="0" smtClean="0">
                <a:ea typeface="Cordia New" panose="020B0304020202020204" pitchFamily="34" charset="-34"/>
                <a:cs typeface="Cordia New" panose="020B0304020202020204" pitchFamily="34" charset="-34"/>
              </a:rPr>
              <a:t>		   s</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omething</a:t>
            </a:r>
            <a:r>
              <a:rPr lang="en-US" altLang="zh-CN" sz="1200" dirty="0" smtClean="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anything            </a:t>
            </a:r>
            <a:r>
              <a:rPr lang="en-US" altLang="zh-CN" sz="1200" dirty="0" smtClean="0">
                <a:ea typeface="Cordia New" panose="020B0304020202020204" pitchFamily="34" charset="-34"/>
                <a:cs typeface="Cordia New" panose="020B0304020202020204" pitchFamily="34" charset="-34"/>
              </a:rPr>
              <a:t>no</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thing</a:t>
            </a:r>
            <a:r>
              <a:rPr kumimoji="0" lang="en-US" altLang="zh-CN" sz="1200" b="0" i="0" u="none" strike="noStrike" cap="none" normalizeH="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everything</a:t>
            </a: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ตัวอย่างประโยค เช่น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-She wanted to marry someone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rich</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and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smart</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-I’ll tell you something </a:t>
            </a:r>
            <a:r>
              <a:rPr kumimoji="0" lang="en-US" altLang="zh-CN" sz="1200" b="1" i="1"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important</a:t>
            </a:r>
            <a:r>
              <a:rPr kumimoji="0" lang="en-US" altLang="zh-CN" sz="1200" b="1" i="1"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6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th-TH" altLang="zh-CN" sz="16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คำสรรพนาม </a:t>
            </a:r>
            <a:r>
              <a:rPr kumimoji="0" lang="en-US" altLang="zh-CN" sz="16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(Pronouns) </a:t>
            </a:r>
            <a:r>
              <a:rPr kumimoji="0" lang="th-TH" altLang="zh-CN" sz="16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คือคำที่ใช้เรียกแทนคำนามเพื่อหลีกเลี่ยงการกล่าวซ้ำ </a:t>
            </a:r>
            <a:endParaRPr kumimoji="0" lang="en-US" altLang="zh-CN" sz="16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pic>
        <p:nvPicPr>
          <p:cNvPr id="4097" name="Picture 1" descr="4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44291" y="5393944"/>
            <a:ext cx="1647825" cy="68738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434464" y="3629054"/>
            <a:ext cx="466748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หมายเหตุ</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ในการวิเคราะห์คำคุณศัพท์ บางครั้งเราอาจพบคำนามซึ่งทำหน้าที่เป็นเหมือนคำคุณศัพท์ขยายคำนามด้วยกัน เราเรียกคำนามเหล่านี้ว่า คำนามประสม</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(Compound Nouns) </a:t>
            </a: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เช่น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can opener, swimming pool, machine translation, computer engineering </a:t>
            </a:r>
            <a:r>
              <a:rPr kumimoji="0" lang="th-TH"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เป็นต้น</a:t>
            </a:r>
            <a:endParaRPr kumimoji="0" lang="th-TH" altLang="zh-CN"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66033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7428" y="3903621"/>
            <a:ext cx="1620065" cy="1782071"/>
          </a:xfrm>
          <a:prstGeom prst="rect">
            <a:avLst/>
          </a:prstGeom>
          <a:effectLst>
            <a:reflection blurRad="6350" stA="52000" endA="300" endPos="35000" dir="5400000" sy="-100000" algn="bl" rotWithShape="0"/>
          </a:effectLst>
        </p:spPr>
      </p:pic>
      <p:grpSp>
        <p:nvGrpSpPr>
          <p:cNvPr id="6" name="Groupe 4"/>
          <p:cNvGrpSpPr/>
          <p:nvPr/>
        </p:nvGrpSpPr>
        <p:grpSpPr>
          <a:xfrm>
            <a:off x="335121" y="343774"/>
            <a:ext cx="5149846" cy="2890672"/>
            <a:chOff x="1846263" y="112713"/>
            <a:chExt cx="2298700" cy="1908175"/>
          </a:xfrm>
        </p:grpSpPr>
        <p:sp>
          <p:nvSpPr>
            <p:cNvPr id="7" name="Freeform 6"/>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7"/>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8"/>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0" name="Group 119"/>
          <p:cNvGraphicFramePr>
            <a:graphicFrameLocks noGrp="1"/>
          </p:cNvGraphicFramePr>
          <p:nvPr>
            <p:extLst>
              <p:ext uri="{D42A27DB-BD31-4B8C-83A1-F6EECF244321}">
                <p14:modId xmlns:p14="http://schemas.microsoft.com/office/powerpoint/2010/main" val="3336206609"/>
              </p:ext>
            </p:extLst>
          </p:nvPr>
        </p:nvGraphicFramePr>
        <p:xfrm>
          <a:off x="1177428" y="679010"/>
          <a:ext cx="3886544" cy="1737390"/>
        </p:xfrm>
        <a:graphic>
          <a:graphicData uri="http://schemas.openxmlformats.org/drawingml/2006/table">
            <a:tbl>
              <a:tblPr/>
              <a:tblGrid>
                <a:gridCol w="3886544"/>
              </a:tblGrid>
              <a:tr h="113994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ส่วนที่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2 </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แบบฝึกหัดฝึกหาคำคุณศัพท์ในประโยค</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ลองหาคำคุณศัพท์ในแต่ละประโยค ....จดคำตอบลงในเศษกระดาษและ</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ดูเฉลยหน้าถัดไป ถ้าถูกไม่ครบทุกข้อไม่ต้องกังวลอ่านทบทวนส่วนที่ </a:t>
                      </a:r>
                      <a:r>
                        <a:rPr kumimoji="0" lang="en-US" sz="2000" b="0" i="0" u="none" strike="noStrike" cap="none" normalizeH="0" baseline="0" dirty="0" smtClean="0">
                          <a:ln>
                            <a:noFill/>
                          </a:ln>
                          <a:solidFill>
                            <a:srgbClr val="FF0000"/>
                          </a:solidFill>
                          <a:effectLst/>
                          <a:latin typeface="Calibri Light" panose="020F0302020204030204" pitchFamily="34" charset="0"/>
                          <a:cs typeface="+mn-cs"/>
                        </a:rPr>
                        <a:t>1 </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อีกครั้ง</a:t>
                      </a:r>
                      <a:endParaRPr kumimoji="0" lang="en-US" sz="2000" b="0"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3" name="Text Box 2"/>
          <p:cNvSpPr txBox="1">
            <a:spLocks noChangeArrowheads="1"/>
          </p:cNvSpPr>
          <p:nvPr/>
        </p:nvSpPr>
        <p:spPr bwMode="auto">
          <a:xfrm>
            <a:off x="6808488" y="343774"/>
            <a:ext cx="5080498" cy="635603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ts val="500"/>
              </a:spcBef>
              <a:spcAft>
                <a:spcPts val="500"/>
              </a:spcAft>
              <a:buClrTx/>
              <a:buSzTx/>
              <a:buFontTx/>
              <a:buNone/>
              <a:tabLst/>
            </a:pPr>
            <a:r>
              <a:rPr kumimoji="0" lang="en-US" sz="2000" b="1" i="0" u="none" strike="noStrike" cap="none" normalizeH="0" baseline="0" dirty="0" smtClean="0">
                <a:ln>
                  <a:noFill/>
                </a:ln>
                <a:solidFill>
                  <a:srgbClr val="000000"/>
                </a:solidFill>
                <a:effectLst/>
                <a:latin typeface="Arial" panose="020B0604020202020204" pitchFamily="34" charset="0"/>
                <a:ea typeface="Cordia New" panose="020B0304020202020204" pitchFamily="34" charset="-34"/>
                <a:cs typeface="Angsana New" panose="02020603050405020304" pitchFamily="18" charset="-34"/>
              </a:rPr>
              <a:t>CHINESE FOOT BINDING</a:t>
            </a:r>
          </a:p>
          <a:p>
            <a:pPr marL="0" marR="0" lvl="0" indent="0" defTabSz="914400" rtl="0" eaLnBrk="0" fontAlgn="base" latinLnBrk="0" hangingPunct="0">
              <a:lnSpc>
                <a:spcPct val="100000"/>
              </a:lnSpc>
              <a:spcBef>
                <a:spcPts val="500"/>
              </a:spcBef>
              <a:spcAft>
                <a:spcPts val="500"/>
              </a:spcAft>
              <a:buClrTx/>
              <a:buSzTx/>
              <a:buFontTx/>
              <a:buNone/>
              <a:tabLst/>
            </a:pPr>
            <a:endParaRPr kumimoji="0" lang="en-US" sz="2000" b="1" i="0" u="none" strike="noStrike" cap="none" normalizeH="0" baseline="0" dirty="0" smtClean="0">
              <a:ln>
                <a:noFill/>
              </a:ln>
              <a:solidFill>
                <a:srgbClr val="000000"/>
              </a:solidFill>
              <a:effectLst/>
              <a:latin typeface="Arial" panose="020B0604020202020204" pitchFamily="34" charset="0"/>
              <a:ea typeface="Cordia New" panose="020B0304020202020204" pitchFamily="34" charset="-34"/>
              <a:cs typeface="Angsana New" panose="02020603050405020304" pitchFamily="18" charset="-34"/>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chemeClr val="tx1"/>
              </a:solidFill>
              <a:effectLst/>
              <a:latin typeface="Angsana New" panose="02020603050405020304" pitchFamily="18" charset="-34"/>
              <a:ea typeface="Cordia New" panose="020B0304020202020204" pitchFamily="34" charset="-34"/>
              <a:cs typeface="Angsana New" panose="02020603050405020304" pitchFamily="18" charset="-34"/>
            </a:endParaRPr>
          </a:p>
          <a:p>
            <a:pPr marL="342900" marR="0" lvl="0" indent="-342900" defTabSz="914400" rtl="0" eaLnBrk="0" fontAlgn="base" latinLnBrk="0" hangingPunct="0">
              <a:lnSpc>
                <a:spcPct val="100000"/>
              </a:lnSpc>
              <a:spcBef>
                <a:spcPct val="0"/>
              </a:spcBef>
              <a:spcAft>
                <a:spcPct val="0"/>
              </a:spcAft>
              <a:buClrTx/>
              <a:buSzTx/>
              <a:buFontTx/>
              <a:buAutoNum type="arabicParenBoth"/>
              <a:tabLst/>
            </a:pP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In the </a:t>
            </a:r>
            <a:r>
              <a:rPr kumimoji="0" lang="en-US" altLang="zh-CN" sz="1600" b="0" i="0" u="sng"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10</a:t>
            </a:r>
            <a:r>
              <a:rPr kumimoji="0" lang="en-US" altLang="zh-CN" sz="1600" b="0" i="0" u="sng" strike="noStrike" cap="none" normalizeH="0" baseline="3000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th</a:t>
            </a:r>
            <a:r>
              <a:rPr kumimoji="0" lang="en-US" altLang="zh-CN" sz="1600" b="0" i="0" u="none" strike="noStrike" cap="none" normalizeH="0" baseline="3000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 </a:t>
            </a: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century, in China, legend </a:t>
            </a:r>
          </a:p>
          <a:p>
            <a:pPr marR="0" lvl="0" defTabSz="914400" rtl="0" eaLnBrk="0" fontAlgn="base" latinLnBrk="0" hangingPunct="0">
              <a:lnSpc>
                <a:spcPct val="100000"/>
              </a:lnSpc>
              <a:spcBef>
                <a:spcPct val="0"/>
              </a:spcBef>
              <a:spcAft>
                <a:spcPct val="0"/>
              </a:spcAft>
              <a:buClrTx/>
              <a:buSzTx/>
              <a:tabLst/>
            </a:pP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says a prince began the practice of foot </a:t>
            </a:r>
          </a:p>
          <a:p>
            <a:pPr marR="0" lvl="0" defTabSz="914400" rtl="0" eaLnBrk="0" fontAlgn="base" latinLnBrk="0" hangingPunct="0">
              <a:lnSpc>
                <a:spcPct val="100000"/>
              </a:lnSpc>
              <a:spcBef>
                <a:spcPct val="0"/>
              </a:spcBef>
              <a:spcAft>
                <a:spcPct val="0"/>
              </a:spcAft>
              <a:buClrTx/>
              <a:buSzTx/>
              <a:tabLst/>
            </a:pP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binding because he loved the small "Lily </a:t>
            </a:r>
          </a:p>
          <a:p>
            <a:pPr marR="0" lvl="0" defTabSz="914400" rtl="0" eaLnBrk="0" fontAlgn="base" latinLnBrk="0" hangingPunct="0">
              <a:lnSpc>
                <a:spcPct val="100000"/>
              </a:lnSpc>
              <a:spcBef>
                <a:spcPct val="0"/>
              </a:spcBef>
              <a:spcAft>
                <a:spcPct val="0"/>
              </a:spcAft>
              <a:buClrTx/>
              <a:buSzTx/>
              <a:tabLst/>
            </a:pP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Feet" of his concubine. (2) The tiny foot became the mark of a wealthy and well-born woman. (3) For over 1,000 years, rich women had their feet bound. (4) The new Republic banned foot binding in 1912, and the unusual custom finally died out in the 1930's.</a:t>
            </a:r>
            <a:endParaRPr kumimoji="0" lang="en-US" altLang="zh-CN" sz="1600" b="1"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		        </a:t>
            </a:r>
          </a:p>
          <a:p>
            <a:pPr marL="0" marR="0" lvl="0" indent="0" defTabSz="914400" rtl="0" eaLnBrk="0" fontAlgn="base" latinLnBrk="0" hangingPunct="0">
              <a:lnSpc>
                <a:spcPct val="100000"/>
              </a:lnSpc>
              <a:spcBef>
                <a:spcPct val="0"/>
              </a:spcBef>
              <a:spcAft>
                <a:spcPct val="0"/>
              </a:spcAft>
              <a:buClrTx/>
              <a:buSzTx/>
              <a:buFontTx/>
              <a:buNone/>
              <a:tabLst/>
            </a:pPr>
            <a:endParaRPr lang="en-US" sz="1600" dirty="0">
              <a:solidFill>
                <a:srgbClr val="000000"/>
              </a:solidFill>
              <a:latin typeface="Arial Narrow" panose="020B0606020202030204" pitchFamily="34" charset="0"/>
              <a:ea typeface="Angsana New" panose="02020603050405020304" pitchFamily="18" charset="-34"/>
              <a:cs typeface="Cordia New" panose="020B0304020202020204" pitchFamily="34" charset="-34"/>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endParaRPr>
          </a:p>
          <a:p>
            <a:pPr marL="0" marR="0" lvl="0" indent="0" defTabSz="914400" rtl="0" eaLnBrk="0" fontAlgn="base" latinLnBrk="0" hangingPunct="0">
              <a:lnSpc>
                <a:spcPct val="100000"/>
              </a:lnSpc>
              <a:spcBef>
                <a:spcPct val="0"/>
              </a:spcBef>
              <a:spcAft>
                <a:spcPct val="0"/>
              </a:spcAft>
              <a:buClrTx/>
              <a:buSzTx/>
              <a:buFontTx/>
              <a:buNone/>
              <a:tabLst/>
            </a:pPr>
            <a:endParaRPr lang="en-US" sz="1600" dirty="0">
              <a:solidFill>
                <a:srgbClr val="000000"/>
              </a:solidFill>
              <a:latin typeface="Arial Narrow" panose="020B0606020202030204" pitchFamily="34" charset="0"/>
              <a:ea typeface="Angsana New" panose="02020603050405020304" pitchFamily="18" charset="-34"/>
              <a:cs typeface="Cordia New" panose="020B0304020202020204" pitchFamily="34" charset="-34"/>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(5) The perfectly bound foot was</a:t>
            </a:r>
            <a:r>
              <a:rPr kumimoji="0" lang="en-US" sz="1600" b="0" i="0" u="none" strike="noStrike" cap="none" normalizeH="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 </a:t>
            </a: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only 3 inches long. (6) In foot</a:t>
            </a:r>
            <a:b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b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 binding, a</a:t>
            </a:r>
            <a:r>
              <a:rPr kumimoji="0" lang="th-TH" sz="1600" b="0" i="0" u="none" strike="noStrike" cap="none" normalizeH="0" baseline="0" dirty="0" smtClean="0">
                <a:ln>
                  <a:noFill/>
                </a:ln>
                <a:solidFill>
                  <a:srgbClr val="000000"/>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Cordia New" panose="020B0304020202020204" pitchFamily="34" charset="-34"/>
              </a:rPr>
              <a:t>strip of bandage </a:t>
            </a: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feet long and two inches wid</a:t>
            </a:r>
            <a:r>
              <a:rPr lang="en-US" altLang="zh-CN" sz="1600" dirty="0" smtClean="0">
                <a:solidFill>
                  <a:srgbClr val="000000"/>
                </a:solidFill>
                <a:latin typeface="Arial Narrow" panose="020B0606020202030204" pitchFamily="34" charset="0"/>
                <a:ea typeface="Angsana New" panose="02020603050405020304" pitchFamily="18" charset="-34"/>
                <a:cs typeface="Angsana New" panose="02020603050405020304" pitchFamily="18" charset="-34"/>
              </a:rPr>
              <a:t>e </a:t>
            </a: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was wrapped tightly around the foot.(7) The four small toes were broken and bent under the sole. (8) </a:t>
            </a:r>
            <a:r>
              <a:rPr kumimoji="0" lang="en-US" altLang="zh-CN" sz="1600" b="0" i="0" u="none" strike="noStrike" cap="none" normalizeH="0" baseline="0" dirty="0" smtClean="0">
                <a:ln>
                  <a:noFill/>
                </a:ln>
                <a:solidFill>
                  <a:schemeClr val="tx1"/>
                </a:solidFill>
                <a:effectLst/>
                <a:latin typeface="Arial Narrow" panose="020B0606020202030204" pitchFamily="34" charset="0"/>
                <a:ea typeface="Cordia New" panose="020B0304020202020204" pitchFamily="34" charset="-34"/>
                <a:cs typeface="Angsana New" panose="02020603050405020304" pitchFamily="18" charset="-34"/>
              </a:rPr>
              <a:t>The bandage was tightened each day and the foot was put into smaller and smaller shoes. </a:t>
            </a:r>
            <a:br>
              <a:rPr kumimoji="0" lang="en-US" altLang="zh-CN" sz="1600" b="0" i="0" u="none" strike="noStrike" cap="none" normalizeH="0" baseline="0" dirty="0" smtClean="0">
                <a:ln>
                  <a:noFill/>
                </a:ln>
                <a:solidFill>
                  <a:schemeClr val="tx1"/>
                </a:solidFill>
                <a:effectLst/>
                <a:latin typeface="Arial Narrow" panose="020B0606020202030204" pitchFamily="34" charset="0"/>
                <a:ea typeface="Cordia New" panose="020B0304020202020204" pitchFamily="34" charset="-34"/>
                <a:cs typeface="Angsana New" panose="02020603050405020304" pitchFamily="18" charset="-34"/>
              </a:rPr>
            </a:br>
            <a:r>
              <a:rPr kumimoji="0" lang="en-US" altLang="zh-CN" sz="1600" b="0" i="0" u="none" strike="noStrike" cap="none" normalizeH="0" baseline="0" dirty="0" smtClean="0">
                <a:ln>
                  <a:noFill/>
                </a:ln>
                <a:solidFill>
                  <a:srgbClr val="000000"/>
                </a:solidFill>
                <a:effectLst/>
                <a:latin typeface="Arial Narrow" panose="020B0606020202030204" pitchFamily="34" charset="0"/>
                <a:ea typeface="Angsana New" panose="02020603050405020304" pitchFamily="18" charset="-34"/>
                <a:cs typeface="Angsana New" panose="02020603050405020304" pitchFamily="18" charset="-34"/>
              </a:rPr>
              <a:t>(9) Bound feet often had an unpleasant smell.</a:t>
            </a:r>
            <a:endParaRPr kumimoji="0" lang="th-TH" altLang="zh-CN" sz="1600" b="0" i="0" u="none" strike="noStrike" cap="none" normalizeH="0" baseline="0" dirty="0" smtClean="0">
              <a:ln>
                <a:noFill/>
              </a:ln>
              <a:solidFill>
                <a:srgbClr val="000000"/>
              </a:solidFill>
              <a:effectLst/>
              <a:latin typeface="Angsana New" panose="02020603050405020304" pitchFamily="18" charset="-34"/>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rgbClr val="FF0000"/>
                </a:solidFill>
                <a:effectLst/>
                <a:latin typeface="Times New Roman" panose="02020603050405020304" pitchFamily="18" charset="0"/>
                <a:ea typeface="Angsana New" panose="02020603050405020304" pitchFamily="18" charset="-34"/>
                <a:cs typeface="Angsana New" panose="02020603050405020304" pitchFamily="18" charset="-34"/>
              </a:rPr>
              <a:t>Adapted from: http://library.thinquest.org/J0111742/footbinding.htm</a:t>
            </a:r>
            <a:endParaRPr kumimoji="0" lang="en-US" altLang="zh-CN" sz="1600" b="1" i="0" u="none" strike="noStrike" cap="none" normalizeH="0" baseline="0" dirty="0" smtClean="0">
              <a:ln>
                <a:noFill/>
              </a:ln>
              <a:solidFill>
                <a:srgbClr val="FF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Angsana New" panose="02020603050405020304" pitchFamily="18" charset="-34"/>
              </a:rPr>
              <a:t>Adapted from: http://www.maui.net/_emf/trifieldnat_indepth.html</a:t>
            </a:r>
            <a:endParaRPr kumimoji="0" lang="th-TH" sz="2800" b="0" i="0" u="none" strike="noStrike" cap="none" normalizeH="0" baseline="0" dirty="0" smtClean="0">
              <a:ln>
                <a:noFill/>
              </a:ln>
              <a:solidFill>
                <a:schemeClr val="tx1"/>
              </a:solidFill>
              <a:effectLst/>
              <a:latin typeface="Arial" panose="020B0604020202020204" pitchFamily="34" charset="0"/>
            </a:endParaRPr>
          </a:p>
        </p:txBody>
      </p:sp>
      <p:pic>
        <p:nvPicPr>
          <p:cNvPr id="5123" name="Picture 3" descr="taberchinesegir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88470" y="459208"/>
            <a:ext cx="1247775"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boundfo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9253" y="3429000"/>
            <a:ext cx="1615197" cy="108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redsho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6634" y="3448802"/>
            <a:ext cx="1371600" cy="9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80218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3165</TotalTime>
  <Words>2071</Words>
  <Application>Microsoft Office PowerPoint</Application>
  <PresentationFormat>Widescreen</PresentationFormat>
  <Paragraphs>414</Paragraphs>
  <Slides>12</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12</vt:i4>
      </vt:variant>
    </vt:vector>
  </HeadingPairs>
  <TitlesOfParts>
    <vt:vector size="23" baseType="lpstr">
      <vt:lpstr>宋体</vt:lpstr>
      <vt:lpstr>Angsana New</vt:lpstr>
      <vt:lpstr>Arial</vt:lpstr>
      <vt:lpstr>Arial Narrow</vt:lpstr>
      <vt:lpstr>Calibri</vt:lpstr>
      <vt:lpstr>Calibri Light</vt:lpstr>
      <vt:lpstr>Comic Sans MS</vt:lpstr>
      <vt:lpstr>Cordia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266</cp:revision>
  <cp:lastPrinted>2016-05-27T06:24:58Z</cp:lastPrinted>
  <dcterms:created xsi:type="dcterms:W3CDTF">2015-01-09T05:03:30Z</dcterms:created>
  <dcterms:modified xsi:type="dcterms:W3CDTF">2016-08-07T04:51:39Z</dcterms:modified>
</cp:coreProperties>
</file>