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81" r:id="rId4"/>
    <p:sldId id="289" r:id="rId5"/>
    <p:sldId id="275" r:id="rId6"/>
    <p:sldId id="283" r:id="rId7"/>
    <p:sldId id="284" r:id="rId8"/>
    <p:sldId id="285" r:id="rId9"/>
    <p:sldId id="290" r:id="rId10"/>
    <p:sldId id="286" r:id="rId11"/>
    <p:sldId id="287" r:id="rId12"/>
    <p:sldId id="291" r:id="rId13"/>
    <p:sldId id="288" r:id="rId14"/>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4" d="100"/>
          <a:sy n="74"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07/08/59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07/08/59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07/08/59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07/08/59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4to40.com/omg/default.asp?category=none&amp;counter=30"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188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การ</a:t>
            </a:r>
            <a:r>
              <a:rPr lang="th-TH" altLang="en-US" sz="2400" dirty="0" smtClean="0">
                <a:solidFill>
                  <a:srgbClr val="FF0000"/>
                </a:solidFill>
                <a:latin typeface="Calibri" panose="020F0502020204030204" pitchFamily="34" charset="0"/>
                <a:cs typeface="+mn-cs"/>
              </a:rPr>
              <a:t>หา </a:t>
            </a:r>
            <a:r>
              <a:rPr lang="en-US" altLang="en-US" sz="2400" smtClean="0">
                <a:solidFill>
                  <a:srgbClr val="FF0000"/>
                </a:solidFill>
                <a:latin typeface="Calibri" panose="020F0502020204030204" pitchFamily="34" charset="0"/>
                <a:cs typeface="+mn-cs"/>
              </a:rPr>
              <a:t>Verb </a:t>
            </a:r>
            <a:r>
              <a:rPr lang="th-TH" altLang="en-US" sz="2400" smtClean="0">
                <a:solidFill>
                  <a:srgbClr val="FF0000"/>
                </a:solidFill>
                <a:latin typeface="Calibri" panose="020F0502020204030204" pitchFamily="34" charset="0"/>
                <a:cs typeface="+mn-cs"/>
              </a:rPr>
              <a:t>ใน</a:t>
            </a:r>
            <a:r>
              <a:rPr lang="th-TH" altLang="en-US" sz="2400" dirty="0" smtClean="0">
                <a:solidFill>
                  <a:srgbClr val="FF0000"/>
                </a:solidFill>
                <a:latin typeface="Calibri" panose="020F0502020204030204" pitchFamily="34" charset="0"/>
                <a:cs typeface="+mn-cs"/>
              </a:rPr>
              <a:t>ประโยค</a:t>
            </a:r>
          </a:p>
        </p:txBody>
      </p:sp>
      <p:sp>
        <p:nvSpPr>
          <p:cNvPr id="19" name="Text Box 5"/>
          <p:cNvSpPr txBox="1">
            <a:spLocks noChangeArrowheads="1"/>
          </p:cNvSpPr>
          <p:nvPr/>
        </p:nvSpPr>
        <p:spPr bwMode="auto">
          <a:xfrm>
            <a:off x="7362936" y="6320241"/>
            <a:ext cx="4785871"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a:t>
            </a:r>
            <a:r>
              <a:rPr lang="en-US" altLang="th-TH" sz="1200" dirty="0" smtClean="0">
                <a:latin typeface="Calibri" panose="020F0502020204030204" pitchFamily="34" charset="0"/>
              </a:rPr>
              <a:t>KMUTT </a:t>
            </a:r>
            <a:r>
              <a:rPr lang="en-US" altLang="th-TH" sz="1200" dirty="0" err="1" smtClean="0">
                <a:latin typeface="Calibri" panose="020F0502020204030204" pitchFamily="34" charset="0"/>
              </a:rPr>
              <a:t>ud</a:t>
            </a:r>
            <a:r>
              <a:rPr lang="en-US" altLang="th-TH" sz="1200" dirty="0" smtClean="0">
                <a:latin typeface="Calibri" panose="020F0502020204030204" pitchFamily="34" charset="0"/>
              </a:rPr>
              <a:t> 6 Aug, 2016 </a:t>
            </a:r>
            <a:endParaRPr lang="th-TH" altLang="th-TH" sz="1200" dirty="0">
              <a:latin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428" y="3903621"/>
            <a:ext cx="1620065" cy="1782071"/>
          </a:xfrm>
          <a:prstGeom prst="rect">
            <a:avLst/>
          </a:prstGeom>
          <a:effectLst>
            <a:reflection blurRad="6350" stA="52000" endA="300" endPos="35000" dir="5400000" sy="-100000" algn="bl" rotWithShape="0"/>
          </a:effectLst>
        </p:spPr>
      </p:pic>
      <p:grpSp>
        <p:nvGrpSpPr>
          <p:cNvPr id="6" name="Groupe 4"/>
          <p:cNvGrpSpPr/>
          <p:nvPr/>
        </p:nvGrpSpPr>
        <p:grpSpPr>
          <a:xfrm>
            <a:off x="335121" y="343774"/>
            <a:ext cx="5149846" cy="2890672"/>
            <a:chOff x="1846263" y="112713"/>
            <a:chExt cx="2298700" cy="1908175"/>
          </a:xfrm>
        </p:grpSpPr>
        <p:sp>
          <p:nvSpPr>
            <p:cNvPr id="7" name="Freeform 6"/>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7"/>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0" name="Group 119"/>
          <p:cNvGraphicFramePr>
            <a:graphicFrameLocks noGrp="1"/>
          </p:cNvGraphicFramePr>
          <p:nvPr>
            <p:extLst>
              <p:ext uri="{D42A27DB-BD31-4B8C-83A1-F6EECF244321}">
                <p14:modId xmlns:p14="http://schemas.microsoft.com/office/powerpoint/2010/main" val="1176879246"/>
              </p:ext>
            </p:extLst>
          </p:nvPr>
        </p:nvGraphicFramePr>
        <p:xfrm>
          <a:off x="1177428" y="679010"/>
          <a:ext cx="3886544" cy="1737390"/>
        </p:xfrm>
        <a:graphic>
          <a:graphicData uri="http://schemas.openxmlformats.org/drawingml/2006/table">
            <a:tbl>
              <a:tblPr/>
              <a:tblGrid>
                <a:gridCol w="3886544"/>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แบบฝึกหัดฝึกหากริยาในประโยค</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ลองหาประธานในแต่ละประโยค ....จดคำตอบลงในเศษกระดาษและ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2" name="Text Box 4"/>
          <p:cNvSpPr txBox="1">
            <a:spLocks noChangeArrowheads="1"/>
          </p:cNvSpPr>
          <p:nvPr/>
        </p:nvSpPr>
        <p:spPr bwMode="auto">
          <a:xfrm>
            <a:off x="6657443" y="353394"/>
            <a:ext cx="5009322" cy="58965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4711_AtNoon_Olive" charset="0"/>
              </a:rPr>
              <a:t>               Ben</a:t>
            </a: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Cordia New" panose="020B0304020202020204" pitchFamily="34" charset="-34"/>
              </a:rPr>
              <a:t>efits of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Cordia New" panose="020B0304020202020204" pitchFamily="34" charset="-34"/>
              </a:rPr>
              <a:t>          Dancing</a:t>
            </a:r>
            <a:r>
              <a:rPr kumimoji="0" lang="en-US" altLang="th-TH" sz="11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r>
            <a:br>
              <a:rPr kumimoji="0" lang="en-US" altLang="th-TH" sz="11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br>
            <a:r>
              <a:rPr kumimoji="0" lang="en-US" altLang="th-TH" sz="1100" b="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ts val="800"/>
              </a:spcAft>
              <a:buClrTx/>
              <a:buSzTx/>
              <a:buFontTx/>
              <a:buNone/>
              <a:tabLst/>
            </a:pPr>
            <a:endParaRPr kumimoji="0" lang="th-TH" altLang="th-TH" sz="13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8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342900" marR="0" lvl="0" indent="-342900" algn="l" defTabSz="914400" rtl="0" eaLnBrk="0" fontAlgn="base" latinLnBrk="0" hangingPunct="0">
              <a:lnSpc>
                <a:spcPct val="100000"/>
              </a:lnSpc>
              <a:spcBef>
                <a:spcPct val="0"/>
              </a:spcBef>
              <a:spcAft>
                <a:spcPts val="800"/>
              </a:spcAft>
              <a:buClrTx/>
              <a:buSzTx/>
              <a:buFontTx/>
              <a:buAutoNum type="arabicParenBoth"/>
              <a:tabLst/>
            </a:pPr>
            <a:r>
              <a:rPr kumimoji="0" lang="en-US" altLang="th-TH" sz="18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Researchers </a:t>
            </a:r>
            <a:r>
              <a:rPr kumimoji="0" lang="en-US" altLang="th-TH" sz="1800" b="0" i="0" u="sng"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have determined</a:t>
            </a:r>
            <a:r>
              <a:rPr kumimoji="0" lang="en-US" altLang="th-TH" sz="18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that dancing is a good way to better your health. (2) They indicate that it builds up your energy, reduces stress, burns calories, and improves muscle tone and strength. (3) The researchers have found that some square dancers covered five miles worth of walking while dancing. (4) Dancing lowers blood pressure and the risk of heart disease. (5) It can also strengthen the bones in your hips and legs. (6) Dancing refreshes not only your health but also your soul!</a:t>
            </a:r>
            <a:endParaRPr kumimoji="0" lang="en-US" altLang="th-TH" sz="18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Adapted from: </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http://library.thinkquest.org/TQ313103/benefir.htm</a:t>
            </a: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e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23" y="566784"/>
            <a:ext cx="154622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521559" y="647178"/>
            <a:ext cx="4435987"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endPar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endParaRPr>
          </a:p>
          <a:p>
            <a:r>
              <a:rPr lang="en-US" sz="1600" dirty="0" smtClean="0">
                <a:solidFill>
                  <a:srgbClr val="FF0000"/>
                </a:solidFill>
              </a:rPr>
              <a:t>1</a:t>
            </a:r>
            <a:r>
              <a:rPr lang="en-US" sz="1600" dirty="0">
                <a:solidFill>
                  <a:srgbClr val="FF0000"/>
                </a:solidFill>
              </a:rPr>
              <a:t>.  </a:t>
            </a:r>
            <a:r>
              <a:rPr lang="en-US" sz="1600" dirty="0" smtClean="0">
                <a:solidFill>
                  <a:srgbClr val="FF0000"/>
                </a:solidFill>
              </a:rPr>
              <a:t>determined</a:t>
            </a:r>
            <a:r>
              <a:rPr lang="en-US" sz="1600" dirty="0">
                <a:solidFill>
                  <a:srgbClr val="FF0000"/>
                </a:solidFill>
              </a:rPr>
              <a:t>; is</a:t>
            </a:r>
          </a:p>
          <a:p>
            <a:r>
              <a:rPr lang="en-US" sz="1600" dirty="0" smtClean="0">
                <a:solidFill>
                  <a:srgbClr val="FF0000"/>
                </a:solidFill>
              </a:rPr>
              <a:t>2.  indicate</a:t>
            </a:r>
            <a:r>
              <a:rPr lang="en-US" sz="1600" dirty="0">
                <a:solidFill>
                  <a:srgbClr val="FF0000"/>
                </a:solidFill>
              </a:rPr>
              <a:t>; builds up (Notes: builds up </a:t>
            </a:r>
            <a:r>
              <a:rPr lang="th-TH" sz="1600" dirty="0" smtClean="0">
                <a:solidFill>
                  <a:srgbClr val="FF0000"/>
                </a:solidFill>
              </a:rPr>
              <a:t>เป็น</a:t>
            </a:r>
            <a:br>
              <a:rPr lang="th-TH" sz="1600" dirty="0" smtClean="0">
                <a:solidFill>
                  <a:srgbClr val="FF0000"/>
                </a:solidFill>
              </a:rPr>
            </a:br>
            <a:r>
              <a:rPr lang="th-TH" sz="1600" dirty="0" smtClean="0">
                <a:solidFill>
                  <a:srgbClr val="FF0000"/>
                </a:solidFill>
              </a:rPr>
              <a:t>               คำกริยา </a:t>
            </a:r>
            <a:r>
              <a:rPr lang="en-US" sz="1600" dirty="0" smtClean="0">
                <a:solidFill>
                  <a:srgbClr val="FF0000"/>
                </a:solidFill>
              </a:rPr>
              <a:t>Two-Word </a:t>
            </a:r>
            <a:r>
              <a:rPr lang="en-US" sz="1600" dirty="0">
                <a:solidFill>
                  <a:srgbClr val="FF0000"/>
                </a:solidFill>
              </a:rPr>
              <a:t>Verbs </a:t>
            </a:r>
            <a:r>
              <a:rPr lang="th-TH" sz="1600" dirty="0">
                <a:solidFill>
                  <a:srgbClr val="FF0000"/>
                </a:solidFill>
              </a:rPr>
              <a:t>หรือบางครั้ง</a:t>
            </a:r>
            <a:r>
              <a:rPr lang="th-TH" sz="1600" dirty="0" smtClean="0">
                <a:solidFill>
                  <a:srgbClr val="FF0000"/>
                </a:solidFill>
              </a:rPr>
              <a:t>เรียกว่า</a:t>
            </a:r>
            <a:br>
              <a:rPr lang="th-TH" sz="1600" dirty="0" smtClean="0">
                <a:solidFill>
                  <a:srgbClr val="FF0000"/>
                </a:solidFill>
              </a:rPr>
            </a:br>
            <a:r>
              <a:rPr lang="th-TH" sz="1600" dirty="0" smtClean="0">
                <a:solidFill>
                  <a:srgbClr val="FF0000"/>
                </a:solidFill>
              </a:rPr>
              <a:t>               </a:t>
            </a:r>
            <a:r>
              <a:rPr lang="en-US" sz="1600" dirty="0">
                <a:solidFill>
                  <a:srgbClr val="FF0000"/>
                </a:solidFill>
              </a:rPr>
              <a:t>Phrasal Verbs </a:t>
            </a:r>
            <a:r>
              <a:rPr lang="th-TH" sz="1600" dirty="0">
                <a:solidFill>
                  <a:srgbClr val="FF0000"/>
                </a:solidFill>
              </a:rPr>
              <a:t>คือ เป็น</a:t>
            </a:r>
            <a:r>
              <a:rPr lang="th-TH" sz="1600" dirty="0" smtClean="0">
                <a:solidFill>
                  <a:srgbClr val="FF0000"/>
                </a:solidFill>
              </a:rPr>
              <a:t>คำกริยาที่</a:t>
            </a:r>
            <a:r>
              <a:rPr lang="th-TH" sz="1600" dirty="0">
                <a:solidFill>
                  <a:srgbClr val="FF0000"/>
                </a:solidFill>
              </a:rPr>
              <a:t>เมื่อนำไปใช้</a:t>
            </a:r>
            <a:r>
              <a:rPr lang="th-TH" sz="1600" dirty="0" smtClean="0">
                <a:solidFill>
                  <a:srgbClr val="FF0000"/>
                </a:solidFill>
              </a:rPr>
              <a:t>ร่วมกับ</a:t>
            </a:r>
            <a:br>
              <a:rPr lang="th-TH" sz="1600" dirty="0" smtClean="0">
                <a:solidFill>
                  <a:srgbClr val="FF0000"/>
                </a:solidFill>
              </a:rPr>
            </a:br>
            <a:r>
              <a:rPr lang="th-TH" sz="1600" dirty="0" smtClean="0">
                <a:solidFill>
                  <a:srgbClr val="FF0000"/>
                </a:solidFill>
              </a:rPr>
              <a:t>               คำ</a:t>
            </a:r>
            <a:r>
              <a:rPr lang="th-TH" sz="1600" dirty="0">
                <a:solidFill>
                  <a:srgbClr val="FF0000"/>
                </a:solidFill>
              </a:rPr>
              <a:t>บุพบทแล้วจะมีความหมายต่างไปจากเดิม</a:t>
            </a:r>
            <a:r>
              <a:rPr lang="en-US" sz="1600" dirty="0">
                <a:solidFill>
                  <a:srgbClr val="FF0000"/>
                </a:solidFill>
              </a:rPr>
              <a:t>); </a:t>
            </a:r>
            <a:r>
              <a:rPr lang="en-US" sz="1600" dirty="0" smtClean="0">
                <a:solidFill>
                  <a:srgbClr val="FF0000"/>
                </a:solidFill>
              </a:rPr>
              <a:t>reduces;</a:t>
            </a:r>
          </a:p>
          <a:p>
            <a:r>
              <a:rPr lang="en-US" sz="1600" dirty="0" smtClean="0">
                <a:solidFill>
                  <a:srgbClr val="FF0000"/>
                </a:solidFill>
              </a:rPr>
              <a:t>     burns</a:t>
            </a:r>
            <a:r>
              <a:rPr lang="en-US" sz="1600" dirty="0">
                <a:solidFill>
                  <a:srgbClr val="FF0000"/>
                </a:solidFill>
              </a:rPr>
              <a:t>; improves</a:t>
            </a:r>
          </a:p>
          <a:p>
            <a:r>
              <a:rPr lang="en-US" sz="1600" dirty="0">
                <a:solidFill>
                  <a:srgbClr val="FF0000"/>
                </a:solidFill>
              </a:rPr>
              <a:t>3.  found; covered</a:t>
            </a:r>
          </a:p>
          <a:p>
            <a:r>
              <a:rPr lang="en-US" sz="1600" dirty="0">
                <a:solidFill>
                  <a:srgbClr val="FF0000"/>
                </a:solidFill>
              </a:rPr>
              <a:t>4.  lowers</a:t>
            </a:r>
          </a:p>
          <a:p>
            <a:pPr lvl="0"/>
            <a:r>
              <a:rPr lang="en-US" sz="1600" dirty="0" smtClean="0">
                <a:solidFill>
                  <a:srgbClr val="FF0000"/>
                </a:solidFill>
              </a:rPr>
              <a:t>5.  strengthen</a:t>
            </a:r>
            <a:endParaRPr lang="en-US" sz="1600" dirty="0">
              <a:solidFill>
                <a:srgbClr val="FF0000"/>
              </a:solidFill>
            </a:endParaRPr>
          </a:p>
          <a:p>
            <a:pPr lvl="0"/>
            <a:r>
              <a:rPr lang="en-US" sz="1600" dirty="0" smtClean="0">
                <a:solidFill>
                  <a:srgbClr val="FF0000"/>
                </a:solidFill>
              </a:rPr>
              <a:t>6.  </a:t>
            </a:r>
            <a:r>
              <a:rPr lang="en-US" sz="1600" dirty="0">
                <a:solidFill>
                  <a:srgbClr val="FF0000"/>
                </a:solidFill>
              </a:rPr>
              <a:t>r</a:t>
            </a:r>
            <a:r>
              <a:rPr lang="en-US" sz="1600" dirty="0" smtClean="0">
                <a:solidFill>
                  <a:srgbClr val="FF0000"/>
                </a:solidFill>
              </a:rPr>
              <a:t>efreshes</a:t>
            </a:r>
            <a:endParaRPr lang="en-US" sz="1600" dirty="0">
              <a:solidFill>
                <a:srgbClr val="FF0000"/>
              </a:solidFill>
            </a:endParaRPr>
          </a:p>
        </p:txBody>
      </p:sp>
      <p:grpSp>
        <p:nvGrpSpPr>
          <p:cNvPr id="11" name="Groupe 4"/>
          <p:cNvGrpSpPr/>
          <p:nvPr/>
        </p:nvGrpSpPr>
        <p:grpSpPr>
          <a:xfrm rot="639085">
            <a:off x="2372341" y="2936450"/>
            <a:ext cx="2403749" cy="2187542"/>
            <a:chOff x="1846263" y="112713"/>
            <a:chExt cx="2298700" cy="1908175"/>
          </a:xfrm>
        </p:grpSpPr>
        <p:sp>
          <p:nvSpPr>
            <p:cNvPr id="12" name="Freeform 11"/>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6" name="Group 119"/>
          <p:cNvGraphicFramePr>
            <a:graphicFrameLocks noGrp="1"/>
          </p:cNvGraphicFramePr>
          <p:nvPr>
            <p:extLst>
              <p:ext uri="{D42A27DB-BD31-4B8C-83A1-F6EECF244321}">
                <p14:modId xmlns:p14="http://schemas.microsoft.com/office/powerpoint/2010/main" val="83050637"/>
              </p:ext>
            </p:extLst>
          </p:nvPr>
        </p:nvGraphicFramePr>
        <p:xfrm>
          <a:off x="2511485" y="3306720"/>
          <a:ext cx="2301222" cy="1139940"/>
        </p:xfrm>
        <a:graphic>
          <a:graphicData uri="http://schemas.openxmlformats.org/drawingml/2006/table">
            <a:tbl>
              <a:tblPr/>
              <a:tblGrid>
                <a:gridCol w="2301222"/>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0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คำสั่ง</a:t>
                      </a:r>
                      <a:r>
                        <a:rPr kumimoji="0" lang="th-TH" sz="2000" b="1" i="0" u="none" strike="noStrike" cap="none" normalizeH="0" baseline="0" dirty="0" err="1" smtClean="0">
                          <a:ln>
                            <a:noFill/>
                          </a:ln>
                          <a:solidFill>
                            <a:schemeClr val="tx1"/>
                          </a:solidFill>
                          <a:effectLst/>
                          <a:latin typeface="Calibri Light" panose="020F0302020204030204" pitchFamily="34" charset="0"/>
                          <a:cs typeface="+mn-cs"/>
                        </a:rPr>
                        <a:t>เหมือนเดิมคร๊าบ</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a:t>
                      </a:r>
                      <a:endParaRPr kumimoji="0" lang="en-US" sz="20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47581" y="4459816"/>
            <a:ext cx="2045537" cy="2239992"/>
          </a:xfrm>
          <a:prstGeom prst="rect">
            <a:avLst/>
          </a:prstGeom>
        </p:spPr>
      </p:pic>
      <p:sp>
        <p:nvSpPr>
          <p:cNvPr id="6" name="Text Box 2"/>
          <p:cNvSpPr txBox="1">
            <a:spLocks noChangeArrowheads="1"/>
          </p:cNvSpPr>
          <p:nvPr/>
        </p:nvSpPr>
        <p:spPr bwMode="auto">
          <a:xfrm>
            <a:off x="8255137" y="723831"/>
            <a:ext cx="3325177"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1. The</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first kind of pencil was a bunch</a:t>
            </a:r>
            <a:b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of graphite sticks which were held together by string. Then someone decided it would be better to push the graphite into the inside of a hollow wooden stick.</a:t>
            </a:r>
          </a:p>
          <a:p>
            <a:pPr marL="0" marR="0" lvl="0" indent="0" algn="thaiDist" defTabSz="914400" rtl="0" eaLnBrk="0" fontAlgn="base" latinLnBrk="0" hangingPunct="0">
              <a:lnSpc>
                <a:spcPct val="100000"/>
              </a:lnSpc>
              <a:spcBef>
                <a:spcPct val="0"/>
              </a:spcBef>
              <a:spcAft>
                <a:spcPts val="80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pic>
        <p:nvPicPr>
          <p:cNvPr id="8195" name="Picture 3" descr="pencil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4595" y="683285"/>
            <a:ext cx="1292225"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500850" y="2517554"/>
            <a:ext cx="6096000" cy="707886"/>
          </a:xfrm>
          <a:prstGeom prst="rect">
            <a:avLst/>
          </a:prstGeom>
        </p:spPr>
        <p:txBody>
          <a:bodyPr>
            <a:spAutoFit/>
          </a:bodyPr>
          <a:lstStyle/>
          <a:p>
            <a:pPr indent="457200" algn="just">
              <a:lnSpc>
                <a:spcPts val="1800"/>
              </a:lnSpc>
              <a:spcAft>
                <a:spcPts val="0"/>
              </a:spcAf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200" i="1" dirty="0" smtClean="0">
              <a:latin typeface="Times New Roman" panose="02020603050405020304" pitchFamily="18" charset="0"/>
              <a:ea typeface="Cordia New" panose="020B0304020202020204" pitchFamily="34" charset="-34"/>
              <a:cs typeface="Angsana New" panose="02020603050405020304" pitchFamily="18" charset="-34"/>
            </a:endParaRPr>
          </a:p>
          <a:p>
            <a:pPr indent="457200" algn="just">
              <a:lnSpc>
                <a:spcPts val="1800"/>
              </a:lnSpc>
              <a:spcAft>
                <a:spcPts val="0"/>
              </a:spcAf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://www.indianchild.com/amazing_facts8.htm</a:t>
            </a:r>
            <a:endParaRPr lang="en-US" sz="1200" dirty="0">
              <a:latin typeface="Cordia New" panose="020B0304020202020204" pitchFamily="34" charset="-34"/>
              <a:ea typeface="Cordia New" panose="020B0304020202020204" pitchFamily="34" charset="-34"/>
              <a:cs typeface="Cordia New" panose="020B0304020202020204" pitchFamily="34" charset="-34"/>
            </a:endParaRPr>
          </a:p>
          <a:p>
            <a:pPr>
              <a:lnSpc>
                <a:spcPts val="1200"/>
              </a:lnSpc>
              <a:spcAft>
                <a:spcPts val="0"/>
              </a:spcAft>
              <a:tabLst>
                <a:tab pos="2637155" algn="ctr"/>
                <a:tab pos="5274310" algn="r"/>
                <a:tab pos="-270510" algn="l"/>
              </a:tabLst>
            </a:pPr>
            <a:r>
              <a:rPr lang="en-US" sz="1200" dirty="0">
                <a:latin typeface="Comic Sans MS" panose="030F0702030302020204" pitchFamily="66" charset="0"/>
                <a:ea typeface="Cordia New" panose="020B0304020202020204" pitchFamily="34" charset="-34"/>
                <a:cs typeface="Cordia New" panose="020B0304020202020204" pitchFamily="34" charset="-34"/>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4"/>
          <p:cNvSpPr txBox="1">
            <a:spLocks noChangeArrowheads="1"/>
          </p:cNvSpPr>
          <p:nvPr/>
        </p:nvSpPr>
        <p:spPr bwMode="auto">
          <a:xfrm>
            <a:off x="8085505" y="3560594"/>
            <a:ext cx="3378679" cy="129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2. Did</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you know there are two kinds of pandas? There is the long-tailed Himalayan carnivore that looks like a raccoon and there is the giant panda bear that lives in western China.</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pic>
        <p:nvPicPr>
          <p:cNvPr id="8197" name="Picture 5" descr="p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4595" y="3602457"/>
            <a:ext cx="1014326" cy="1115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076146" y="5105262"/>
            <a:ext cx="4687436" cy="587340"/>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p>
          <a:p>
            <a:pPr>
              <a:lnSpc>
                <a:spcPts val="2000"/>
              </a:lnSpc>
              <a:spcAft>
                <a:spcPts val="0"/>
              </a:spcAft>
              <a:tabLst>
                <a:tab pos="2637155" algn="ctr"/>
                <a:tab pos="5274310" algn="r"/>
                <a:tab pos="-270510" algn="l"/>
              </a:tabLs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 </a:t>
            </a: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indianchild.com/amazing_facts1.htm</a:t>
            </a:r>
            <a:endParaRPr lang="en-US" sz="12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p:nvPr/>
        </p:nvSpPr>
        <p:spPr>
          <a:xfrm>
            <a:off x="1607798" y="3652062"/>
            <a:ext cx="3597499" cy="1600438"/>
          </a:xfrm>
          <a:prstGeom prst="rect">
            <a:avLst/>
          </a:prstGeom>
        </p:spPr>
        <p:txBody>
          <a:bodyPr wrap="square">
            <a:spAutoFit/>
          </a:bodyPr>
          <a:lstStyle/>
          <a:p>
            <a:pPr>
              <a:spcAft>
                <a:spcPts val="0"/>
              </a:spcAft>
            </a:pPr>
            <a:r>
              <a:rPr lang="en-US" sz="1400" b="1" dirty="0" smtClean="0">
                <a:latin typeface="Arial" panose="020B0604020202020204" pitchFamily="34" charset="0"/>
                <a:ea typeface="Cordia New" panose="020B0304020202020204" pitchFamily="34" charset="-34"/>
                <a:cs typeface="Angsana New" panose="02020603050405020304" pitchFamily="18" charset="-34"/>
              </a:rPr>
              <a:t>4. ‘Knur </a:t>
            </a:r>
            <a:r>
              <a:rPr lang="en-US" sz="1400" b="1" dirty="0">
                <a:latin typeface="Arial" panose="020B0604020202020204" pitchFamily="34" charset="0"/>
                <a:ea typeface="Cordia New" panose="020B0304020202020204" pitchFamily="34" charset="-34"/>
                <a:cs typeface="Angsana New" panose="02020603050405020304" pitchFamily="18" charset="-34"/>
              </a:rPr>
              <a:t>and spell’  </a:t>
            </a:r>
            <a:r>
              <a:rPr lang="en-US" sz="1400" dirty="0">
                <a:latin typeface="Arial" panose="020B0604020202020204" pitchFamily="34" charset="0"/>
                <a:ea typeface="Cordia New" panose="020B0304020202020204" pitchFamily="34" charset="-34"/>
                <a:cs typeface="Angsana New" panose="02020603050405020304" pitchFamily="18" charset="-34"/>
              </a:rPr>
              <a:t>is a game that has been played for the last 300 years in the </a:t>
            </a:r>
            <a:r>
              <a:rPr lang="en-US" sz="1400" dirty="0" err="1">
                <a:latin typeface="Arial" panose="020B0604020202020204" pitchFamily="34" charset="0"/>
                <a:ea typeface="Cordia New" panose="020B0304020202020204" pitchFamily="34" charset="-34"/>
                <a:cs typeface="Angsana New" panose="02020603050405020304" pitchFamily="18" charset="-34"/>
              </a:rPr>
              <a:t>Pennine</a:t>
            </a:r>
            <a:r>
              <a:rPr lang="en-US" sz="1400" dirty="0">
                <a:latin typeface="Arial" panose="020B0604020202020204" pitchFamily="34" charset="0"/>
                <a:ea typeface="Cordia New" panose="020B0304020202020204" pitchFamily="34" charset="-34"/>
                <a:cs typeface="Angsana New" panose="02020603050405020304" pitchFamily="18" charset="-34"/>
              </a:rPr>
              <a:t> area of Northern England! A ‘knur’ is a small clay ball and a ‘spell’ is a wooden structure from which the knur hangs. The players must hit the knur, and the player whose knur travels the farthest wins!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Text Box 6"/>
          <p:cNvSpPr txBox="1">
            <a:spLocks noChangeArrowheads="1"/>
          </p:cNvSpPr>
          <p:nvPr/>
        </p:nvSpPr>
        <p:spPr bwMode="auto">
          <a:xfrm>
            <a:off x="8312150" y="1052642"/>
            <a:ext cx="3879850" cy="1438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5. The </a:t>
            </a:r>
            <a: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stone fish lives in warm seas. They usually hide themselves on coral reefs. </a:t>
            </a:r>
            <a:b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If their spines are touched, they give out a poison which can kill a person in a few minutes. </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693840" y="5504683"/>
            <a:ext cx="4765183"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r>
              <a:rPr lang="en-US" sz="1200" i="1" dirty="0">
                <a:solidFill>
                  <a:srgbClr val="000000"/>
                </a:solidFill>
                <a:latin typeface="Times New Roman" panose="02020603050405020304" pitchFamily="18" charset="0"/>
                <a:ea typeface="Cordia New" panose="020B0304020202020204" pitchFamily="34" charset="-34"/>
                <a:cs typeface="Angsana New" panose="02020603050405020304" pitchFamily="18" charset="-34"/>
                <a:hlinkClick r:id="rId2"/>
              </a:rPr>
              <a:t>http://www.4to40.com/omg/default.asp?category=none&amp;counter=30</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6" name="Rectangle 5"/>
          <p:cNvSpPr/>
          <p:nvPr/>
        </p:nvSpPr>
        <p:spPr>
          <a:xfrm>
            <a:off x="7055994" y="2967335"/>
            <a:ext cx="4378844" cy="461665"/>
          </a:xfrm>
          <a:prstGeom prst="rect">
            <a:avLst/>
          </a:prstGeom>
        </p:spPr>
        <p:txBody>
          <a:bodyPr wrap="square">
            <a:spAutoFit/>
          </a:bodyPr>
          <a:lstStyle/>
          <a:p>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200" i="1" dirty="0" smtClean="0">
              <a:latin typeface="Times New Roman" panose="02020603050405020304" pitchFamily="18" charset="0"/>
              <a:ea typeface="Cordia New" panose="020B0304020202020204" pitchFamily="34" charset="-34"/>
              <a:cs typeface="Angsana New" panose="02020603050405020304" pitchFamily="18" charset="-34"/>
            </a:endParaRPr>
          </a:p>
          <a:p>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 4to40.com/omg/</a:t>
            </a:r>
            <a:r>
              <a:rPr lang="en-US" sz="1200" i="1" dirty="0" err="1">
                <a:latin typeface="Times New Roman" panose="02020603050405020304" pitchFamily="18" charset="0"/>
                <a:ea typeface="Cordia New" panose="020B0304020202020204" pitchFamily="34" charset="-34"/>
                <a:cs typeface="Angsana New" panose="02020603050405020304" pitchFamily="18" charset="-34"/>
              </a:rPr>
              <a:t>default.asp?category</a:t>
            </a:r>
            <a:r>
              <a:rPr lang="en-US" sz="1200" i="1" dirty="0">
                <a:latin typeface="Times New Roman" panose="02020603050405020304" pitchFamily="18" charset="0"/>
                <a:ea typeface="Cordia New" panose="020B0304020202020204" pitchFamily="34" charset="-34"/>
                <a:cs typeface="Angsana New" panose="02020603050405020304" pitchFamily="18" charset="-34"/>
              </a:rPr>
              <a:t>=&amp;counter=180</a:t>
            </a:r>
            <a:endParaRPr lang="th-TH" sz="1200" dirty="0"/>
          </a:p>
        </p:txBody>
      </p:sp>
      <p:pic>
        <p:nvPicPr>
          <p:cNvPr id="16" name="Picture 7" descr="fish_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4306" y="800229"/>
            <a:ext cx="1365964" cy="1016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6"/>
          <p:cNvSpPr txBox="1">
            <a:spLocks noChangeArrowheads="1"/>
          </p:cNvSpPr>
          <p:nvPr/>
        </p:nvSpPr>
        <p:spPr bwMode="auto">
          <a:xfrm>
            <a:off x="485384" y="800230"/>
            <a:ext cx="3244666"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3. A</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parrotfish </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makes its own bag to sleep in. It uses mucous (like spit) to make a see-through bag all around its body to protect it from attack by other creatures in the ocean.</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p:nvPr/>
        </p:nvSpPr>
        <p:spPr>
          <a:xfrm>
            <a:off x="708338" y="2230772"/>
            <a:ext cx="4186832" cy="430887"/>
          </a:xfrm>
          <a:prstGeom prst="rect">
            <a:avLst/>
          </a:prstGeom>
        </p:spPr>
        <p:txBody>
          <a:bodyPr wrap="square">
            <a:spAutoFit/>
          </a:bodyPr>
          <a:lstStyle/>
          <a:p>
            <a:r>
              <a:rPr lang="en-US" sz="11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100" i="1" dirty="0" smtClean="0">
              <a:latin typeface="Times New Roman" panose="02020603050405020304" pitchFamily="18" charset="0"/>
              <a:ea typeface="Cordia New" panose="020B0304020202020204" pitchFamily="34" charset="-34"/>
              <a:cs typeface="Angsana New" panose="02020603050405020304" pitchFamily="18" charset="-34"/>
            </a:endParaRPr>
          </a:p>
          <a:p>
            <a:r>
              <a:rPr lang="en-US" sz="11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100" i="1" dirty="0">
                <a:latin typeface="Times New Roman" panose="02020603050405020304" pitchFamily="18" charset="0"/>
                <a:ea typeface="Cordia New" panose="020B0304020202020204" pitchFamily="34" charset="-34"/>
                <a:cs typeface="Angsana New" panose="02020603050405020304" pitchFamily="18" charset="-34"/>
              </a:rPr>
              <a:t>://www. . indianchild.com/amazing_facts1.htm</a:t>
            </a:r>
            <a:endParaRPr lang="th-TH" sz="1100" dirty="0"/>
          </a:p>
        </p:txBody>
      </p:sp>
      <p:pic>
        <p:nvPicPr>
          <p:cNvPr id="1026" name="Picture 2" descr="knur_spe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54" y="3735806"/>
            <a:ext cx="1157716" cy="115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SCOsynanceia-verrucosa-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1934" y="800230"/>
            <a:ext cx="1233487"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4626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461058" y="864915"/>
            <a:ext cx="4122155"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r>
              <a:rPr lang="en-US" sz="1400" dirty="0">
                <a:solidFill>
                  <a:srgbClr val="FF0000"/>
                </a:solidFill>
              </a:rPr>
              <a:t>1.    was; held; decided, be</a:t>
            </a:r>
          </a:p>
          <a:p>
            <a:r>
              <a:rPr lang="en-US" sz="1400" dirty="0">
                <a:solidFill>
                  <a:srgbClr val="FF0000"/>
                </a:solidFill>
              </a:rPr>
              <a:t>2.   know; are; is; looks like; is; lives</a:t>
            </a:r>
          </a:p>
          <a:p>
            <a:r>
              <a:rPr lang="en-US" sz="1400" dirty="0">
                <a:solidFill>
                  <a:srgbClr val="FF0000"/>
                </a:solidFill>
              </a:rPr>
              <a:t>3.   makes; uses</a:t>
            </a:r>
          </a:p>
          <a:p>
            <a:r>
              <a:rPr lang="en-US" sz="1400" dirty="0">
                <a:solidFill>
                  <a:srgbClr val="FF0000"/>
                </a:solidFill>
              </a:rPr>
              <a:t>4.   is; played; is; is; hangs; hit; travels; wins</a:t>
            </a:r>
          </a:p>
          <a:p>
            <a:r>
              <a:rPr lang="en-US" sz="1400" dirty="0">
                <a:solidFill>
                  <a:srgbClr val="FF0000"/>
                </a:solidFill>
              </a:rPr>
              <a:t>5.   lives; hide; touched; give out; kill</a:t>
            </a:r>
          </a:p>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400" b="0" i="0" u="none" strike="noStrike" cap="none" normalizeH="0" baseline="0" dirty="0" smtClean="0">
                <a:ln>
                  <a:noFill/>
                </a:ln>
                <a:solidFill>
                  <a:schemeClr val="tx1"/>
                </a:solidFill>
                <a:effectLst/>
              </a:rPr>
              <a:t> </a:t>
            </a:r>
          </a:p>
        </p:txBody>
      </p:sp>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pic>
        <p:nvPicPr>
          <p:cNvPr id="9" name="Picture 3" descr="4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2591" y="4588260"/>
            <a:ext cx="2282825"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6912455" y="138440"/>
            <a:ext cx="2975672" cy="139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339339" y="1264439"/>
            <a:ext cx="4758283" cy="50229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sz="1800" dirty="0">
                <a:cs typeface="+mn-cs"/>
              </a:rPr>
              <a:t>ในการเรียนภาษาอังกฤษ มีคนจำนวนมากที่คิดว่าการรู้</a:t>
            </a:r>
            <a:endParaRPr lang="en-US" sz="1800" dirty="0">
              <a:cs typeface="+mn-cs"/>
            </a:endParaRPr>
          </a:p>
          <a:p>
            <a:pPr>
              <a:buNone/>
            </a:pPr>
            <a:r>
              <a:rPr lang="th-TH" sz="1800" dirty="0">
                <a:cs typeface="+mn-cs"/>
              </a:rPr>
              <a:t>คำศัพท์มากๆ จะช่วยให้</a:t>
            </a:r>
            <a:r>
              <a:rPr lang="th-TH" sz="1800" dirty="0" smtClean="0">
                <a:cs typeface="+mn-cs"/>
              </a:rPr>
              <a:t>เข้าใจได้</a:t>
            </a:r>
            <a:r>
              <a:rPr lang="th-TH" sz="1800" dirty="0">
                <a:cs typeface="+mn-cs"/>
              </a:rPr>
              <a:t>ดีขึ้น </a:t>
            </a:r>
            <a:r>
              <a:rPr lang="en-US" sz="1800" dirty="0" smtClean="0">
                <a:cs typeface="+mn-cs"/>
              </a:rPr>
              <a:t>…</a:t>
            </a:r>
            <a:r>
              <a:rPr lang="th-TH" sz="1800" dirty="0" smtClean="0">
                <a:cs typeface="+mn-cs"/>
              </a:rPr>
              <a:t>ความคิด</a:t>
            </a:r>
            <a:r>
              <a:rPr lang="th-TH" sz="1800" dirty="0">
                <a:cs typeface="+mn-cs"/>
              </a:rPr>
              <a:t>นี้มี</a:t>
            </a:r>
            <a:r>
              <a:rPr lang="th-TH" sz="1800" dirty="0" smtClean="0">
                <a:cs typeface="+mn-cs"/>
              </a:rPr>
              <a:t>ส่วน</a:t>
            </a:r>
          </a:p>
          <a:p>
            <a:pPr>
              <a:buNone/>
            </a:pPr>
            <a:r>
              <a:rPr lang="th-TH" sz="1800" dirty="0" smtClean="0">
                <a:cs typeface="+mn-cs"/>
              </a:rPr>
              <a:t>ถูก</a:t>
            </a:r>
            <a:r>
              <a:rPr lang="th-TH" sz="1800" dirty="0">
                <a:cs typeface="+mn-cs"/>
              </a:rPr>
              <a:t>อยู่บ้างแต่ไม่ถูกทั้งหมดทีเดียว </a:t>
            </a:r>
            <a:r>
              <a:rPr lang="en-US" sz="1800" dirty="0">
                <a:cs typeface="+mn-cs"/>
              </a:rPr>
              <a:t>….</a:t>
            </a:r>
          </a:p>
          <a:p>
            <a:endParaRPr lang="en-US" sz="1800" dirty="0">
              <a:cs typeface="+mn-cs"/>
            </a:endParaRPr>
          </a:p>
          <a:p>
            <a:pPr>
              <a:buNone/>
            </a:pPr>
            <a:r>
              <a:rPr lang="th-TH" sz="1800" dirty="0">
                <a:cs typeface="+mn-cs"/>
              </a:rPr>
              <a:t>ถ้าเราสังเกตเวลาที่เราอ่านประโยคภาษาอังกฤษ บางครั้งเราจะ</a:t>
            </a:r>
            <a:endParaRPr lang="en-US" sz="1800" dirty="0">
              <a:cs typeface="+mn-cs"/>
            </a:endParaRPr>
          </a:p>
          <a:p>
            <a:pPr>
              <a:buNone/>
            </a:pPr>
            <a:r>
              <a:rPr lang="th-TH" sz="1800" dirty="0">
                <a:cs typeface="+mn-cs"/>
              </a:rPr>
              <a:t>พบว่า ถึงแม้จะรู้ความหมายของคำทุกคำในประโยคก็ยังไม่อาจเข้าใจประโยคที่อ่าน</a:t>
            </a:r>
            <a:r>
              <a:rPr lang="th-TH" sz="1800" dirty="0" smtClean="0">
                <a:cs typeface="+mn-cs"/>
              </a:rPr>
              <a:t>ได้ด้วย</a:t>
            </a:r>
            <a:r>
              <a:rPr lang="th-TH" sz="1800" dirty="0">
                <a:cs typeface="+mn-cs"/>
              </a:rPr>
              <a:t>เหตุนี้เราจึงควรให้ความสนใจกับโครงสร้างทางไวยากรณ์ ซึ่งมีความสำคัญเท่ากับความหมายของคำที่นำมาประกอบกันเป็นประโยคด้วย</a:t>
            </a:r>
            <a:endParaRPr lang="en-US" sz="1800" dirty="0">
              <a:cs typeface="+mn-cs"/>
            </a:endParaRPr>
          </a:p>
          <a:p>
            <a:r>
              <a:rPr lang="th-TH" sz="1800" dirty="0">
                <a:cs typeface="+mn-cs"/>
              </a:rPr>
              <a:t>ส่วนสำคัญของโครงสร้างทางไวยากรณ์ที่เราควรจะรู้จัก ได้แก่</a:t>
            </a:r>
            <a:endParaRPr lang="en-US" sz="1800" dirty="0">
              <a:cs typeface="+mn-cs"/>
            </a:endParaRPr>
          </a:p>
          <a:p>
            <a:pPr lvl="0">
              <a:buNone/>
            </a:pPr>
            <a:r>
              <a:rPr lang="th-TH" sz="1800" dirty="0">
                <a:cs typeface="+mn-cs"/>
              </a:rPr>
              <a:t>ชนิดของคำ หรือ </a:t>
            </a:r>
            <a:r>
              <a:rPr lang="en-US" sz="1800" dirty="0">
                <a:cs typeface="+mn-cs"/>
              </a:rPr>
              <a:t>Parts of Speech</a:t>
            </a:r>
          </a:p>
          <a:p>
            <a:pPr lvl="0">
              <a:buNone/>
            </a:pPr>
            <a:endParaRPr lang="en-US" sz="1800" dirty="0">
              <a:cs typeface="+mn-cs"/>
            </a:endParaRPr>
          </a:p>
          <a:p>
            <a:r>
              <a:rPr lang="th-TH" sz="1800" dirty="0">
                <a:cs typeface="+mn-cs"/>
              </a:rPr>
              <a:t>บทเรียนนี้จะเป็นการอธิบายชนิดของคำ โดยเน้นการเข้าใจเกี่ยวกับคำกริยาแท้</a:t>
            </a:r>
            <a:r>
              <a:rPr lang="en-US" sz="1800" dirty="0">
                <a:cs typeface="+mn-cs"/>
              </a:rPr>
              <a:t> (Finite Verbs)</a:t>
            </a:r>
            <a:r>
              <a:rPr lang="th-TH" sz="1800" dirty="0">
                <a:cs typeface="+mn-cs"/>
              </a:rPr>
              <a:t> ถ้าเราสามารถวิเคราะห์ได้ว่าคำใดในประโยคเป็นคำกริยาแท้ โดยดูจากรูปแบบและตำแหน่งที่ปรากฏในประโยคได้ ก็จะทำให้เราเข้าใจประโยคดีขึ้นได้อย่าง</a:t>
            </a:r>
            <a:r>
              <a:rPr lang="th-TH" sz="1800" dirty="0" smtClean="0">
                <a:cs typeface="+mn-cs"/>
              </a:rPr>
              <a:t>แน่นอน</a:t>
            </a:r>
            <a:endParaRPr lang="en-US" sz="1800" dirty="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125" y="282939"/>
            <a:ext cx="1127663" cy="164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sp>
        <p:nvSpPr>
          <p:cNvPr id="12" name="Rectangle 119"/>
          <p:cNvSpPr>
            <a:spLocks noChangeArrowheads="1"/>
          </p:cNvSpPr>
          <p:nvPr/>
        </p:nvSpPr>
        <p:spPr bwMode="auto">
          <a:xfrm>
            <a:off x="6799214" y="1719642"/>
            <a:ext cx="4719216" cy="46597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smtClean="0">
                <a:latin typeface="Cordia New" panose="020B0304020202020204" pitchFamily="34" charset="-34"/>
                <a:cs typeface="+mn-cs"/>
              </a:rPr>
              <a:t>สื่อ</a:t>
            </a:r>
            <a:r>
              <a:rPr lang="th-TH" altLang="th-TH" sz="2000" dirty="0">
                <a:latin typeface="Cordia New" panose="020B0304020202020204" pitchFamily="34" charset="-34"/>
                <a:cs typeface="+mn-cs"/>
              </a:rPr>
              <a:t>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ส่วนหลัก</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1 </a:t>
            </a:r>
            <a:r>
              <a:rPr lang="th-TH" altLang="th-TH" sz="2000" dirty="0">
                <a:latin typeface="Cordia New" panose="020B0304020202020204" pitchFamily="34" charset="-34"/>
                <a:cs typeface="+mn-cs"/>
              </a:rPr>
              <a:t>– การทบทวนความรู้เกี่ยวกับคำกริยา</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2 </a:t>
            </a:r>
            <a:r>
              <a:rPr lang="th-TH" altLang="th-TH" sz="2000" dirty="0">
                <a:latin typeface="Cordia New" panose="020B0304020202020204" pitchFamily="34" charset="-34"/>
                <a:cs typeface="+mn-cs"/>
              </a:rPr>
              <a:t>– การฝึกวิเคราะห์คำกริยาในประโยค</a:t>
            </a:r>
          </a:p>
          <a:p>
            <a:pPr marL="457200" indent="-457200"/>
            <a:r>
              <a:rPr lang="th-TH" altLang="th-TH" sz="2000" dirty="0" smtClean="0">
                <a:latin typeface="Cordia New" panose="020B0304020202020204" pitchFamily="34" charset="-34"/>
                <a:cs typeface="+mn-cs"/>
              </a:rPr>
              <a:t>เตรียม</a:t>
            </a:r>
            <a:r>
              <a:rPr lang="th-TH" altLang="th-TH" sz="2000" dirty="0">
                <a:latin typeface="Cordia New" panose="020B0304020202020204" pitchFamily="34" charset="-34"/>
                <a:cs typeface="+mn-cs"/>
              </a:rPr>
              <a:t>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marL="457200" indent="-457200"/>
            <a:endParaRPr lang="th-TH" altLang="th-TH" sz="2000" dirty="0" smtClean="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4945" y="93099"/>
            <a:ext cx="936128" cy="1534210"/>
          </a:xfrm>
          <a:prstGeom prst="rect">
            <a:avLst/>
          </a:prstGeom>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401742" y="552757"/>
            <a:ext cx="3492568" cy="104028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800" b="1" dirty="0" smtClean="0">
                <a:cs typeface="+mn-cs"/>
              </a:rPr>
              <a:t>“Verbs”</a:t>
            </a:r>
            <a:r>
              <a:rPr lang="th-TH" sz="2800" b="1" dirty="0" smtClean="0">
                <a:cs typeface="+mn-cs"/>
              </a:rPr>
              <a:t> </a:t>
            </a:r>
            <a:endParaRPr lang="th-TH" altLang="th-TH" sz="2800" b="1" dirty="0">
              <a:latin typeface="Calibri Light" panose="020F0302020204030204" pitchFamily="34" charset="0"/>
              <a:cs typeface="+mn-cs"/>
            </a:endParaRPr>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6953" y="332724"/>
            <a:ext cx="1373747" cy="175157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p:cNvSpPr txBox="1">
            <a:spLocks noChangeArrowheads="1"/>
          </p:cNvSpPr>
          <p:nvPr/>
        </p:nvSpPr>
        <p:spPr bwMode="auto">
          <a:xfrm>
            <a:off x="1955912" y="3207335"/>
            <a:ext cx="1554163"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rPr>
              <a:t>Words</a:t>
            </a:r>
            <a:endParaRPr kumimoji="0" lang="en-US" altLang="zh-CN" sz="18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5" name="Text Box 1"/>
          <p:cNvSpPr txBox="1">
            <a:spLocks noChangeArrowheads="1"/>
          </p:cNvSpPr>
          <p:nvPr/>
        </p:nvSpPr>
        <p:spPr bwMode="auto">
          <a:xfrm>
            <a:off x="3344907" y="3886718"/>
            <a:ext cx="2025954"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457200"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ordia New" panose="020B0304020202020204" pitchFamily="34" charset="-34"/>
                <a:cs typeface="Angsana New" panose="02020603050405020304" pitchFamily="18" charset="-34"/>
              </a:rPr>
              <a:t>Grammar Words</a:t>
            </a:r>
            <a:endParaRPr kumimoji="0" lang="en-US" altLang="zh-CN" sz="1800" b="0" i="0" u="none" strike="noStrike" cap="none" normalizeH="0" baseline="0" dirty="0" smtClean="0">
              <a:ln>
                <a:noFill/>
              </a:ln>
              <a:solidFill>
                <a:schemeClr val="tx1"/>
              </a:solidFill>
              <a:effectLst/>
              <a:latin typeface="Cordia New" panose="020B0304020202020204" pitchFamily="34" charset="-34"/>
              <a:cs typeface="Angsana New" panose="02020603050405020304" pitchFamily="18" charset="-34"/>
            </a:endParaRPr>
          </a:p>
          <a:p>
            <a:pPr marL="0" marR="0" lvl="0" indent="457200"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8" name="Text Box 4"/>
          <p:cNvSpPr txBox="1">
            <a:spLocks noChangeArrowheads="1"/>
          </p:cNvSpPr>
          <p:nvPr/>
        </p:nvSpPr>
        <p:spPr bwMode="auto">
          <a:xfrm>
            <a:off x="532803" y="3930089"/>
            <a:ext cx="1554163"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rPr>
              <a:t>Content Words</a:t>
            </a:r>
            <a:endParaRPr kumimoji="0" lang="en-US" altLang="zh-CN" sz="18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10" name="Line 3"/>
          <p:cNvSpPr>
            <a:spLocks noChangeShapeType="1"/>
          </p:cNvSpPr>
          <p:nvPr/>
        </p:nvSpPr>
        <p:spPr bwMode="auto">
          <a:xfrm flipH="1">
            <a:off x="928333" y="3609954"/>
            <a:ext cx="1362075" cy="2159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1" name="Line 7"/>
          <p:cNvSpPr>
            <a:spLocks noChangeShapeType="1"/>
          </p:cNvSpPr>
          <p:nvPr/>
        </p:nvSpPr>
        <p:spPr bwMode="auto">
          <a:xfrm>
            <a:off x="3263221" y="3609954"/>
            <a:ext cx="1277938" cy="2317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2" name="Line 2"/>
          <p:cNvSpPr>
            <a:spLocks noChangeShapeType="1"/>
          </p:cNvSpPr>
          <p:nvPr/>
        </p:nvSpPr>
        <p:spPr bwMode="auto">
          <a:xfrm>
            <a:off x="1309884" y="4343037"/>
            <a:ext cx="0" cy="1603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3" name="Line 5"/>
          <p:cNvSpPr>
            <a:spLocks noChangeShapeType="1"/>
          </p:cNvSpPr>
          <p:nvPr/>
        </p:nvSpPr>
        <p:spPr bwMode="auto">
          <a:xfrm>
            <a:off x="4048014" y="4341450"/>
            <a:ext cx="0" cy="1619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8" name="Rectangle 11"/>
          <p:cNvSpPr>
            <a:spLocks noChangeArrowheads="1"/>
          </p:cNvSpPr>
          <p:nvPr/>
        </p:nvSpPr>
        <p:spPr bwMode="auto">
          <a:xfrm>
            <a:off x="8977"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a:r>
            <a:br>
              <a:rPr kumimoji="0" lang="en-US" altLang="zh-CN" sz="1400" b="0" i="0" u="none" strike="noStrike" cap="none" normalizeH="0" baseline="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19" name="Rectangle 12"/>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100" b="0" i="0" u="none" strike="noStrike" cap="none" normalizeH="0" baseline="0" smtClean="0">
                <a:ln>
                  <a:noFill/>
                </a:ln>
                <a:solidFill>
                  <a:schemeClr val="tx1"/>
                </a:solidFill>
                <a:effectLst/>
              </a:rPr>
              <a:t/>
            </a:r>
            <a:br>
              <a:rPr kumimoji="0" lang="en-US" altLang="th-TH" sz="1100" b="0" i="0" u="none" strike="noStrike" cap="none" normalizeH="0" baseline="0" smtClean="0">
                <a:ln>
                  <a:noFill/>
                </a:ln>
                <a:solidFill>
                  <a:schemeClr val="tx1"/>
                </a:solidFill>
                <a:effectLst/>
              </a:rPr>
            </a:br>
            <a:endParaRPr kumimoji="0" lang="en-US" altLang="th-TH" sz="2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smtClean="0">
              <a:ln>
                <a:noFill/>
              </a:ln>
              <a:solidFill>
                <a:schemeClr val="tx1"/>
              </a:solidFill>
              <a:effectLst/>
              <a:latin typeface="Arial" panose="020B0604020202020204" pitchFamily="34" charset="0"/>
            </a:endParaRPr>
          </a:p>
        </p:txBody>
      </p:sp>
      <p:sp>
        <p:nvSpPr>
          <p:cNvPr id="20" name="Rectangle 13"/>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Comic Sans MS" panose="030F0702030302020204" pitchFamily="66" charset="0"/>
              </a:rPr>
              <a:t/>
            </a:r>
            <a:br>
              <a:rPr kumimoji="0" lang="en-US" altLang="zh-CN" sz="2000" b="0" i="0" u="none" strike="noStrike" cap="none" normalizeH="0" baseline="0" smtClean="0">
                <a:ln>
                  <a:noFill/>
                </a:ln>
                <a:solidFill>
                  <a:schemeClr val="tx1"/>
                </a:solidFill>
                <a:effectLst/>
                <a:latin typeface="Comic Sans MS" panose="030F0702030302020204" pitchFamily="66" charset="0"/>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23" name="Rectangle 14"/>
          <p:cNvSpPr>
            <a:spLocks noChangeArrowheads="1"/>
          </p:cNvSpPr>
          <p:nvPr/>
        </p:nvSpPr>
        <p:spPr bwMode="auto">
          <a:xfrm>
            <a:off x="-178693" y="1989457"/>
            <a:ext cx="5275128"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45720" rIns="91440" bIns="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lvl="0"/>
            <a:r>
              <a:rPr kumimoji="0" lang="en-US" altLang="zh-CN" sz="2000" b="0" i="0" u="none" strike="noStrike" cap="none" normalizeH="0" baseline="0" dirty="0" smtClean="0">
                <a:ln>
                  <a:noFill/>
                </a:ln>
                <a:solidFill>
                  <a:schemeClr val="tx1"/>
                </a:solidFill>
                <a:effectLst/>
              </a:rPr>
              <a:t/>
            </a:r>
            <a:br>
              <a:rPr kumimoji="0" lang="en-US" altLang="zh-CN" sz="2000" b="0" i="0" u="none" strike="noStrike" cap="none" normalizeH="0" baseline="0" dirty="0" smtClean="0">
                <a:ln>
                  <a:noFill/>
                </a:ln>
                <a:solidFill>
                  <a:schemeClr val="tx1"/>
                </a:solidFill>
                <a:effectLst/>
              </a:rPr>
            </a:br>
            <a:r>
              <a:rPr lang="en-US" altLang="zh-CN" sz="2000" b="1" dirty="0">
                <a:latin typeface="Cordia New" panose="020B0304020202020204" pitchFamily="34" charset="-34"/>
                <a:cs typeface="Cordia New" panose="020B0304020202020204" pitchFamily="34" charset="-34"/>
              </a:rPr>
              <a:t>Parts of Speech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แผนภูมิข้างบนนี้แสดงให้เราเห็นว่าคำ</a:t>
            </a:r>
            <a:r>
              <a:rPr kumimoji="0" lang="th-TH"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(Words)</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แบ่งเป็น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กลุ่มใหญ่ๆ คือ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22" name="Text Box 15"/>
          <p:cNvSpPr txBox="1">
            <a:spLocks noChangeArrowheads="1"/>
          </p:cNvSpPr>
          <p:nvPr/>
        </p:nvSpPr>
        <p:spPr bwMode="auto">
          <a:xfrm>
            <a:off x="795107" y="4589982"/>
            <a:ext cx="1029553" cy="14217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-Nouns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-Verbs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-Adjectives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-Adverbs</a:t>
            </a:r>
            <a:endParaRPr kumimoji="0" lang="th-TH" altLang="th-TH" sz="2800" b="0" i="0" u="none" strike="noStrike" cap="none" normalizeH="0" baseline="0" smtClean="0">
              <a:ln>
                <a:noFill/>
              </a:ln>
              <a:solidFill>
                <a:schemeClr val="tx1"/>
              </a:solidFill>
              <a:effectLst/>
              <a:latin typeface="Arial" panose="020B0604020202020204" pitchFamily="34" charset="0"/>
            </a:endParaRPr>
          </a:p>
        </p:txBody>
      </p:sp>
      <p:sp>
        <p:nvSpPr>
          <p:cNvPr id="24" name="Text Box 16"/>
          <p:cNvSpPr txBox="1">
            <a:spLocks noChangeArrowheads="1"/>
          </p:cNvSpPr>
          <p:nvPr/>
        </p:nvSpPr>
        <p:spPr bwMode="auto">
          <a:xfrm>
            <a:off x="3487759" y="4600734"/>
            <a:ext cx="1301750" cy="17082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-Auxiliary Verbs </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-Determiners </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-Pronouns</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-Prepositions</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-Conjunctions</a:t>
            </a:r>
            <a:endParaRPr kumimoji="0" lang="th-TH" altLang="th-TH" sz="2800" b="0" i="0" u="none" strike="noStrike" cap="none" normalizeH="0" baseline="0" smtClean="0">
              <a:ln>
                <a:noFill/>
              </a:ln>
              <a:solidFill>
                <a:schemeClr val="tx1"/>
              </a:solidFill>
              <a:effectLst/>
              <a:latin typeface="Arial" panose="020B0604020202020204" pitchFamily="34" charset="0"/>
            </a:endParaRPr>
          </a:p>
        </p:txBody>
      </p:sp>
      <p:sp>
        <p:nvSpPr>
          <p:cNvPr id="25" name="Rectangle 24"/>
          <p:cNvSpPr/>
          <p:nvPr/>
        </p:nvSpPr>
        <p:spPr>
          <a:xfrm>
            <a:off x="6582033" y="790768"/>
            <a:ext cx="5258743" cy="3970318"/>
          </a:xfrm>
          <a:prstGeom prst="rect">
            <a:avLst/>
          </a:prstGeom>
        </p:spPr>
        <p:txBody>
          <a:bodyPr wrap="square">
            <a:spAutoFit/>
          </a:bodyPr>
          <a:lstStyle/>
          <a:p>
            <a:pPr>
              <a:spcAft>
                <a:spcPts val="0"/>
              </a:spcAft>
            </a:pPr>
            <a:r>
              <a:rPr lang="th-TH" sz="1800" dirty="0" smtClean="0">
                <a:latin typeface="Cordia New" panose="020B0304020202020204" pitchFamily="34" charset="-34"/>
                <a:ea typeface="Cordia New" panose="020B0304020202020204" pitchFamily="34" charset="-34"/>
              </a:rPr>
              <a:t>แผนภูมินี้</a:t>
            </a:r>
            <a:r>
              <a:rPr lang="th-TH" sz="1800" dirty="0">
                <a:latin typeface="Cordia New" panose="020B0304020202020204" pitchFamily="34" charset="-34"/>
                <a:ea typeface="Cordia New" panose="020B0304020202020204" pitchFamily="34" charset="-34"/>
              </a:rPr>
              <a:t>แสดงให้เราเห็นว่า</a:t>
            </a:r>
            <a:r>
              <a:rPr lang="th-TH" sz="1800" dirty="0" smtClean="0">
                <a:latin typeface="Cordia New" panose="020B0304020202020204" pitchFamily="34" charset="-34"/>
                <a:ea typeface="Cordia New" panose="020B0304020202020204" pitchFamily="34" charset="-34"/>
              </a:rPr>
              <a:t>คำแบ่งเป็น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กลุ่มใหญ่ๆ คือ </a:t>
            </a:r>
            <a:endParaRPr lang="th-TH" sz="1800" dirty="0" smtClean="0">
              <a:latin typeface="Cordia New" panose="020B0304020202020204" pitchFamily="34" charset="-34"/>
              <a:ea typeface="Cordia New" panose="020B0304020202020204" pitchFamily="34" charset="-34"/>
            </a:endParaRP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Content </a:t>
            </a:r>
            <a:r>
              <a:rPr lang="en-US" sz="1800" b="1" dirty="0">
                <a:latin typeface="Cordia New" panose="020B0304020202020204" pitchFamily="34" charset="-34"/>
                <a:ea typeface="Cordia New" panose="020B0304020202020204" pitchFamily="34" charset="-34"/>
                <a:cs typeface="Cordia New" panose="020B0304020202020204" pitchFamily="34" charset="-34"/>
              </a:rPr>
              <a:t>Words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หมายถึงคำที่แสดงเนื้อหาเพื่อใช้เรียกสิ่งต่างๆ  บอกลักษณะ และบรรยายกริยาการกระทำ กลุ่มคำพวกนี้มีการเปลี่ยนแปลง หรือสร้างใหม่เพิ่มขึ้นเรื่อยๆ บางทีก็เป็นการยืมคำจากภาษาอื่นก็มี  </a:t>
            </a:r>
            <a:endParaRPr lang="th-TH" sz="1800" dirty="0" smtClean="0">
              <a:latin typeface="Cordia New" panose="020B0304020202020204" pitchFamily="34" charset="-34"/>
              <a:ea typeface="Cordia New" panose="020B0304020202020204" pitchFamily="34" charset="-34"/>
            </a:endParaRPr>
          </a:p>
          <a:p>
            <a:pPr marL="342900" indent="-342900">
              <a:spcAft>
                <a:spcPts val="0"/>
              </a:spcAft>
              <a:buAutoNum type="arabicPeriod"/>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startAt="2"/>
              <a:tabLst>
                <a:tab pos="180340" algn="l"/>
              </a:tabLst>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Grammar </a:t>
            </a:r>
            <a:r>
              <a:rPr lang="en-US" sz="1800" b="1" dirty="0">
                <a:latin typeface="Cordia New" panose="020B0304020202020204" pitchFamily="34" charset="-34"/>
                <a:ea typeface="Cordia New" panose="020B0304020202020204" pitchFamily="34" charset="-34"/>
                <a:cs typeface="Cordia New" panose="020B0304020202020204" pitchFamily="34" charset="-34"/>
              </a:rPr>
              <a:t>Words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หมายถึงคำที่ไม่ได้ให้เนื้อหา แต่ทำหน้าที่ทางไวยากรณ์ จำนวนคำกลุ่มนี้ค่อนข้างคงที่ </a:t>
            </a:r>
            <a:endParaRPr lang="th-TH" sz="1800" dirty="0" smtClean="0">
              <a:latin typeface="Cordia New" panose="020B0304020202020204" pitchFamily="34" charset="-34"/>
              <a:ea typeface="Cordia New" panose="020B0304020202020204" pitchFamily="34" charset="-34"/>
            </a:endParaRPr>
          </a:p>
          <a:p>
            <a:pPr marL="342900" indent="-342900">
              <a:spcAft>
                <a:spcPts val="0"/>
              </a:spcAft>
              <a:buAutoNum type="arabicPeriod" startAt="2"/>
              <a:tabLst>
                <a:tab pos="18034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180340" algn="l"/>
              </a:tabLst>
            </a:pPr>
            <a:r>
              <a:rPr lang="th-TH" sz="1800" dirty="0" smtClean="0">
                <a:latin typeface="Cordia New" panose="020B0304020202020204" pitchFamily="34" charset="-34"/>
                <a:ea typeface="Cordia New" panose="020B0304020202020204" pitchFamily="34" charset="-34"/>
              </a:rPr>
              <a:t>กลุ่มคำ</a:t>
            </a:r>
            <a:r>
              <a:rPr lang="th-TH" sz="1800" dirty="0">
                <a:latin typeface="Cordia New" panose="020B0304020202020204" pitchFamily="34" charset="-34"/>
                <a:ea typeface="Cordia New" panose="020B0304020202020204" pitchFamily="34" charset="-34"/>
              </a:rPr>
              <a:t>ทั้งสองประเภทนี้เมื่อรวมกันเข้า จะจัดเป็น </a:t>
            </a:r>
            <a:r>
              <a:rPr lang="en-US" sz="1800" b="1" dirty="0">
                <a:latin typeface="Cordia New" panose="020B0304020202020204" pitchFamily="34" charset="-34"/>
                <a:ea typeface="Cordia New" panose="020B0304020202020204" pitchFamily="34" charset="-34"/>
                <a:cs typeface="Cordia New" panose="020B0304020202020204" pitchFamily="34" charset="-34"/>
              </a:rPr>
              <a:t>Parts of Speech</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หรือชนิดของคำต่างๆนั่นเอง เมื่ออ่านพบข้อความหรือประโยคที่เต็มไปด้วยคำศัพท์ยาก เราควรฝึกวิเคราะห์</a:t>
            </a:r>
            <a:r>
              <a:rPr lang="th-TH" sz="1800" dirty="0" smtClean="0">
                <a:latin typeface="Cordia New" panose="020B0304020202020204" pitchFamily="34" charset="-34"/>
                <a:ea typeface="Cordia New" panose="020B0304020202020204" pitchFamily="34" charset="-34"/>
              </a:rPr>
              <a:t>และทำ</a:t>
            </a:r>
            <a:r>
              <a:rPr lang="th-TH" sz="1800" dirty="0">
                <a:latin typeface="Cordia New" panose="020B0304020202020204" pitchFamily="34" charset="-34"/>
                <a:ea typeface="Cordia New" panose="020B0304020202020204" pitchFamily="34" charset="-34"/>
              </a:rPr>
              <a:t>ความเข้าใจชนิดและหน้าที่ของคำเป็นอันดับแรก การแปลความหมายของคำให้ตรงกับชนิดหน้าที่ของคำจะทำให้เข้าใจสิ่งที่อ่านได้อย่างถูกต้อง</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0" name="Rectangle 119"/>
          <p:cNvSpPr>
            <a:spLocks noChangeArrowheads="1"/>
          </p:cNvSpPr>
          <p:nvPr/>
        </p:nvSpPr>
        <p:spPr bwMode="auto">
          <a:xfrm>
            <a:off x="788343" y="478972"/>
            <a:ext cx="1253516"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Aft>
                <a:spcPts val="0"/>
              </a:spcAft>
              <a:buNone/>
            </a:pPr>
            <a:r>
              <a:rPr lang="en-US" sz="2400" dirty="0" smtClean="0">
                <a:latin typeface="Comic Sans MS" panose="030F0702030302020204" pitchFamily="66" charset="0"/>
                <a:ea typeface="Cordia New" panose="020B0304020202020204" pitchFamily="34" charset="-34"/>
                <a:cs typeface="Cordia New" panose="020B0304020202020204" pitchFamily="34" charset="-34"/>
              </a:rPr>
              <a:t>Verbs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11" name="Rectangle 17"/>
          <p:cNvSpPr>
            <a:spLocks noChangeArrowheads="1"/>
          </p:cNvSpPr>
          <p:nvPr/>
        </p:nvSpPr>
        <p:spPr bwMode="auto">
          <a:xfrm>
            <a:off x="267360" y="1294580"/>
            <a:ext cx="5380417"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Verbs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คำกริยา</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ถือเป็น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Content Words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ที่สำคัญของประโยคซึ่งจะขาดเสียมิได้ </a:t>
            </a:r>
            <a:endParaRPr kumimoji="0" lang="en-US" altLang="zh-CN" sz="1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Verbs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เป็นคำที่บอกอาการหรือการกระทำ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(action)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หรือความเป็นอยู่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(being)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หรือสภาวะความเป็นอยู่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(state of being)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เช่น</a:t>
            </a:r>
            <a:endParaRPr kumimoji="0" lang="th-TH" altLang="zh-CN" sz="1800" b="0" i="0" u="none" strike="noStrike" cap="none" normalizeH="0" baseline="0" dirty="0" smtClean="0">
              <a:ln>
                <a:noFill/>
              </a:ln>
              <a:solidFill>
                <a:schemeClr val="tx1"/>
              </a:solidFill>
              <a:effectLst/>
              <a:latin typeface="+mj-lt"/>
            </a:endParaRPr>
          </a:p>
        </p:txBody>
      </p:sp>
      <p:graphicFrame>
        <p:nvGraphicFramePr>
          <p:cNvPr id="13" name="Table 12"/>
          <p:cNvGraphicFramePr>
            <a:graphicFrameLocks noGrp="1"/>
          </p:cNvGraphicFramePr>
          <p:nvPr>
            <p:extLst>
              <p:ext uri="{D42A27DB-BD31-4B8C-83A1-F6EECF244321}">
                <p14:modId xmlns:p14="http://schemas.microsoft.com/office/powerpoint/2010/main" val="2187484776"/>
              </p:ext>
            </p:extLst>
          </p:nvPr>
        </p:nvGraphicFramePr>
        <p:xfrm>
          <a:off x="1058864" y="2860394"/>
          <a:ext cx="3693440" cy="669884"/>
        </p:xfrm>
        <a:graphic>
          <a:graphicData uri="http://schemas.openxmlformats.org/drawingml/2006/table">
            <a:tbl>
              <a:tblPr>
                <a:tableStyleId>{5C22544A-7EE6-4342-B048-85BDC9FD1C3A}</a:tableStyleId>
              </a:tblPr>
              <a:tblGrid>
                <a:gridCol w="1967522"/>
                <a:gridCol w="1725918"/>
              </a:tblGrid>
              <a:tr h="669884">
                <a:tc>
                  <a:txBody>
                    <a:bodyPr/>
                    <a:lstStyle/>
                    <a:p>
                      <a:pPr>
                        <a:lnSpc>
                          <a:spcPts val="1600"/>
                        </a:lnSpc>
                        <a:spcAft>
                          <a:spcPts val="0"/>
                        </a:spcAft>
                        <a:tabLst>
                          <a:tab pos="2637155" algn="ctr"/>
                          <a:tab pos="5274310" algn="r"/>
                          <a:tab pos="457200" algn="l"/>
                        </a:tabLst>
                      </a:pPr>
                      <a:r>
                        <a:rPr lang="th-TH" sz="1600" dirty="0">
                          <a:effectLst/>
                        </a:rPr>
                        <a:t>บอกการกระทำ</a:t>
                      </a:r>
                      <a:endParaRPr lang="en-US" sz="1400" dirty="0">
                        <a:effectLst/>
                      </a:endParaRPr>
                    </a:p>
                    <a:p>
                      <a:pPr>
                        <a:lnSpc>
                          <a:spcPts val="1600"/>
                        </a:lnSpc>
                        <a:spcAft>
                          <a:spcPts val="0"/>
                        </a:spcAft>
                        <a:tabLst>
                          <a:tab pos="2637155" algn="ctr"/>
                          <a:tab pos="5274310" algn="r"/>
                          <a:tab pos="457200" algn="l"/>
                        </a:tabLst>
                      </a:pPr>
                      <a:r>
                        <a:rPr lang="th-TH" sz="1600" dirty="0">
                          <a:effectLst/>
                        </a:rPr>
                        <a:t>บอกความเป็นอยู่</a:t>
                      </a:r>
                      <a:endParaRPr lang="en-US" sz="1400" dirty="0">
                        <a:effectLst/>
                      </a:endParaRPr>
                    </a:p>
                    <a:p>
                      <a:pPr>
                        <a:lnSpc>
                          <a:spcPts val="1600"/>
                        </a:lnSpc>
                        <a:spcAft>
                          <a:spcPts val="0"/>
                        </a:spcAft>
                        <a:tabLst>
                          <a:tab pos="2637155" algn="ctr"/>
                          <a:tab pos="5274310" algn="r"/>
                          <a:tab pos="457200" algn="l"/>
                        </a:tabLst>
                      </a:pPr>
                      <a:r>
                        <a:rPr lang="th-TH" sz="1600" dirty="0">
                          <a:effectLst/>
                        </a:rPr>
                        <a:t>บอกสภาวะความเป็นอยู่</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600" dirty="0">
                          <a:effectLst/>
                        </a:rPr>
                        <a:t>Birds </a:t>
                      </a:r>
                      <a:r>
                        <a:rPr lang="en-US" sz="1600" u="sng" dirty="0">
                          <a:effectLst/>
                        </a:rPr>
                        <a:t>fly</a:t>
                      </a:r>
                      <a:r>
                        <a:rPr lang="en-US" sz="1600" dirty="0">
                          <a:effectLst/>
                        </a:rPr>
                        <a:t>.</a:t>
                      </a:r>
                      <a:endParaRPr lang="en-US" sz="1400" dirty="0">
                        <a:effectLst/>
                      </a:endParaRPr>
                    </a:p>
                    <a:p>
                      <a:pPr>
                        <a:lnSpc>
                          <a:spcPts val="1600"/>
                        </a:lnSpc>
                        <a:spcAft>
                          <a:spcPts val="0"/>
                        </a:spcAft>
                        <a:tabLst>
                          <a:tab pos="2637155" algn="ctr"/>
                          <a:tab pos="5274310" algn="r"/>
                          <a:tab pos="457200" algn="l"/>
                        </a:tabLst>
                      </a:pPr>
                      <a:r>
                        <a:rPr lang="en-US" sz="1600" dirty="0">
                          <a:effectLst/>
                        </a:rPr>
                        <a:t>Dave </a:t>
                      </a:r>
                      <a:r>
                        <a:rPr lang="en-US" sz="1600" u="sng" dirty="0">
                          <a:effectLst/>
                        </a:rPr>
                        <a:t>is</a:t>
                      </a:r>
                      <a:r>
                        <a:rPr lang="en-US" sz="1600" dirty="0">
                          <a:effectLst/>
                        </a:rPr>
                        <a:t> a pilot.</a:t>
                      </a:r>
                      <a:endParaRPr lang="en-US" sz="1400" dirty="0">
                        <a:effectLst/>
                      </a:endParaRPr>
                    </a:p>
                    <a:p>
                      <a:pPr>
                        <a:lnSpc>
                          <a:spcPts val="1600"/>
                        </a:lnSpc>
                        <a:spcAft>
                          <a:spcPts val="0"/>
                        </a:spcAft>
                        <a:tabLst>
                          <a:tab pos="2637155" algn="ctr"/>
                          <a:tab pos="5274310" algn="r"/>
                          <a:tab pos="457200" algn="l"/>
                        </a:tabLst>
                      </a:pPr>
                      <a:r>
                        <a:rPr lang="en-US" sz="1600" dirty="0">
                          <a:effectLst/>
                        </a:rPr>
                        <a:t>He </a:t>
                      </a:r>
                      <a:r>
                        <a:rPr lang="en-US" sz="1600" u="sng" dirty="0">
                          <a:effectLst/>
                        </a:rPr>
                        <a:t>looks</a:t>
                      </a:r>
                      <a:r>
                        <a:rPr lang="en-US" sz="1600" dirty="0">
                          <a:effectLst/>
                        </a:rPr>
                        <a:t> good.</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5" name="Rectangle 4"/>
          <p:cNvSpPr/>
          <p:nvPr/>
        </p:nvSpPr>
        <p:spPr>
          <a:xfrm>
            <a:off x="267360" y="3848490"/>
            <a:ext cx="4844570" cy="2585323"/>
          </a:xfrm>
          <a:prstGeom prst="rect">
            <a:avLst/>
          </a:prstGeom>
        </p:spPr>
        <p:txBody>
          <a:bodyPr wrap="square">
            <a:spAutoFit/>
          </a:bodyPr>
          <a:lstStyle/>
          <a:p>
            <a:pPr lvl="0">
              <a:spcAft>
                <a:spcPts val="0"/>
              </a:spcAft>
              <a:buSzPts val="1200"/>
              <a:tabLst>
                <a:tab pos="2637155" algn="ctr"/>
                <a:tab pos="5274310" algn="r"/>
                <a:tab pos="228600" algn="l"/>
              </a:tabLst>
            </a:pPr>
            <a:r>
              <a:rPr lang="th-TH" sz="1800" dirty="0">
                <a:latin typeface="Cordia New" panose="020B0304020202020204" pitchFamily="34" charset="-34"/>
                <a:ea typeface="Cordia New" panose="020B0304020202020204" pitchFamily="34" charset="-34"/>
              </a:rPr>
              <a:t>บางครั้งเราใช้ </a:t>
            </a:r>
            <a:r>
              <a:rPr lang="en-US" sz="1800" dirty="0">
                <a:latin typeface="Cordia New" panose="020B0304020202020204" pitchFamily="34" charset="-34"/>
                <a:ea typeface="Cordia New" panose="020B0304020202020204" pitchFamily="34" charset="-34"/>
                <a:cs typeface="Cordia New" panose="020B0304020202020204" pitchFamily="34" charset="-34"/>
              </a:rPr>
              <a:t>Verb 2 </a:t>
            </a:r>
            <a:r>
              <a:rPr lang="th-TH" sz="1800" dirty="0">
                <a:latin typeface="Cordia New" panose="020B0304020202020204" pitchFamily="34" charset="-34"/>
                <a:ea typeface="Cordia New" panose="020B0304020202020204" pitchFamily="34" charset="-34"/>
              </a:rPr>
              <a:t>คำ หรือมากกว่า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คำมารวมกัน ทำให้เกิดเป็นกลุ่มคำกริยาที่มีความซับซ้อนยิ่งขึ้นเรียกว่า กริยาวลี </a:t>
            </a:r>
            <a:r>
              <a:rPr lang="en-US" sz="1800" dirty="0">
                <a:latin typeface="Cordia New" panose="020B0304020202020204" pitchFamily="34" charset="-34"/>
                <a:ea typeface="Cordia New" panose="020B0304020202020204" pitchFamily="34" charset="-34"/>
                <a:cs typeface="Cordia New" panose="020B0304020202020204" pitchFamily="34" charset="-34"/>
              </a:rPr>
              <a:t>(Verb Phrases) </a:t>
            </a:r>
            <a:r>
              <a:rPr lang="th-TH" sz="1800" dirty="0">
                <a:latin typeface="Cordia New" panose="020B0304020202020204" pitchFamily="34" charset="-34"/>
                <a:ea typeface="Cordia New" panose="020B0304020202020204" pitchFamily="34" charset="-34"/>
              </a:rPr>
              <a:t>ลองศึกษาตัวอย่างกลุ่มคำกริยา  </a:t>
            </a:r>
            <a:r>
              <a:rPr lang="en-US" sz="1800" dirty="0">
                <a:latin typeface="Cordia New" panose="020B0304020202020204" pitchFamily="34" charset="-34"/>
                <a:ea typeface="Cordia New" panose="020B0304020202020204" pitchFamily="34" charset="-34"/>
                <a:cs typeface="Cordia New" panose="020B0304020202020204" pitchFamily="34" charset="-34"/>
              </a:rPr>
              <a:t>say  </a:t>
            </a:r>
            <a:r>
              <a:rPr lang="th-TH" sz="1800" dirty="0" smtClean="0">
                <a:latin typeface="Cordia New" panose="020B0304020202020204" pitchFamily="34" charset="-34"/>
                <a:ea typeface="Cordia New" panose="020B0304020202020204" pitchFamily="34" charset="-34"/>
              </a:rPr>
              <a:t>ดังนี้</a:t>
            </a:r>
          </a:p>
          <a:p>
            <a:pPr lvl="0">
              <a:spcAft>
                <a:spcPts val="0"/>
              </a:spcAft>
              <a:buSzPts val="1200"/>
              <a:tabLst>
                <a:tab pos="2637155" algn="ctr"/>
                <a:tab pos="5274310" algn="r"/>
                <a:tab pos="2286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has said, is being said, has been said, will be said, could have been said, may have said, had been said </a:t>
            </a:r>
            <a:r>
              <a:rPr lang="th-TH" sz="1800" dirty="0">
                <a:latin typeface="Cordia New" panose="020B0304020202020204" pitchFamily="34" charset="-34"/>
                <a:ea typeface="Cordia New" panose="020B0304020202020204" pitchFamily="34" charset="-34"/>
              </a:rPr>
              <a:t>เป็นต้น  สำหรับตัวอย่างประโยค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-I </a:t>
            </a:r>
            <a:r>
              <a:rPr lang="en-US" sz="1800" b="1" u="sng" dirty="0">
                <a:latin typeface="Cordia New" panose="020B0304020202020204" pitchFamily="34" charset="-34"/>
                <a:ea typeface="Cordia New" panose="020B0304020202020204" pitchFamily="34" charset="-34"/>
                <a:cs typeface="Cordia New" panose="020B0304020202020204" pitchFamily="34" charset="-34"/>
              </a:rPr>
              <a:t>have lost</a:t>
            </a:r>
            <a:r>
              <a:rPr lang="en-US" sz="1800" dirty="0">
                <a:latin typeface="Cordia New" panose="020B0304020202020204" pitchFamily="34" charset="-34"/>
                <a:ea typeface="Cordia New" panose="020B0304020202020204" pitchFamily="34" charset="-34"/>
                <a:cs typeface="Cordia New" panose="020B0304020202020204" pitchFamily="34" charset="-34"/>
              </a:rPr>
              <a:t> my mobile phone.           -The game </a:t>
            </a:r>
            <a:r>
              <a:rPr lang="en-US" sz="1800" b="1" u="sng" dirty="0">
                <a:latin typeface="Cordia New" panose="020B0304020202020204" pitchFamily="34" charset="-34"/>
                <a:ea typeface="Cordia New" panose="020B0304020202020204" pitchFamily="34" charset="-34"/>
                <a:cs typeface="Cordia New" panose="020B0304020202020204" pitchFamily="34" charset="-34"/>
              </a:rPr>
              <a:t>will be finished</a:t>
            </a:r>
            <a:r>
              <a:rPr lang="en-US" sz="1800" dirty="0">
                <a:latin typeface="Cordia New" panose="020B0304020202020204" pitchFamily="34" charset="-34"/>
                <a:ea typeface="Cordia New" panose="020B0304020202020204" pitchFamily="34" charset="-34"/>
                <a:cs typeface="Cordia New" panose="020B0304020202020204" pitchFamily="34" charset="-34"/>
              </a:rPr>
              <a:t> within an hour.</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 name="Rectangle 1"/>
          <p:cNvSpPr/>
          <p:nvPr/>
        </p:nvSpPr>
        <p:spPr>
          <a:xfrm>
            <a:off x="6695931" y="494305"/>
            <a:ext cx="4822499" cy="2862322"/>
          </a:xfrm>
          <a:prstGeom prst="rect">
            <a:avLst/>
          </a:prstGeom>
        </p:spPr>
        <p:txBody>
          <a:bodyPr wrap="square">
            <a:spAutoFit/>
          </a:bodyPr>
          <a:lstStyle/>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บางคำไม่ได้แสดงการกระทำ </a:t>
            </a:r>
            <a:r>
              <a:rPr lang="en-US" sz="1800" dirty="0">
                <a:latin typeface="Cordia New" panose="020B0304020202020204" pitchFamily="34" charset="-34"/>
                <a:ea typeface="Cordia New" panose="020B0304020202020204" pitchFamily="34" charset="-34"/>
                <a:cs typeface="Cordia New" panose="020B0304020202020204" pitchFamily="34" charset="-34"/>
              </a:rPr>
              <a:t>(action) </a:t>
            </a:r>
            <a:r>
              <a:rPr lang="th-TH" sz="1800" dirty="0">
                <a:latin typeface="Cordia New" panose="020B0304020202020204" pitchFamily="34" charset="-34"/>
                <a:ea typeface="Cordia New" panose="020B0304020202020204" pitchFamily="34" charset="-34"/>
              </a:rPr>
              <a:t>โดยตรง กริยาเหล่านี้ต้องใช้ร่วมกับ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คำคุณศัพท์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จึงจะสื่อความหมาย แบ่งเป็น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ประเภทคือ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(is, am, are, was, were)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คำกริยาที่ใช้เชื่อมประธานกับคำอื่นให้สัมพันธ์กัน เพื่อช่วยขยายประธานของประโยคให้ได้ใจความสมบูรณ์ที่นอกเหนือไปจาก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appear, become, feel, get, grow, keep, look, go, remain, seem, smell, sound, taste, turn) </a:t>
            </a:r>
            <a:r>
              <a:rPr lang="th-TH" sz="1800" dirty="0">
                <a:latin typeface="Cordia New" panose="020B0304020202020204" pitchFamily="34" charset="-34"/>
                <a:ea typeface="Cordia New" panose="020B0304020202020204" pitchFamily="34" charset="-34"/>
              </a:rPr>
              <a:t>ลองศึกษาตัวอย่างประโยคต่อไปนี้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-The lecturer </a:t>
            </a:r>
            <a:r>
              <a:rPr lang="en-US" sz="1800" b="1" u="sng" dirty="0">
                <a:latin typeface="Cordia New" panose="020B0304020202020204" pitchFamily="34" charset="-34"/>
                <a:ea typeface="Cordia New" panose="020B0304020202020204" pitchFamily="34" charset="-34"/>
                <a:cs typeface="Cordia New" panose="020B0304020202020204" pitchFamily="34" charset="-34"/>
              </a:rPr>
              <a:t>was</a:t>
            </a:r>
            <a:r>
              <a:rPr lang="en-US" sz="1800" dirty="0">
                <a:latin typeface="Cordia New" panose="020B0304020202020204" pitchFamily="34" charset="-34"/>
                <a:ea typeface="Cordia New" panose="020B0304020202020204" pitchFamily="34" charset="-34"/>
                <a:cs typeface="Cordia New" panose="020B0304020202020204" pitchFamily="34" charset="-34"/>
              </a:rPr>
              <a:t> (Verb) very </a:t>
            </a:r>
            <a:r>
              <a:rPr lang="en-US" sz="1800" b="1" u="sng" dirty="0">
                <a:latin typeface="Cordia New" panose="020B0304020202020204" pitchFamily="34" charset="-34"/>
                <a:ea typeface="Cordia New" panose="020B0304020202020204" pitchFamily="34" charset="-34"/>
                <a:cs typeface="Cordia New" panose="020B0304020202020204" pitchFamily="34" charset="-34"/>
              </a:rPr>
              <a:t>serious</a:t>
            </a:r>
            <a:r>
              <a:rPr lang="en-US" sz="1800" dirty="0">
                <a:latin typeface="Cordia New" panose="020B0304020202020204" pitchFamily="34" charset="-34"/>
                <a:ea typeface="Cordia New" panose="020B0304020202020204" pitchFamily="34" charset="-34"/>
                <a:cs typeface="Cordia New" panose="020B0304020202020204" pitchFamily="34" charset="-34"/>
              </a:rPr>
              <a:t> (Adjective).</a:t>
            </a:r>
          </a:p>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-The food </a:t>
            </a:r>
            <a:r>
              <a:rPr lang="en-US" sz="1800" b="1" u="sng" dirty="0">
                <a:latin typeface="Cordia New" panose="020B0304020202020204" pitchFamily="34" charset="-34"/>
                <a:ea typeface="Cordia New" panose="020B0304020202020204" pitchFamily="34" charset="-34"/>
                <a:cs typeface="Cordia New" panose="020B0304020202020204" pitchFamily="34" charset="-34"/>
              </a:rPr>
              <a:t>tasted</a:t>
            </a:r>
            <a:r>
              <a:rPr lang="en-US" sz="1800" dirty="0">
                <a:latin typeface="Cordia New" panose="020B0304020202020204" pitchFamily="34" charset="-34"/>
                <a:ea typeface="Cordia New" panose="020B0304020202020204" pitchFamily="34" charset="-34"/>
                <a:cs typeface="Cordia New" panose="020B0304020202020204" pitchFamily="34" charset="-34"/>
              </a:rPr>
              <a:t> (Verb) </a:t>
            </a:r>
            <a:r>
              <a:rPr lang="en-US" sz="1800" b="1" u="sng" dirty="0">
                <a:latin typeface="Cordia New" panose="020B0304020202020204" pitchFamily="34" charset="-34"/>
                <a:ea typeface="Cordia New" panose="020B0304020202020204" pitchFamily="34" charset="-34"/>
                <a:cs typeface="Cordia New" panose="020B0304020202020204" pitchFamily="34" charset="-34"/>
              </a:rPr>
              <a:t>excellent</a:t>
            </a:r>
            <a:r>
              <a:rPr lang="en-US" sz="1800" dirty="0">
                <a:latin typeface="Cordia New" panose="020B0304020202020204" pitchFamily="34" charset="-34"/>
                <a:ea typeface="Cordia New" panose="020B0304020202020204" pitchFamily="34" charset="-34"/>
                <a:cs typeface="Cordia New" panose="020B0304020202020204" pitchFamily="34" charset="-34"/>
              </a:rPr>
              <a:t>  (Adjective).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723265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 name="Rectangle 119"/>
          <p:cNvSpPr>
            <a:spLocks noChangeArrowheads="1"/>
          </p:cNvSpPr>
          <p:nvPr/>
        </p:nvSpPr>
        <p:spPr bwMode="auto">
          <a:xfrm>
            <a:off x="1737915" y="613645"/>
            <a:ext cx="2353967"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Aft>
                <a:spcPts val="0"/>
              </a:spcAft>
              <a:buNone/>
            </a:pPr>
            <a:r>
              <a:rPr lang="en-US" sz="2400" dirty="0"/>
              <a:t>Types of Verbs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Rectangle 2"/>
          <p:cNvSpPr/>
          <p:nvPr/>
        </p:nvSpPr>
        <p:spPr>
          <a:xfrm>
            <a:off x="497097" y="1319790"/>
            <a:ext cx="4645020" cy="2585323"/>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ในการที่เราจะสามารถหาคำกริยา </a:t>
            </a: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ในประโยคได้ ก่อนอื่นเราจะต้องทราบเกี่ยวกับประเภทของคำกริยาก่อน </a:t>
            </a:r>
            <a:endParaRPr lang="th-TH" sz="1800" dirty="0" smtClean="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การ</a:t>
            </a:r>
            <a:r>
              <a:rPr lang="th-TH" sz="1800" dirty="0">
                <a:latin typeface="Cordia New" panose="020B0304020202020204" pitchFamily="34" charset="-34"/>
                <a:ea typeface="Cordia New" panose="020B0304020202020204" pitchFamily="34" charset="-34"/>
              </a:rPr>
              <a:t>จำแนกมีหลายวิธี</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Font typeface="+mj-lt"/>
              <a:buAutoNum type="arabicPeriod"/>
              <a:tabLst>
                <a:tab pos="228600" algn="l"/>
              </a:tabLst>
            </a:pPr>
            <a:r>
              <a:rPr lang="th-TH" sz="1800" b="1" dirty="0">
                <a:latin typeface="Cordia New" panose="020B0304020202020204" pitchFamily="34" charset="-34"/>
                <a:ea typeface="Cordia New" panose="020B0304020202020204" pitchFamily="34" charset="-34"/>
              </a:rPr>
              <a:t>แบ่งตามหน้าที่โดยยึดกรรม </a:t>
            </a:r>
            <a:r>
              <a:rPr lang="en-US" sz="1800" b="1" dirty="0">
                <a:latin typeface="Cordia New" panose="020B0304020202020204" pitchFamily="34" charset="-34"/>
                <a:ea typeface="Cordia New" panose="020B0304020202020204" pitchFamily="34" charset="-34"/>
                <a:cs typeface="Cordia New" panose="020B0304020202020204" pitchFamily="34" charset="-34"/>
              </a:rPr>
              <a:t>(Objects) </a:t>
            </a:r>
            <a:r>
              <a:rPr lang="th-TH" sz="1800" b="1" dirty="0">
                <a:latin typeface="Cordia New" panose="020B0304020202020204" pitchFamily="34" charset="-34"/>
                <a:ea typeface="Cordia New" panose="020B0304020202020204" pitchFamily="34" charset="-34"/>
              </a:rPr>
              <a:t>เป็นเกณฑ์</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มี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ชนิด</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85750" lvl="0" indent="-285750">
              <a:spcAft>
                <a:spcPts val="0"/>
              </a:spcAft>
              <a:buFont typeface="Arial" panose="020B0604020202020204" pitchFamily="34" charset="0"/>
              <a:buChar char="•"/>
            </a:pPr>
            <a:r>
              <a:rPr lang="en-US" sz="1800" dirty="0">
                <a:latin typeface="Cordia New" panose="020B0304020202020204" pitchFamily="34" charset="-34"/>
                <a:ea typeface="Cordia New" panose="020B0304020202020204" pitchFamily="34" charset="-34"/>
                <a:cs typeface="Cordia New" panose="020B0304020202020204" pitchFamily="34" charset="-34"/>
              </a:rPr>
              <a:t>Transitive Verbs (</a:t>
            </a:r>
            <a:r>
              <a:rPr lang="th-TH" sz="1800" dirty="0">
                <a:latin typeface="Cordia New" panose="020B0304020202020204" pitchFamily="34" charset="-34"/>
                <a:ea typeface="Cordia New" panose="020B0304020202020204" pitchFamily="34" charset="-34"/>
              </a:rPr>
              <a:t>สกรรมกริยา</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คำกริยาที่ต้องมีกรรมมารับ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
            </a:r>
            <a:br>
              <a:rPr lang="en-US" sz="1800" dirty="0">
                <a:latin typeface="Cordia New" panose="020B0304020202020204" pitchFamily="34" charset="-34"/>
                <a:ea typeface="Cordia New" panose="020B0304020202020204" pitchFamily="34" charset="-34"/>
                <a:cs typeface="Cordia New" panose="020B0304020202020204" pitchFamily="34" charset="-34"/>
              </a:rPr>
            </a:b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bought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 book. </a:t>
            </a:r>
            <a:r>
              <a:rPr lang="en-US" sz="1800" dirty="0">
                <a:latin typeface="Cordia New" panose="020B0304020202020204" pitchFamily="34" charset="-34"/>
                <a:ea typeface="Cordia New" panose="020B0304020202020204" pitchFamily="34" charset="-34"/>
                <a:cs typeface="Cordia New" panose="020B0304020202020204" pitchFamily="34" charset="-34"/>
              </a:rPr>
              <a:t>(a book </a:t>
            </a:r>
            <a:r>
              <a:rPr lang="th-TH" sz="1800" dirty="0">
                <a:latin typeface="Cordia New" panose="020B0304020202020204" pitchFamily="34" charset="-34"/>
                <a:ea typeface="Cordia New" panose="020B0304020202020204" pitchFamily="34" charset="-34"/>
              </a:rPr>
              <a:t>เป็นกรรม</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marL="285750" lvl="0" indent="-285750">
              <a:spcAft>
                <a:spcPts val="0"/>
              </a:spcAft>
              <a:buFont typeface="Arial" panose="020B0604020202020204" pitchFamily="34" charset="0"/>
              <a:buChar char="•"/>
            </a:pPr>
            <a:r>
              <a:rPr lang="en-US" sz="1800" dirty="0">
                <a:latin typeface="Cordia New" panose="020B0304020202020204" pitchFamily="34" charset="-34"/>
                <a:ea typeface="Cordia New" panose="020B0304020202020204" pitchFamily="34" charset="-34"/>
                <a:cs typeface="Cordia New" panose="020B0304020202020204" pitchFamily="34" charset="-34"/>
              </a:rPr>
              <a:t>Intransitive Verbs (</a:t>
            </a:r>
            <a:r>
              <a:rPr lang="th-TH" sz="1800" dirty="0">
                <a:latin typeface="Cordia New" panose="020B0304020202020204" pitchFamily="34" charset="-34"/>
                <a:ea typeface="Cordia New" panose="020B0304020202020204" pitchFamily="34" charset="-34"/>
              </a:rPr>
              <a:t>อกรรมกริยา</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คำกริยาที่ไม่ต้องมีกรรม เช่น </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arrived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late.</a:t>
            </a:r>
            <a:endParaRPr lang="en-US" sz="1800" i="1" dirty="0">
              <a:solidFill>
                <a:srgbClr val="FF000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5" name="Rectangle 1"/>
          <p:cNvSpPr>
            <a:spLocks noChangeArrowheads="1"/>
          </p:cNvSpPr>
          <p:nvPr/>
        </p:nvSpPr>
        <p:spPr bwMode="auto">
          <a:xfrm>
            <a:off x="497097" y="4149593"/>
            <a:ext cx="460814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th-TH"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แบ่งตามหน้าที่ โดยเป็นคำกริยาหลัก </a:t>
            </a:r>
            <a:r>
              <a:rPr kumimoji="0" lang="en-US" altLang="zh-CN" sz="14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(Main Verbs) </a:t>
            </a:r>
            <a:r>
              <a:rPr kumimoji="0" lang="th-TH"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และคำกริยาช่วย</a:t>
            </a:r>
            <a:r>
              <a:rPr kumimoji="0" lang="en-US"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(Auxiliary Verbs)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Main Verbs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เป็นคำกริยาที่ทำหน้าที่ได้อย่างอิสระในประโยค เช่น </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-He </a:t>
            </a:r>
            <a:r>
              <a:rPr kumimoji="0" lang="en-US" altLang="zh-CN" sz="1400" i="1" u="sng"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went</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 to Australia last year. </a:t>
            </a:r>
            <a:endParaRPr kumimoji="0" lang="en-US" altLang="zh-CN" sz="1400" i="1"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Auxiliary Verbs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ทำหน้าที่ช่วยคำกริยาหลัก เช่น</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-He </a:t>
            </a:r>
            <a:r>
              <a:rPr kumimoji="0" lang="en-US" altLang="zh-CN" sz="1400" i="1" u="sng"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has</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 gone to Australia. </a:t>
            </a:r>
          </a:p>
          <a:p>
            <a:pPr marL="0" marR="0" lvl="0" indent="0" algn="l" defTabSz="914400" rtl="0" eaLnBrk="0" fontAlgn="base" latinLnBrk="0" hangingPunct="0">
              <a:lnSpc>
                <a:spcPct val="100000"/>
              </a:lnSpc>
              <a:spcBef>
                <a:spcPct val="0"/>
              </a:spcBef>
              <a:spcAft>
                <a:spcPct val="0"/>
              </a:spcAft>
              <a:buClrTx/>
              <a:buSzTx/>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(has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เป็นคำกริยาช่วย</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gone</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ซึ่งเป็น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V3</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ของ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go </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เป็นคำกริยาหลัก)</a:t>
            </a:r>
            <a:endParaRPr kumimoji="0" lang="th-TH" altLang="zh-CN" sz="2800" i="0" u="none" strike="noStrike" cap="none" normalizeH="0" baseline="0" dirty="0" smtClean="0">
              <a:ln>
                <a:noFill/>
              </a:ln>
              <a:solidFill>
                <a:schemeClr val="tx1"/>
              </a:solidFill>
              <a:effectLst/>
              <a:latin typeface="+mj-lt"/>
            </a:endParaRPr>
          </a:p>
        </p:txBody>
      </p:sp>
      <p:sp>
        <p:nvSpPr>
          <p:cNvPr id="11" name="Rectangle 10"/>
          <p:cNvSpPr/>
          <p:nvPr/>
        </p:nvSpPr>
        <p:spPr>
          <a:xfrm>
            <a:off x="7113931" y="304127"/>
            <a:ext cx="4308024" cy="2031325"/>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3.   </a:t>
            </a:r>
            <a:r>
              <a:rPr lang="th-TH" sz="1800" b="1" dirty="0">
                <a:latin typeface="Cordia New" panose="020B0304020202020204" pitchFamily="34" charset="-34"/>
                <a:ea typeface="Cordia New" panose="020B0304020202020204" pitchFamily="34" charset="-34"/>
              </a:rPr>
              <a:t>แบ่งตามหน้าที่ โดยเป็นคำกริยาแท้ </a:t>
            </a:r>
            <a:r>
              <a:rPr lang="en-US" sz="1800" b="1" dirty="0">
                <a:latin typeface="Cordia New" panose="020B0304020202020204" pitchFamily="34" charset="-34"/>
                <a:ea typeface="Cordia New" panose="020B0304020202020204" pitchFamily="34" charset="-34"/>
                <a:cs typeface="Cordia New" panose="020B0304020202020204" pitchFamily="34" charset="-34"/>
              </a:rPr>
              <a:t>(Finite Verbs) </a:t>
            </a:r>
            <a:r>
              <a:rPr lang="th-TH" sz="1800" b="1" dirty="0" smtClean="0">
                <a:latin typeface="Cordia New" panose="020B0304020202020204" pitchFamily="34" charset="-34"/>
                <a:ea typeface="Cordia New" panose="020B0304020202020204" pitchFamily="34" charset="-34"/>
              </a:rPr>
              <a:t>และ</a:t>
            </a:r>
            <a:br>
              <a:rPr lang="th-TH" sz="1800" b="1" dirty="0" smtClean="0">
                <a:latin typeface="Cordia New" panose="020B0304020202020204" pitchFamily="34" charset="-34"/>
                <a:ea typeface="Cordia New" panose="020B0304020202020204" pitchFamily="34" charset="-34"/>
              </a:rPr>
            </a:br>
            <a:r>
              <a:rPr lang="th-TH" sz="1800" b="1" dirty="0" smtClean="0">
                <a:latin typeface="Cordia New" panose="020B0304020202020204" pitchFamily="34" charset="-34"/>
                <a:ea typeface="Cordia New" panose="020B0304020202020204" pitchFamily="34" charset="-34"/>
              </a:rPr>
              <a:t>     คำกริยา</a:t>
            </a:r>
            <a:r>
              <a:rPr lang="th-TH" sz="1800" b="1" dirty="0">
                <a:latin typeface="Cordia New" panose="020B0304020202020204" pitchFamily="34" charset="-34"/>
                <a:ea typeface="Cordia New" panose="020B0304020202020204" pitchFamily="34" charset="-34"/>
              </a:rPr>
              <a:t>ไม่แท้ </a:t>
            </a:r>
            <a:r>
              <a:rPr lang="en-US" sz="1800" b="1" dirty="0">
                <a:latin typeface="Cordia New" panose="020B0304020202020204" pitchFamily="34" charset="-34"/>
                <a:ea typeface="Cordia New" panose="020B0304020202020204" pitchFamily="34" charset="-34"/>
                <a:cs typeface="Cordia New" panose="020B0304020202020204" pitchFamily="34" charset="-34"/>
              </a:rPr>
              <a:t>(Non-finite</a:t>
            </a:r>
            <a:br>
              <a:rPr lang="en-US" sz="1800" b="1" dirty="0">
                <a:latin typeface="Cordia New" panose="020B0304020202020204" pitchFamily="34" charset="-34"/>
                <a:ea typeface="Cordia New" panose="020B0304020202020204" pitchFamily="34" charset="-34"/>
                <a:cs typeface="Cordia New" panose="020B0304020202020204" pitchFamily="34" charset="-34"/>
              </a:rPr>
            </a:br>
            <a:r>
              <a:rPr lang="en-US" sz="1800" b="1" dirty="0">
                <a:latin typeface="Cordia New" panose="020B0304020202020204" pitchFamily="34" charset="-34"/>
                <a:ea typeface="Cordia New" panose="020B0304020202020204" pitchFamily="34" charset="-34"/>
                <a:cs typeface="Cordia New" panose="020B0304020202020204" pitchFamily="34" charset="-34"/>
              </a:rPr>
              <a:t>     Verbs</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marL="342900" lvl="0" indent="-342900">
              <a:spcAft>
                <a:spcPts val="0"/>
              </a:spcAft>
              <a:buFont typeface="+mj-lt"/>
              <a:buAutoNum type="arabicPeriod"/>
            </a:pP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3.1  Finite </a:t>
            </a: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คำกริยาแท้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ทำหน้าที่แสดงกริยาอาการที่แท้จริงของประธานในประโยคมีการเปลี่ยนรูปไปตาม </a:t>
            </a:r>
            <a:r>
              <a:rPr lang="en-US" sz="1800" dirty="0">
                <a:latin typeface="Cordia New" panose="020B0304020202020204" pitchFamily="34" charset="-34"/>
                <a:ea typeface="Cordia New" panose="020B0304020202020204" pitchFamily="34" charset="-34"/>
                <a:cs typeface="Cordia New" panose="020B0304020202020204" pitchFamily="34" charset="-34"/>
              </a:rPr>
              <a:t>Subject , Tense, Voice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cs typeface="Cordia New" panose="020B0304020202020204" pitchFamily="34" charset="-34"/>
              </a:rPr>
              <a:t>Mood </a:t>
            </a:r>
            <a:r>
              <a:rPr lang="th-TH" sz="1800" dirty="0">
                <a:latin typeface="Cordia New" panose="020B0304020202020204" pitchFamily="34" charset="-34"/>
                <a:ea typeface="Cordia New" panose="020B0304020202020204" pitchFamily="34" charset="-34"/>
              </a:rPr>
              <a:t>เช่น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9" name="Rectangle 1"/>
          <p:cNvSpPr>
            <a:spLocks noChangeArrowheads="1"/>
          </p:cNvSpPr>
          <p:nvPr/>
        </p:nvSpPr>
        <p:spPr bwMode="auto">
          <a:xfrm>
            <a:off x="7151045" y="2782669"/>
            <a:ext cx="436738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zh-CN" sz="1400" dirty="0" smtClean="0">
                <a:ea typeface="Cordia New" panose="020B0304020202020204" pitchFamily="34" charset="-34"/>
                <a:cs typeface="Cordia New" panose="020B0304020202020204" pitchFamily="34" charset="-34"/>
              </a:rPr>
              <a:t>3.2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Non-finite Verbs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คำกริยาไม่แท้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เป็นคำที่มีรูปมาจากคำกริยาแต่ไม่ได้ทำหน้าที่คำกริยาแท้ มี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รูปคือ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306442616"/>
              </p:ext>
            </p:extLst>
          </p:nvPr>
        </p:nvGraphicFramePr>
        <p:xfrm>
          <a:off x="6807156" y="3653352"/>
          <a:ext cx="4969728" cy="2032000"/>
        </p:xfrm>
        <a:graphic>
          <a:graphicData uri="http://schemas.openxmlformats.org/drawingml/2006/table">
            <a:tbl>
              <a:tblPr>
                <a:tableStyleId>{5C22544A-7EE6-4342-B048-85BDC9FD1C3A}</a:tableStyleId>
              </a:tblPr>
              <a:tblGrid>
                <a:gridCol w="2473918"/>
                <a:gridCol w="2495810"/>
              </a:tblGrid>
              <a:tr h="0">
                <a:tc>
                  <a:txBody>
                    <a:bodyPr/>
                    <a:lstStyle/>
                    <a:p>
                      <a:pPr>
                        <a:lnSpc>
                          <a:spcPts val="1600"/>
                        </a:lnSpc>
                        <a:spcAft>
                          <a:spcPts val="0"/>
                        </a:spcAft>
                      </a:pPr>
                      <a:r>
                        <a:rPr lang="en-US" sz="1600" b="1" u="sng" dirty="0">
                          <a:solidFill>
                            <a:srgbClr val="FF0000"/>
                          </a:solidFill>
                          <a:effectLst/>
                        </a:rPr>
                        <a:t>Subject</a:t>
                      </a:r>
                      <a:r>
                        <a:rPr lang="en-US" sz="1400" dirty="0">
                          <a:effectLst/>
                        </a:rPr>
                        <a:t/>
                      </a:r>
                      <a:br>
                        <a:rPr lang="en-US" sz="1400" dirty="0">
                          <a:effectLst/>
                        </a:rPr>
                      </a:br>
                      <a:r>
                        <a:rPr lang="en-US" sz="1400" dirty="0">
                          <a:effectLst/>
                        </a:rPr>
                        <a:t>I </a:t>
                      </a:r>
                      <a:r>
                        <a:rPr lang="en-US" sz="1400" u="sng" dirty="0">
                          <a:effectLst/>
                        </a:rPr>
                        <a:t>go</a:t>
                      </a:r>
                      <a:r>
                        <a:rPr lang="en-US" sz="1400" dirty="0">
                          <a:effectLst/>
                        </a:rPr>
                        <a:t> to school every day. </a:t>
                      </a:r>
                      <a:br>
                        <a:rPr lang="en-US" sz="1400" dirty="0">
                          <a:effectLst/>
                        </a:rPr>
                      </a:br>
                      <a:r>
                        <a:rPr lang="en-US" sz="1400" dirty="0">
                          <a:effectLst/>
                        </a:rPr>
                        <a:t>He </a:t>
                      </a:r>
                      <a:r>
                        <a:rPr lang="en-US" sz="1400" u="sng" dirty="0">
                          <a:effectLst/>
                        </a:rPr>
                        <a:t>goes</a:t>
                      </a:r>
                      <a:r>
                        <a:rPr lang="en-US" sz="1400" dirty="0">
                          <a:effectLst/>
                        </a:rPr>
                        <a:t> to school every day. </a:t>
                      </a:r>
                      <a:br>
                        <a:rPr lang="en-US" sz="1400" dirty="0">
                          <a:effectLst/>
                        </a:rPr>
                      </a:br>
                      <a:r>
                        <a:rPr lang="en-US" sz="1400" dirty="0">
                          <a:effectLst/>
                        </a:rPr>
                        <a:t>They </a:t>
                      </a:r>
                      <a:r>
                        <a:rPr lang="en-US" sz="1400" u="sng" dirty="0">
                          <a:effectLst/>
                        </a:rPr>
                        <a:t>go</a:t>
                      </a:r>
                      <a:r>
                        <a:rPr lang="en-US" sz="1400" dirty="0">
                          <a:effectLst/>
                        </a:rPr>
                        <a:t> to school every day.</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600" b="1" u="sng" dirty="0">
                          <a:solidFill>
                            <a:srgbClr val="FF0000"/>
                          </a:solidFill>
                          <a:effectLst/>
                        </a:rPr>
                        <a:t>Tense </a:t>
                      </a:r>
                      <a:r>
                        <a:rPr lang="en-US" sz="1400" dirty="0">
                          <a:effectLst/>
                        </a:rPr>
                        <a:t/>
                      </a:r>
                      <a:br>
                        <a:rPr lang="en-US" sz="1400" dirty="0">
                          <a:effectLst/>
                        </a:rPr>
                      </a:br>
                      <a:r>
                        <a:rPr lang="en-US" sz="1400" dirty="0">
                          <a:effectLst/>
                        </a:rPr>
                        <a:t>He </a:t>
                      </a:r>
                      <a:r>
                        <a:rPr lang="en-US" sz="1400" u="sng" dirty="0">
                          <a:effectLst/>
                        </a:rPr>
                        <a:t>goes</a:t>
                      </a:r>
                      <a:r>
                        <a:rPr lang="en-US" sz="1400" dirty="0">
                          <a:effectLst/>
                        </a:rPr>
                        <a:t> to school every day. </a:t>
                      </a:r>
                      <a:br>
                        <a:rPr lang="en-US" sz="1400" dirty="0">
                          <a:effectLst/>
                        </a:rPr>
                      </a:br>
                      <a:r>
                        <a:rPr lang="en-US" sz="1400" dirty="0">
                          <a:effectLst/>
                        </a:rPr>
                        <a:t>He </a:t>
                      </a:r>
                      <a:r>
                        <a:rPr lang="en-US" sz="1400" u="sng" dirty="0">
                          <a:effectLst/>
                        </a:rPr>
                        <a:t>went</a:t>
                      </a:r>
                      <a:r>
                        <a:rPr lang="en-US" sz="1400" dirty="0">
                          <a:effectLst/>
                        </a:rPr>
                        <a:t> to school yesterday. </a:t>
                      </a:r>
                      <a:br>
                        <a:rPr lang="en-US" sz="1400" dirty="0">
                          <a:effectLst/>
                        </a:rPr>
                      </a:br>
                      <a:r>
                        <a:rPr lang="en-US" sz="1400" dirty="0">
                          <a:effectLst/>
                        </a:rPr>
                        <a:t>He's </a:t>
                      </a:r>
                      <a:r>
                        <a:rPr lang="en-US" sz="1400" u="sng" dirty="0">
                          <a:effectLst/>
                        </a:rPr>
                        <a:t>going</a:t>
                      </a:r>
                      <a:r>
                        <a:rPr lang="en-US" sz="1400" dirty="0">
                          <a:effectLst/>
                        </a:rPr>
                        <a:t> to school tomorrow</a:t>
                      </a:r>
                      <a:r>
                        <a:rPr lang="en-US" sz="1400" dirty="0" smtClean="0">
                          <a:effectLst/>
                        </a:rPr>
                        <a:t>.</a:t>
                      </a:r>
                    </a:p>
                    <a:p>
                      <a:pPr>
                        <a:lnSpc>
                          <a:spcPts val="1600"/>
                        </a:lnSpc>
                        <a:spcAft>
                          <a:spcPts val="0"/>
                        </a:spcAft>
                      </a:pP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600" b="1" i="0" u="sng" dirty="0">
                          <a:solidFill>
                            <a:srgbClr val="FF0000"/>
                          </a:solidFill>
                          <a:effectLst/>
                        </a:rPr>
                        <a:t>Voice</a:t>
                      </a:r>
                      <a:r>
                        <a:rPr lang="en-US" sz="1400" dirty="0">
                          <a:effectLst/>
                        </a:rPr>
                        <a:t/>
                      </a:r>
                      <a:br>
                        <a:rPr lang="en-US" sz="1400" dirty="0">
                          <a:effectLst/>
                        </a:rPr>
                      </a:br>
                      <a:r>
                        <a:rPr lang="en-US" sz="1400" dirty="0">
                          <a:effectLst/>
                        </a:rPr>
                        <a:t>Someone </a:t>
                      </a:r>
                      <a:r>
                        <a:rPr lang="en-US" sz="1400" u="sng" dirty="0">
                          <a:effectLst/>
                        </a:rPr>
                        <a:t>killed</a:t>
                      </a:r>
                      <a:r>
                        <a:rPr lang="en-US" sz="1400" dirty="0">
                          <a:effectLst/>
                        </a:rPr>
                        <a:t> the snake. (Active) </a:t>
                      </a:r>
                      <a:br>
                        <a:rPr lang="en-US" sz="1400" dirty="0">
                          <a:effectLst/>
                        </a:rPr>
                      </a:br>
                      <a:r>
                        <a:rPr lang="en-US" sz="1400" dirty="0">
                          <a:effectLst/>
                        </a:rPr>
                        <a:t>The snake </a:t>
                      </a:r>
                      <a:r>
                        <a:rPr lang="en-US" sz="1400" u="sng" dirty="0">
                          <a:effectLst/>
                        </a:rPr>
                        <a:t>was killed</a:t>
                      </a:r>
                      <a:r>
                        <a:rPr lang="en-US" sz="1400" dirty="0">
                          <a:effectLst/>
                        </a:rPr>
                        <a:t>. (Passive)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600" b="1" dirty="0">
                          <a:solidFill>
                            <a:srgbClr val="FF0000"/>
                          </a:solidFill>
                          <a:effectLst/>
                        </a:rPr>
                        <a:t>Mood</a:t>
                      </a:r>
                      <a:r>
                        <a:rPr lang="en-US" sz="1400" dirty="0">
                          <a:effectLst/>
                        </a:rPr>
                        <a:t/>
                      </a:r>
                      <a:br>
                        <a:rPr lang="en-US" sz="1400" dirty="0">
                          <a:effectLst/>
                        </a:rPr>
                      </a:br>
                      <a:r>
                        <a:rPr lang="en-US" sz="1400" dirty="0">
                          <a:effectLst/>
                        </a:rPr>
                        <a:t>I recommend that he </a:t>
                      </a:r>
                      <a:r>
                        <a:rPr lang="en-US" sz="1400" u="sng" dirty="0">
                          <a:effectLst/>
                        </a:rPr>
                        <a:t>see</a:t>
                      </a:r>
                      <a:r>
                        <a:rPr lang="en-US" sz="1400" dirty="0">
                          <a:effectLst/>
                        </a:rPr>
                        <a:t> a doctor. (</a:t>
                      </a:r>
                      <a:r>
                        <a:rPr lang="th-TH" sz="1400" dirty="0">
                          <a:effectLst/>
                        </a:rPr>
                        <a:t>ไม่ใช่ </a:t>
                      </a:r>
                      <a:r>
                        <a:rPr lang="en-US" sz="1400" dirty="0">
                          <a:effectLst/>
                        </a:rPr>
                        <a:t>he sees)</a:t>
                      </a:r>
                      <a:br>
                        <a:rPr lang="en-US" sz="1400" dirty="0">
                          <a:effectLst/>
                        </a:rPr>
                      </a:br>
                      <a:r>
                        <a:rPr lang="en-US" sz="1400" dirty="0">
                          <a:effectLst/>
                        </a:rPr>
                        <a:t>If I </a:t>
                      </a:r>
                      <a:r>
                        <a:rPr lang="en-US" sz="1400" u="sng" dirty="0">
                          <a:effectLst/>
                        </a:rPr>
                        <a:t>were</a:t>
                      </a:r>
                      <a:r>
                        <a:rPr lang="en-US" sz="1400" dirty="0">
                          <a:effectLst/>
                        </a:rPr>
                        <a:t> you, I would not do it. (</a:t>
                      </a:r>
                      <a:r>
                        <a:rPr lang="th-TH" sz="1400" dirty="0">
                          <a:effectLst/>
                        </a:rPr>
                        <a:t>ไม่ใช่ </a:t>
                      </a:r>
                      <a:r>
                        <a:rPr lang="en-US" sz="1400" dirty="0">
                          <a:effectLst/>
                        </a:rPr>
                        <a:t>I was)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7017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8" name="Rectangle 7"/>
          <p:cNvSpPr/>
          <p:nvPr/>
        </p:nvSpPr>
        <p:spPr>
          <a:xfrm>
            <a:off x="420425" y="532162"/>
            <a:ext cx="4938654" cy="2285241"/>
          </a:xfrm>
          <a:prstGeom prst="rect">
            <a:avLst/>
          </a:prstGeom>
        </p:spPr>
        <p:txBody>
          <a:bodyPr wrap="square">
            <a:spAutoFit/>
          </a:bodyPr>
          <a:lstStyle/>
          <a:p>
            <a:pPr lvl="0">
              <a:lnSpc>
                <a:spcPts val="2300"/>
              </a:lnSpc>
              <a:spcAft>
                <a:spcPts val="0"/>
              </a:spcAft>
            </a:pPr>
            <a:r>
              <a:rPr lang="en-US" sz="1800" dirty="0" smtClean="0">
                <a:latin typeface="Cordia New" panose="020B0304020202020204" pitchFamily="34" charset="-34"/>
                <a:ea typeface="Cordia New" panose="020B0304020202020204" pitchFamily="34" charset="-34"/>
              </a:rPr>
              <a:t>3.2.1 Non-finite </a:t>
            </a:r>
            <a:r>
              <a:rPr lang="en-US" sz="1800" dirty="0">
                <a:latin typeface="Cordia New" panose="020B0304020202020204" pitchFamily="34" charset="-34"/>
                <a:ea typeface="Cordia New" panose="020B0304020202020204" pitchFamily="34" charset="-34"/>
              </a:rPr>
              <a:t>Verbs </a:t>
            </a:r>
            <a:r>
              <a:rPr lang="en-US" sz="1800" dirty="0" smtClean="0">
                <a:latin typeface="Cordia New" panose="020B0304020202020204" pitchFamily="34" charset="-34"/>
                <a:ea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เป็น</a:t>
            </a:r>
            <a:r>
              <a:rPr lang="th-TH" sz="1800" dirty="0">
                <a:latin typeface="Cordia New" panose="020B0304020202020204" pitchFamily="34" charset="-34"/>
                <a:ea typeface="Cordia New" panose="020B0304020202020204" pitchFamily="34" charset="-34"/>
              </a:rPr>
              <a:t>คำที่มีรูปมาจากคำกริยาแต่ไม่ได้ทำ</a:t>
            </a:r>
            <a:r>
              <a:rPr lang="th-TH" sz="1800" dirty="0" smtClean="0">
                <a:latin typeface="Cordia New" panose="020B0304020202020204" pitchFamily="34" charset="-34"/>
                <a:ea typeface="Cordia New" panose="020B0304020202020204" pitchFamily="34" charset="-34"/>
              </a:rPr>
              <a:t>หน้าที่คำกริยา</a:t>
            </a:r>
            <a:r>
              <a:rPr lang="th-TH" sz="1800" dirty="0">
                <a:latin typeface="Cordia New" panose="020B0304020202020204" pitchFamily="34" charset="-34"/>
                <a:ea typeface="Cordia New" panose="020B0304020202020204" pitchFamily="34" charset="-34"/>
              </a:rPr>
              <a:t>แท้ มี </a:t>
            </a:r>
            <a:r>
              <a:rPr lang="en-US" sz="1800" dirty="0">
                <a:latin typeface="Cordia New" panose="020B0304020202020204" pitchFamily="34" charset="-34"/>
                <a:ea typeface="Cordia New" panose="020B0304020202020204" pitchFamily="34" charset="-34"/>
              </a:rPr>
              <a:t>3 </a:t>
            </a:r>
            <a:r>
              <a:rPr lang="th-TH" sz="1800" dirty="0">
                <a:latin typeface="Cordia New" panose="020B0304020202020204" pitchFamily="34" charset="-34"/>
                <a:ea typeface="Cordia New" panose="020B0304020202020204" pitchFamily="34" charset="-34"/>
              </a:rPr>
              <a:t>รูปคือ </a:t>
            </a:r>
            <a:endParaRPr lang="en-US" sz="1800" dirty="0">
              <a:latin typeface="Cordia New" panose="020B0304020202020204" pitchFamily="34" charset="-34"/>
              <a:ea typeface="Cordia New" panose="020B0304020202020204" pitchFamily="34" charset="-34"/>
            </a:endParaRPr>
          </a:p>
          <a:p>
            <a:pPr marL="228600" marR="228600">
              <a:lnSpc>
                <a:spcPts val="2200"/>
              </a:lnSpc>
              <a:spcBef>
                <a:spcPts val="500"/>
              </a:spcBef>
              <a:spcAft>
                <a:spcPts val="500"/>
              </a:spcAft>
            </a:pPr>
            <a:r>
              <a:rPr lang="en-US" sz="1800" dirty="0">
                <a:latin typeface="Cordia New" panose="020B0304020202020204" pitchFamily="34" charset="-34"/>
                <a:ea typeface="Cordia New" panose="020B0304020202020204" pitchFamily="34" charset="-34"/>
              </a:rPr>
              <a:t>a. </a:t>
            </a:r>
            <a:r>
              <a:rPr lang="en-US" sz="1800" u="sng" dirty="0">
                <a:latin typeface="Cordia New" panose="020B0304020202020204" pitchFamily="34" charset="-34"/>
                <a:ea typeface="Cordia New" panose="020B0304020202020204" pitchFamily="34" charset="-34"/>
              </a:rPr>
              <a:t>Infinitives</a:t>
            </a:r>
            <a:r>
              <a:rPr lang="en-US" sz="1800"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เป็นคำกริยาที่อยู่ในรูปกริยาช่องที่ </a:t>
            </a:r>
            <a:r>
              <a:rPr lang="en-US" sz="1800" dirty="0">
                <a:latin typeface="Cordia New" panose="020B0304020202020204" pitchFamily="34" charset="-34"/>
                <a:ea typeface="Cordia New" panose="020B0304020202020204" pitchFamily="34" charset="-34"/>
              </a:rPr>
              <a:t>1 </a:t>
            </a:r>
            <a:r>
              <a:rPr lang="th-TH" sz="1800" dirty="0">
                <a:latin typeface="Cordia New" panose="020B0304020202020204" pitchFamily="34" charset="-34"/>
                <a:ea typeface="Cordia New" panose="020B0304020202020204" pitchFamily="34" charset="-34"/>
              </a:rPr>
              <a:t>นำหน้าด้วย </a:t>
            </a:r>
            <a:r>
              <a:rPr lang="en-US" sz="1800" dirty="0">
                <a:solidFill>
                  <a:srgbClr val="000000"/>
                </a:solidFill>
                <a:latin typeface="Cordia New" panose="020B0304020202020204" pitchFamily="34" charset="-34"/>
                <a:ea typeface="Cordia New" panose="020B0304020202020204" pitchFamily="34" charset="-34"/>
              </a:rPr>
              <a:t>to</a:t>
            </a:r>
            <a:r>
              <a:rPr lang="en-US" sz="1800" dirty="0">
                <a:solidFill>
                  <a:srgbClr val="0000FF"/>
                </a:solidFill>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Noun,  </a:t>
            </a:r>
            <a:r>
              <a:rPr lang="en-US" sz="1800" dirty="0" smtClean="0">
                <a:latin typeface="Cordia New" panose="020B0304020202020204" pitchFamily="34" charset="-34"/>
                <a:ea typeface="Cordia New" panose="020B0304020202020204" pitchFamily="34" charset="-34"/>
              </a:rPr>
              <a:t>Adjective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rPr>
              <a:t>Adverb </a:t>
            </a:r>
            <a:r>
              <a:rPr lang="th-TH" sz="1800" dirty="0">
                <a:latin typeface="Cordia New" panose="020B0304020202020204" pitchFamily="34" charset="-34"/>
                <a:ea typeface="Cordia New" panose="020B0304020202020204" pitchFamily="34" charset="-34"/>
              </a:rPr>
              <a:t>เช่น</a:t>
            </a:r>
            <a:endParaRPr lang="en-US" sz="1800" dirty="0">
              <a:latin typeface="Times New Roman" panose="02020603050405020304" pitchFamily="18" charset="0"/>
              <a:ea typeface="Cordia New" panose="020B0304020202020204" pitchFamily="34" charset="-34"/>
            </a:endParaRPr>
          </a:p>
          <a:p>
            <a:pPr marL="457200" marR="226695">
              <a:lnSpc>
                <a:spcPts val="2200"/>
              </a:lnSpc>
              <a:spcBef>
                <a:spcPts val="500"/>
              </a:spcBef>
              <a:spcAft>
                <a:spcPts val="500"/>
              </a:spcAft>
            </a:pPr>
            <a:r>
              <a:rPr lang="en-US" sz="1800" i="1" dirty="0">
                <a:solidFill>
                  <a:srgbClr val="FF0000"/>
                </a:solidFill>
                <a:latin typeface="Cordia New" panose="020B0304020202020204" pitchFamily="34" charset="-34"/>
                <a:ea typeface="Cordia New" panose="020B0304020202020204" pitchFamily="34" charset="-34"/>
              </a:rPr>
              <a:t>-He lacked the strength </a:t>
            </a:r>
            <a:r>
              <a:rPr lang="en-US" sz="1800" b="1" i="1" u="sng" dirty="0">
                <a:solidFill>
                  <a:srgbClr val="FF0000"/>
                </a:solidFill>
                <a:latin typeface="Cordia New" panose="020B0304020202020204" pitchFamily="34" charset="-34"/>
                <a:ea typeface="Cordia New" panose="020B0304020202020204" pitchFamily="34" charset="-34"/>
              </a:rPr>
              <a:t>to resist</a:t>
            </a:r>
            <a:r>
              <a:rPr lang="en-US" sz="1800" b="1" i="1" dirty="0">
                <a:solidFill>
                  <a:srgbClr val="FF0000"/>
                </a:solidFill>
                <a:latin typeface="Cordia New" panose="020B0304020202020204" pitchFamily="34" charset="-34"/>
                <a:ea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to resist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Adjective)</a:t>
            </a:r>
            <a:br>
              <a:rPr lang="en-US" sz="1800" dirty="0">
                <a:latin typeface="Cordia New" panose="020B0304020202020204" pitchFamily="34" charset="-34"/>
                <a:ea typeface="Cordia New" panose="020B0304020202020204" pitchFamily="34" charset="-34"/>
              </a:rPr>
            </a:br>
            <a:r>
              <a:rPr lang="en-US" sz="1800" i="1" dirty="0">
                <a:solidFill>
                  <a:srgbClr val="FF0000"/>
                </a:solidFill>
                <a:latin typeface="Cordia New" panose="020B0304020202020204" pitchFamily="34" charset="-34"/>
                <a:ea typeface="Cordia New" panose="020B0304020202020204" pitchFamily="34" charset="-34"/>
              </a:rPr>
              <a:t>-We must study </a:t>
            </a:r>
            <a:r>
              <a:rPr lang="en-US" sz="1800" b="1" i="1" u="sng" dirty="0">
                <a:solidFill>
                  <a:srgbClr val="FF0000"/>
                </a:solidFill>
                <a:latin typeface="Cordia New" panose="020B0304020202020204" pitchFamily="34" charset="-34"/>
                <a:ea typeface="Cordia New" panose="020B0304020202020204" pitchFamily="34" charset="-34"/>
              </a:rPr>
              <a:t>to learn</a:t>
            </a:r>
            <a:r>
              <a:rPr lang="en-US" sz="1800" i="1" dirty="0">
                <a:solidFill>
                  <a:srgbClr val="FF0000"/>
                </a:solidFill>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to learn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Adverb) </a:t>
            </a:r>
            <a:endParaRPr lang="en-US" sz="1800" dirty="0">
              <a:effectLst/>
              <a:latin typeface="Times New Roman" panose="02020603050405020304" pitchFamily="18" charset="0"/>
              <a:ea typeface="Cordia New" panose="020B0304020202020204" pitchFamily="34" charset="-34"/>
            </a:endParaRPr>
          </a:p>
        </p:txBody>
      </p:sp>
      <p:sp>
        <p:nvSpPr>
          <p:cNvPr id="11" name="Rectangle 10"/>
          <p:cNvSpPr/>
          <p:nvPr/>
        </p:nvSpPr>
        <p:spPr>
          <a:xfrm>
            <a:off x="5903855" y="2204470"/>
            <a:ext cx="3575018" cy="461665"/>
          </a:xfrm>
          <a:prstGeom prst="rect">
            <a:avLst/>
          </a:prstGeom>
        </p:spPr>
        <p:txBody>
          <a:bodyPr wrap="none">
            <a:spAutoFit/>
          </a:bodyPr>
          <a:lstStyle/>
          <a:p>
            <a:pPr marL="457200" indent="457200">
              <a:spcAft>
                <a:spcPts val="0"/>
              </a:spcAft>
            </a:pPr>
            <a:r>
              <a:rPr lang="en-US" sz="2400" b="1" dirty="0">
                <a:latin typeface="Comic Sans MS" panose="030F0702030302020204" pitchFamily="66" charset="0"/>
              </a:rPr>
              <a:t>Two-word Verbs</a:t>
            </a:r>
            <a:endParaRPr lang="en-US" sz="2400" b="1" dirty="0">
              <a:effectLst/>
              <a:latin typeface="Comic Sans MS" panose="030F0702030302020204" pitchFamily="66" charset="0"/>
            </a:endParaRPr>
          </a:p>
        </p:txBody>
      </p:sp>
      <p:sp>
        <p:nvSpPr>
          <p:cNvPr id="12" name="Rectangle 11"/>
          <p:cNvSpPr/>
          <p:nvPr/>
        </p:nvSpPr>
        <p:spPr>
          <a:xfrm>
            <a:off x="6894301" y="2902354"/>
            <a:ext cx="4395068" cy="2585323"/>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บางครั้งเราจะพบว่ามีกริยาที่ตามด้วย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คำวิเศษณ์</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in,</a:t>
            </a:r>
            <a:r>
              <a:rPr lang="th-TH" sz="1800" dirty="0">
                <a:latin typeface="Cordia New" panose="020B0304020202020204" pitchFamily="34" charset="-34"/>
                <a:ea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on, about </a:t>
            </a:r>
            <a:r>
              <a:rPr lang="th-TH" sz="1800" dirty="0">
                <a:latin typeface="Cordia New" panose="020B0304020202020204" pitchFamily="34" charset="-34"/>
                <a:ea typeface="Cordia New" panose="020B0304020202020204" pitchFamily="34" charset="-34"/>
              </a:rPr>
              <a:t>เป็นต้น ซึ่ง ส่วนใหญ่มักนำมาใช้เป็นคำบุพบทและเมื่อนำ</a:t>
            </a:r>
            <a:r>
              <a:rPr lang="en-US" sz="1800" dirty="0">
                <a:latin typeface="Cordia New" panose="020B0304020202020204" pitchFamily="34" charset="-34"/>
                <a:ea typeface="Cordia New" panose="020B0304020202020204" pitchFamily="34" charset="-34"/>
                <a:cs typeface="Cordia New" panose="020B0304020202020204" pitchFamily="34" charset="-34"/>
              </a:rPr>
              <a:t> Adverbs </a:t>
            </a:r>
            <a:r>
              <a:rPr lang="th-TH" sz="1800" dirty="0">
                <a:latin typeface="Cordia New" panose="020B0304020202020204" pitchFamily="34" charset="-34"/>
                <a:ea typeface="Cordia New" panose="020B0304020202020204" pitchFamily="34" charset="-34"/>
              </a:rPr>
              <a:t>เหล่านี้ไปใช้ร่วมกับคำกริยาก็จะทำให้คำกริยานั้นๆเกิดความหมายที่แตกต่างไปจากเดิม กริยาประเภทนี้เรียกว่า </a:t>
            </a:r>
            <a:r>
              <a:rPr lang="en-US" sz="1800" dirty="0">
                <a:latin typeface="Cordia New" panose="020B0304020202020204" pitchFamily="34" charset="-34"/>
                <a:ea typeface="Cordia New" panose="020B0304020202020204" pitchFamily="34" charset="-34"/>
                <a:cs typeface="Cordia New" panose="020B0304020202020204" pitchFamily="34" charset="-34"/>
              </a:rPr>
              <a:t>Two-word Verbs</a:t>
            </a:r>
            <a:r>
              <a:rPr lang="th-TH" sz="1800" dirty="0">
                <a:latin typeface="Cordia New" panose="020B0304020202020204" pitchFamily="34" charset="-34"/>
                <a:ea typeface="Cordia New" panose="020B0304020202020204" pitchFamily="34" charset="-34"/>
              </a:rPr>
              <a:t> (กริยาผสม) บางครั้งเรียกว่า </a:t>
            </a:r>
            <a:r>
              <a:rPr lang="en-US" sz="1800" dirty="0">
                <a:latin typeface="Cordia New" panose="020B0304020202020204" pitchFamily="34" charset="-34"/>
                <a:ea typeface="Cordia New" panose="020B0304020202020204" pitchFamily="34" charset="-34"/>
                <a:cs typeface="Cordia New" panose="020B0304020202020204" pitchFamily="34" charset="-34"/>
              </a:rPr>
              <a:t>Phrasal Verbs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Idioms </a:t>
            </a:r>
            <a:r>
              <a:rPr lang="th-TH" sz="1800" dirty="0">
                <a:latin typeface="Cordia New" panose="020B0304020202020204" pitchFamily="34" charset="-34"/>
                <a:ea typeface="Cordia New" panose="020B0304020202020204" pitchFamily="34" charset="-34"/>
              </a:rPr>
              <a:t>ตัวอย่าง เช่น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blow </a:t>
            </a:r>
            <a:r>
              <a:rPr lang="en-US" sz="1800" dirty="0">
                <a:latin typeface="Cordia New" panose="020B0304020202020204" pitchFamily="34" charset="-34"/>
                <a:ea typeface="Cordia New" panose="020B0304020202020204" pitchFamily="34" charset="-34"/>
                <a:cs typeface="Cordia New" panose="020B0304020202020204" pitchFamily="34" charset="-34"/>
              </a:rPr>
              <a:t>up = </a:t>
            </a:r>
            <a:r>
              <a:rPr lang="th-TH" sz="1800" dirty="0">
                <a:latin typeface="Cordia New" panose="020B0304020202020204" pitchFamily="34" charset="-34"/>
                <a:ea typeface="Cordia New" panose="020B0304020202020204" pitchFamily="34" charset="-34"/>
              </a:rPr>
              <a:t>ระเบิด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leave off = </a:t>
            </a:r>
            <a:r>
              <a:rPr lang="th-TH" sz="1800" dirty="0">
                <a:latin typeface="Cordia New" panose="020B0304020202020204" pitchFamily="34" charset="-34"/>
                <a:ea typeface="Cordia New" panose="020B0304020202020204" pitchFamily="34" charset="-34"/>
              </a:rPr>
              <a:t>หยุด</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go </a:t>
            </a:r>
            <a:r>
              <a:rPr lang="en-US" sz="1800" dirty="0">
                <a:latin typeface="Cordia New" panose="020B0304020202020204" pitchFamily="34" charset="-34"/>
                <a:ea typeface="Cordia New" panose="020B0304020202020204" pitchFamily="34" charset="-34"/>
                <a:cs typeface="Cordia New" panose="020B0304020202020204" pitchFamily="34" charset="-34"/>
              </a:rPr>
              <a:t>on = </a:t>
            </a:r>
            <a:r>
              <a:rPr lang="th-TH" sz="1800" dirty="0">
                <a:latin typeface="Cordia New" panose="020B0304020202020204" pitchFamily="34" charset="-34"/>
                <a:ea typeface="Cordia New" panose="020B0304020202020204" pitchFamily="34" charset="-34"/>
              </a:rPr>
              <a:t>ทำต่อไป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 name="Rectangle 1"/>
          <p:cNvSpPr/>
          <p:nvPr/>
        </p:nvSpPr>
        <p:spPr>
          <a:xfrm>
            <a:off x="253525" y="3067698"/>
            <a:ext cx="5499093" cy="1066959"/>
          </a:xfrm>
          <a:prstGeom prst="rect">
            <a:avLst/>
          </a:prstGeom>
        </p:spPr>
        <p:txBody>
          <a:bodyPr wrap="square">
            <a:spAutoFit/>
          </a:bodyPr>
          <a:lstStyle/>
          <a:p>
            <a:pPr marL="228600" marR="226695">
              <a:lnSpc>
                <a:spcPts val="2200"/>
              </a:lnSpc>
              <a:spcBef>
                <a:spcPts val="500"/>
              </a:spcBef>
              <a:spcAft>
                <a:spcPts val="500"/>
              </a:spcAft>
            </a:pPr>
            <a:r>
              <a:rPr lang="en-US" sz="1400" dirty="0">
                <a:latin typeface="+mj-lt"/>
                <a:ea typeface="Cordia New" panose="020B0304020202020204" pitchFamily="34" charset="-34"/>
              </a:rPr>
              <a:t>b. </a:t>
            </a:r>
            <a:r>
              <a:rPr lang="en-US" sz="1400" u="sng" dirty="0">
                <a:latin typeface="+mj-lt"/>
                <a:ea typeface="Cordia New" panose="020B0304020202020204" pitchFamily="34" charset="-34"/>
              </a:rPr>
              <a:t>Gerunds</a:t>
            </a:r>
            <a:r>
              <a:rPr lang="en-US" sz="1400" b="1" dirty="0">
                <a:latin typeface="+mj-lt"/>
                <a:ea typeface="Cordia New" panose="020B0304020202020204" pitchFamily="34" charset="-34"/>
              </a:rPr>
              <a:t> </a:t>
            </a:r>
            <a:r>
              <a:rPr lang="th-TH" sz="1800" dirty="0">
                <a:latin typeface="+mj-lt"/>
                <a:ea typeface="Cordia New" panose="020B0304020202020204" pitchFamily="34" charset="-34"/>
              </a:rPr>
              <a:t>เป็นคำกริยาที่เติม</a:t>
            </a:r>
            <a:r>
              <a:rPr lang="en-US" sz="1800" b="1" dirty="0">
                <a:latin typeface="+mj-lt"/>
                <a:ea typeface="Cordia New" panose="020B0304020202020204" pitchFamily="34" charset="-34"/>
                <a:cs typeface="Angsana New" panose="02020603050405020304" pitchFamily="18" charset="-34"/>
              </a:rPr>
              <a:t> </a:t>
            </a:r>
            <a:r>
              <a:rPr lang="en-US" sz="1400" b="1" dirty="0">
                <a:latin typeface="+mj-lt"/>
                <a:ea typeface="Cordia New" panose="020B0304020202020204" pitchFamily="34" charset="-34"/>
                <a:cs typeface="Angsana New" panose="02020603050405020304" pitchFamily="18" charset="-34"/>
              </a:rPr>
              <a:t>-</a:t>
            </a:r>
            <a:r>
              <a:rPr lang="en-US" sz="1400" dirty="0" err="1">
                <a:solidFill>
                  <a:srgbClr val="000000"/>
                </a:solidFill>
                <a:latin typeface="+mj-lt"/>
                <a:ea typeface="Cordia New" panose="020B0304020202020204" pitchFamily="34" charset="-34"/>
                <a:cs typeface="Angsana New" panose="02020603050405020304" pitchFamily="18" charset="-34"/>
              </a:rPr>
              <a:t>ing</a:t>
            </a:r>
            <a:r>
              <a:rPr lang="en-US" sz="1400" dirty="0">
                <a:solidFill>
                  <a:srgbClr val="000000"/>
                </a:solidFill>
                <a:latin typeface="+mj-lt"/>
                <a:ea typeface="Cordia New" panose="020B0304020202020204" pitchFamily="34" charset="-34"/>
                <a:cs typeface="Angsana New" panose="02020603050405020304" pitchFamily="18" charset="-34"/>
              </a:rPr>
              <a:t> </a:t>
            </a:r>
            <a:r>
              <a:rPr lang="th-TH" sz="1800" dirty="0">
                <a:latin typeface="+mj-lt"/>
                <a:ea typeface="Cordia New" panose="020B0304020202020204" pitchFamily="34" charset="-34"/>
              </a:rPr>
              <a:t>และทำหน้าที่เป็นคำนาม </a:t>
            </a:r>
            <a:r>
              <a:rPr lang="en-US" sz="1400" dirty="0">
                <a:latin typeface="+mj-lt"/>
                <a:ea typeface="Cordia New" panose="020B0304020202020204" pitchFamily="34" charset="-34"/>
                <a:cs typeface="Angsana New" panose="02020603050405020304" pitchFamily="18" charset="-34"/>
              </a:rPr>
              <a:t>(Noun) </a:t>
            </a:r>
            <a:r>
              <a:rPr lang="th-TH" sz="1800" dirty="0">
                <a:latin typeface="+mj-lt"/>
                <a:ea typeface="Cordia New" panose="020B0304020202020204" pitchFamily="34" charset="-34"/>
                <a:cs typeface="Angsana New" panose="02020603050405020304" pitchFamily="18" charset="-34"/>
              </a:rPr>
              <a:t>เช่น</a:t>
            </a:r>
            <a:endParaRPr lang="en-US" sz="1800" dirty="0">
              <a:latin typeface="+mj-lt"/>
              <a:ea typeface="Cordia New" panose="020B0304020202020204" pitchFamily="34" charset="-34"/>
              <a:cs typeface="Angsana New" panose="02020603050405020304" pitchFamily="18" charset="-34"/>
            </a:endParaRPr>
          </a:p>
          <a:p>
            <a:pPr marL="228600" marR="226695">
              <a:lnSpc>
                <a:spcPts val="2200"/>
              </a:lnSpc>
              <a:spcBef>
                <a:spcPts val="500"/>
              </a:spcBef>
              <a:spcAft>
                <a:spcPts val="500"/>
              </a:spcAft>
            </a:pPr>
            <a:r>
              <a:rPr lang="en-US" sz="1400" i="1" dirty="0">
                <a:solidFill>
                  <a:srgbClr val="FF0000"/>
                </a:solidFill>
                <a:latin typeface="+mj-lt"/>
                <a:ea typeface="Cordia New" panose="020B0304020202020204" pitchFamily="34" charset="-34"/>
                <a:cs typeface="Angsana New" panose="02020603050405020304" pitchFamily="18" charset="-34"/>
              </a:rPr>
              <a:t>-They do not appreciate my</a:t>
            </a:r>
            <a:r>
              <a:rPr lang="en-US" sz="1400" b="1" i="1" dirty="0">
                <a:solidFill>
                  <a:srgbClr val="FF0000"/>
                </a:solidFill>
                <a:latin typeface="+mj-lt"/>
                <a:ea typeface="Cordia New" panose="020B0304020202020204" pitchFamily="34" charset="-34"/>
                <a:cs typeface="Angsana New" panose="02020603050405020304" pitchFamily="18" charset="-34"/>
              </a:rPr>
              <a:t> </a:t>
            </a:r>
            <a:r>
              <a:rPr lang="en-US" sz="1400" b="1" i="1" u="sng" dirty="0">
                <a:solidFill>
                  <a:srgbClr val="FF0000"/>
                </a:solidFill>
                <a:latin typeface="+mj-lt"/>
                <a:ea typeface="Cordia New" panose="020B0304020202020204" pitchFamily="34" charset="-34"/>
                <a:cs typeface="Angsana New" panose="02020603050405020304" pitchFamily="18" charset="-34"/>
              </a:rPr>
              <a:t>singing</a:t>
            </a:r>
            <a:r>
              <a:rPr lang="en-US" sz="1400" i="1" dirty="0">
                <a:solidFill>
                  <a:srgbClr val="FF0000"/>
                </a:solidFill>
                <a:latin typeface="+mj-lt"/>
                <a:ea typeface="Cordia New" panose="020B0304020202020204" pitchFamily="34" charset="-34"/>
                <a:cs typeface="Angsana New" panose="02020603050405020304" pitchFamily="18" charset="-34"/>
              </a:rPr>
              <a:t>. </a:t>
            </a:r>
            <a:r>
              <a:rPr lang="en-US" sz="1400" dirty="0">
                <a:latin typeface="+mj-lt"/>
                <a:ea typeface="Cordia New" panose="020B0304020202020204" pitchFamily="34" charset="-34"/>
                <a:cs typeface="Angsana New" panose="02020603050405020304" pitchFamily="18" charset="-34"/>
              </a:rPr>
              <a:t>(singing </a:t>
            </a:r>
            <a:r>
              <a:rPr lang="th-TH" sz="1400" dirty="0">
                <a:latin typeface="+mj-lt"/>
                <a:ea typeface="Cordia New" panose="020B0304020202020204" pitchFamily="34" charset="-34"/>
              </a:rPr>
              <a:t>เป็นคำนามที่ทำหน้าที่เป็นกรรม</a:t>
            </a:r>
            <a:r>
              <a:rPr lang="en-US" sz="1400" dirty="0">
                <a:latin typeface="+mj-lt"/>
                <a:ea typeface="Cordia New" panose="020B0304020202020204" pitchFamily="34" charset="-34"/>
                <a:cs typeface="Angsana New" panose="02020603050405020304" pitchFamily="18" charset="-34"/>
              </a:rPr>
              <a:t>)</a:t>
            </a:r>
            <a:br>
              <a:rPr lang="en-US" sz="1400" dirty="0">
                <a:latin typeface="+mj-lt"/>
                <a:ea typeface="Cordia New" panose="020B0304020202020204" pitchFamily="34" charset="-34"/>
                <a:cs typeface="Angsana New" panose="02020603050405020304" pitchFamily="18" charset="-34"/>
              </a:rPr>
            </a:br>
            <a:r>
              <a:rPr lang="en-US" sz="1400" i="1" dirty="0">
                <a:solidFill>
                  <a:srgbClr val="FF0000"/>
                </a:solidFill>
                <a:latin typeface="+mj-lt"/>
                <a:ea typeface="Cordia New" panose="020B0304020202020204" pitchFamily="34" charset="-34"/>
                <a:cs typeface="Angsana New" panose="02020603050405020304" pitchFamily="18" charset="-34"/>
              </a:rPr>
              <a:t>-I like </a:t>
            </a:r>
            <a:r>
              <a:rPr lang="en-US" sz="1400" b="1" i="1" u="sng" dirty="0">
                <a:solidFill>
                  <a:srgbClr val="FF0000"/>
                </a:solidFill>
                <a:latin typeface="+mj-lt"/>
                <a:ea typeface="Cordia New" panose="020B0304020202020204" pitchFamily="34" charset="-34"/>
                <a:cs typeface="Angsana New" panose="02020603050405020304" pitchFamily="18" charset="-34"/>
              </a:rPr>
              <a:t>swimming</a:t>
            </a:r>
            <a:r>
              <a:rPr lang="en-US" sz="1400" i="1" dirty="0">
                <a:solidFill>
                  <a:srgbClr val="FF0000"/>
                </a:solidFill>
                <a:latin typeface="+mj-lt"/>
                <a:ea typeface="Cordia New" panose="020B0304020202020204" pitchFamily="34" charset="-34"/>
                <a:cs typeface="Angsana New" panose="02020603050405020304" pitchFamily="18" charset="-34"/>
              </a:rPr>
              <a:t>. </a:t>
            </a:r>
            <a:r>
              <a:rPr lang="th-TH" sz="1400" i="1" dirty="0">
                <a:solidFill>
                  <a:srgbClr val="FF0000"/>
                </a:solidFill>
                <a:latin typeface="+mj-lt"/>
                <a:ea typeface="Cordia New" panose="020B0304020202020204" pitchFamily="34" charset="-34"/>
                <a:cs typeface="Angsana New" panose="02020603050405020304" pitchFamily="18" charset="-34"/>
              </a:rPr>
              <a:t>ฉันชอบว่ายน้ำ</a:t>
            </a:r>
            <a:r>
              <a:rPr lang="en-US" sz="1400" i="1" dirty="0">
                <a:solidFill>
                  <a:srgbClr val="FF0000"/>
                </a:solidFill>
                <a:latin typeface="+mj-lt"/>
                <a:ea typeface="Cordia New" panose="020B0304020202020204" pitchFamily="34" charset="-34"/>
                <a:cs typeface="Angsana New" panose="02020603050405020304" pitchFamily="18" charset="-34"/>
              </a:rPr>
              <a:t>. </a:t>
            </a:r>
            <a:r>
              <a:rPr lang="en-US" sz="1400" dirty="0">
                <a:latin typeface="+mj-lt"/>
                <a:ea typeface="Cordia New" panose="020B0304020202020204" pitchFamily="34" charset="-34"/>
                <a:cs typeface="Angsana New" panose="02020603050405020304" pitchFamily="18" charset="-34"/>
              </a:rPr>
              <a:t>(swimming </a:t>
            </a:r>
            <a:r>
              <a:rPr lang="th-TH" sz="1400" dirty="0">
                <a:latin typeface="Cordia New" panose="020B0304020202020204" pitchFamily="34" charset="-34"/>
                <a:ea typeface="Cordia New" panose="020B0304020202020204" pitchFamily="34" charset="-34"/>
                <a:cs typeface="Cordia New" panose="020B0304020202020204" pitchFamily="34" charset="-34"/>
              </a:rPr>
              <a:t>เป็นคำนามทำหน้าที่เป็นกรรมของ </a:t>
            </a:r>
            <a:r>
              <a:rPr lang="en-US" sz="1400" dirty="0">
                <a:latin typeface="+mj-lt"/>
                <a:ea typeface="Cordia New" panose="020B0304020202020204" pitchFamily="34" charset="-34"/>
                <a:cs typeface="Angsana New" panose="02020603050405020304" pitchFamily="18" charset="-34"/>
              </a:rPr>
              <a:t>like)</a:t>
            </a:r>
            <a:endParaRPr lang="en-US" sz="1400" dirty="0">
              <a:effectLst/>
              <a:latin typeface="+mj-lt"/>
              <a:ea typeface="Cordia New" panose="020B0304020202020204" pitchFamily="34" charset="-34"/>
              <a:cs typeface="Angsana New" panose="02020603050405020304" pitchFamily="18" charset="-34"/>
            </a:endParaRPr>
          </a:p>
        </p:txBody>
      </p:sp>
      <p:sp>
        <p:nvSpPr>
          <p:cNvPr id="3" name="Rectangle 2"/>
          <p:cNvSpPr/>
          <p:nvPr/>
        </p:nvSpPr>
        <p:spPr>
          <a:xfrm>
            <a:off x="253525" y="4418800"/>
            <a:ext cx="4849476" cy="1887696"/>
          </a:xfrm>
          <a:prstGeom prst="rect">
            <a:avLst/>
          </a:prstGeom>
        </p:spPr>
        <p:txBody>
          <a:bodyPr wrap="square">
            <a:spAutoFit/>
          </a:bodyPr>
          <a:lstStyle/>
          <a:p>
            <a:pPr marL="228600" marR="226695">
              <a:lnSpc>
                <a:spcPts val="2200"/>
              </a:lnSpc>
              <a:spcBef>
                <a:spcPts val="500"/>
              </a:spcBef>
              <a:spcAft>
                <a:spcPts val="500"/>
              </a:spcAft>
            </a:pPr>
            <a:r>
              <a:rPr lang="en-US" sz="1800" dirty="0">
                <a:latin typeface="Cordia New" panose="020B0304020202020204" pitchFamily="34" charset="-34"/>
                <a:ea typeface="Cordia New" panose="020B0304020202020204" pitchFamily="34" charset="-34"/>
                <a:cs typeface="Angsana New" panose="02020603050405020304" pitchFamily="18" charset="-34"/>
              </a:rPr>
              <a:t>c. </a:t>
            </a:r>
            <a:r>
              <a:rPr lang="en-US" sz="1800" u="sng" dirty="0">
                <a:latin typeface="Cordia New" panose="020B0304020202020204" pitchFamily="34" charset="-34"/>
                <a:ea typeface="Cordia New" panose="020B0304020202020204" pitchFamily="34" charset="-34"/>
                <a:cs typeface="Angsana New" panose="02020603050405020304" pitchFamily="18" charset="-34"/>
              </a:rPr>
              <a:t>Participles</a:t>
            </a:r>
            <a:r>
              <a:rPr lang="en-US" sz="1800" b="1" u="sng"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คำกริยาที่เติม</a:t>
            </a:r>
            <a:r>
              <a:rPr lang="th-TH" sz="1800" b="1" dirty="0">
                <a:solidFill>
                  <a:srgbClr val="0000FF"/>
                </a:solidFill>
                <a:latin typeface="Cordia New" panose="020B0304020202020204" pitchFamily="34" charset="-34"/>
                <a:ea typeface="Cordia New" panose="020B0304020202020204" pitchFamily="34" charset="-34"/>
                <a:cs typeface="Angsana New" panose="02020603050405020304" pitchFamily="18" charset="-34"/>
              </a:rPr>
              <a:t> </a:t>
            </a:r>
            <a:r>
              <a:rPr lang="en-US"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a:t>
            </a:r>
            <a:r>
              <a:rPr lang="en-US" sz="1800" dirty="0" err="1">
                <a:solidFill>
                  <a:srgbClr val="000000"/>
                </a:solidFill>
                <a:latin typeface="Cordia New" panose="020B0304020202020204" pitchFamily="34" charset="-34"/>
                <a:ea typeface="Cordia New" panose="020B0304020202020204" pitchFamily="34" charset="-34"/>
                <a:cs typeface="Angsana New" panose="02020603050405020304" pitchFamily="18" charset="-34"/>
              </a:rPr>
              <a:t>ing</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หรือ </a:t>
            </a:r>
            <a:r>
              <a:rPr lang="th-TH"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กริยาช่องที่ </a:t>
            </a:r>
            <a:r>
              <a:rPr lang="en-US"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3</a:t>
            </a:r>
            <a:r>
              <a:rPr lang="en-US" sz="1800" b="1"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ที่ทำหน้าที่เป็นคำคุณศัพท์ </a:t>
            </a:r>
            <a:r>
              <a:rPr lang="en-US" sz="1800" dirty="0">
                <a:latin typeface="Cordia New" panose="020B0304020202020204" pitchFamily="34" charset="-34"/>
                <a:ea typeface="Cordia New" panose="020B0304020202020204" pitchFamily="34" charset="-34"/>
                <a:cs typeface="Angsana New" panose="02020603050405020304" pitchFamily="18" charset="-34"/>
              </a:rPr>
              <a:t>(Adjective) </a:t>
            </a:r>
            <a:r>
              <a:rPr lang="th-TH" sz="1800" dirty="0">
                <a:latin typeface="Cordia New" panose="020B0304020202020204" pitchFamily="34" charset="-34"/>
                <a:ea typeface="Cordia New" panose="020B0304020202020204" pitchFamily="34" charset="-34"/>
                <a:cs typeface="Angsana New" panose="02020603050405020304" pitchFamily="18" charset="-34"/>
              </a:rPr>
              <a:t>มี </a:t>
            </a:r>
            <a:r>
              <a:rPr lang="en-US" sz="1800" dirty="0">
                <a:latin typeface="Cordia New" panose="020B0304020202020204" pitchFamily="34" charset="-34"/>
                <a:ea typeface="Cordia New" panose="020B0304020202020204" pitchFamily="34" charset="-34"/>
                <a:cs typeface="Angsana New" panose="02020603050405020304" pitchFamily="18" charset="-34"/>
              </a:rPr>
              <a:t>2 </a:t>
            </a:r>
            <a:r>
              <a:rPr lang="th-TH" sz="1800" dirty="0">
                <a:latin typeface="Cordia New" panose="020B0304020202020204" pitchFamily="34" charset="-34"/>
                <a:ea typeface="Cordia New" panose="020B0304020202020204" pitchFamily="34" charset="-34"/>
                <a:cs typeface="Angsana New" panose="02020603050405020304" pitchFamily="18" charset="-34"/>
              </a:rPr>
              <a:t>รูปแบบคือ</a:t>
            </a:r>
            <a:endParaRPr lang="en-US" sz="1800" dirty="0">
              <a:latin typeface="Times New Roman" panose="02020603050405020304" pitchFamily="18" charset="0"/>
              <a:ea typeface="Cordia New" panose="020B0304020202020204" pitchFamily="34" charset="-34"/>
              <a:cs typeface="Angsana New" panose="02020603050405020304" pitchFamily="18" charset="-34"/>
            </a:endParaRPr>
          </a:p>
          <a:p>
            <a:pPr marL="514350" marR="228600" indent="-285750">
              <a:lnSpc>
                <a:spcPts val="2200"/>
              </a:lnSpc>
              <a:spcBef>
                <a:spcPts val="500"/>
              </a:spcBef>
              <a:spcAft>
                <a:spcPts val="500"/>
              </a:spcAft>
              <a:buFont typeface="Arial" panose="020B0604020202020204" pitchFamily="34" charset="0"/>
              <a:buChar char="•"/>
            </a:pPr>
            <a:r>
              <a:rPr lang="en-US" sz="1800" u="sng" dirty="0" smtClean="0">
                <a:latin typeface="Cordia New" panose="020B0304020202020204" pitchFamily="34" charset="-34"/>
                <a:ea typeface="Cordia New" panose="020B0304020202020204" pitchFamily="34" charset="-34"/>
                <a:cs typeface="Angsana New" panose="02020603050405020304" pitchFamily="18" charset="-34"/>
              </a:rPr>
              <a:t>Present </a:t>
            </a:r>
            <a:r>
              <a:rPr lang="en-US" sz="1800" u="sng" dirty="0">
                <a:latin typeface="Cordia New" panose="020B0304020202020204" pitchFamily="34" charset="-34"/>
                <a:ea typeface="Cordia New" panose="020B0304020202020204" pitchFamily="34" charset="-34"/>
                <a:cs typeface="Angsana New" panose="02020603050405020304" pitchFamily="18" charset="-34"/>
              </a:rPr>
              <a:t>Participles</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เป็นคำกริยาที่เติม</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en-US" sz="1800" dirty="0" err="1">
                <a:latin typeface="Cordia New" panose="020B0304020202020204" pitchFamily="34" charset="-34"/>
                <a:ea typeface="Cordia New" panose="020B0304020202020204" pitchFamily="34" charset="-34"/>
                <a:cs typeface="Angsana New" panose="02020603050405020304" pitchFamily="18" charset="-34"/>
              </a:rPr>
              <a:t>ing</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เช่น</a:t>
            </a:r>
            <a:r>
              <a:rPr lang="en-US" sz="1800" dirty="0">
                <a:latin typeface="Cordia New" panose="020B0304020202020204" pitchFamily="34" charset="-34"/>
                <a:ea typeface="Cordia New" panose="020B0304020202020204" pitchFamily="34" charset="-34"/>
                <a:cs typeface="Angsana New" panose="02020603050405020304" pitchFamily="18" charset="-34"/>
              </a:rPr>
              <a:t>   </a:t>
            </a:r>
            <a:endParaRPr lang="en-US" sz="1800" dirty="0" smtClean="0">
              <a:latin typeface="Cordia New" panose="020B0304020202020204" pitchFamily="34" charset="-34"/>
              <a:ea typeface="Cordia New" panose="020B0304020202020204" pitchFamily="34" charset="-34"/>
              <a:cs typeface="Angsana New" panose="02020603050405020304" pitchFamily="18" charset="-34"/>
            </a:endParaRPr>
          </a:p>
          <a:p>
            <a:pPr marL="228600" marR="228600">
              <a:lnSpc>
                <a:spcPts val="2200"/>
              </a:lnSpc>
              <a:spcBef>
                <a:spcPts val="500"/>
              </a:spcBef>
              <a:spcAft>
                <a:spcPts val="500"/>
              </a:spcAft>
            </a:pPr>
            <a:r>
              <a:rPr lang="en-US" sz="1800" i="1" dirty="0" smtClean="0">
                <a:solidFill>
                  <a:srgbClr val="FF0000"/>
                </a:solidFill>
                <a:latin typeface="Cordia New" panose="020B0304020202020204" pitchFamily="34" charset="-34"/>
                <a:ea typeface="Cordia New" panose="020B0304020202020204" pitchFamily="34" charset="-34"/>
                <a:cs typeface="Angsana New" panose="02020603050405020304" pitchFamily="18" charset="-34"/>
              </a:rPr>
              <a:t>	The </a:t>
            </a:r>
            <a:r>
              <a:rPr lang="en-US" sz="1800" b="1" i="1" u="sng" dirty="0">
                <a:solidFill>
                  <a:srgbClr val="FF0000"/>
                </a:solidFill>
                <a:latin typeface="Cordia New" panose="020B0304020202020204" pitchFamily="34" charset="-34"/>
                <a:ea typeface="Cordia New" panose="020B0304020202020204" pitchFamily="34" charset="-34"/>
                <a:cs typeface="Angsana New" panose="02020603050405020304" pitchFamily="18" charset="-34"/>
              </a:rPr>
              <a:t>crying</a:t>
            </a:r>
            <a:r>
              <a:rPr lang="en-US" sz="1800" i="1" dirty="0">
                <a:solidFill>
                  <a:srgbClr val="FF0000"/>
                </a:solidFill>
                <a:latin typeface="Cordia New" panose="020B0304020202020204" pitchFamily="34" charset="-34"/>
                <a:ea typeface="Cordia New" panose="020B0304020202020204" pitchFamily="34" charset="-34"/>
                <a:cs typeface="Angsana New" panose="02020603050405020304" pitchFamily="18" charset="-34"/>
              </a:rPr>
              <a:t> baby had a wet </a:t>
            </a:r>
            <a:r>
              <a:rPr lang="en-US" sz="1800" i="1" dirty="0" smtClean="0">
                <a:solidFill>
                  <a:srgbClr val="FF0000"/>
                </a:solidFill>
                <a:latin typeface="Cordia New" panose="020B0304020202020204" pitchFamily="34" charset="-34"/>
                <a:ea typeface="Cordia New" panose="020B0304020202020204" pitchFamily="34" charset="-34"/>
                <a:cs typeface="Angsana New" panose="02020603050405020304" pitchFamily="18" charset="-34"/>
              </a:rPr>
              <a:t>diaper.</a:t>
            </a:r>
          </a:p>
          <a:p>
            <a:pPr marL="228600" marR="228600">
              <a:lnSpc>
                <a:spcPts val="2200"/>
              </a:lnSpc>
              <a:spcBef>
                <a:spcPts val="500"/>
              </a:spcBef>
              <a:spcAft>
                <a:spcPts val="500"/>
              </a:spcAft>
            </a:pPr>
            <a:r>
              <a:rPr lang="en-US" sz="1800" dirty="0" smtClean="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เด็กที่ร้องอยู่นั้นผ้าอ้อมเปียก </a:t>
            </a:r>
            <a:r>
              <a:rPr lang="en-US" sz="1800" dirty="0">
                <a:latin typeface="Cordia New" panose="020B0304020202020204" pitchFamily="34" charset="-34"/>
                <a:ea typeface="Cordia New" panose="020B0304020202020204" pitchFamily="34" charset="-34"/>
                <a:cs typeface="Angsana New" panose="02020603050405020304" pitchFamily="18" charset="-34"/>
              </a:rPr>
              <a:t>(crying </a:t>
            </a:r>
            <a:r>
              <a:rPr lang="th-TH" sz="1800" dirty="0">
                <a:latin typeface="Cordia New" panose="020B0304020202020204" pitchFamily="34" charset="-34"/>
                <a:ea typeface="Cordia New" panose="020B0304020202020204" pitchFamily="34" charset="-34"/>
                <a:cs typeface="Angsana New" panose="02020603050405020304" pitchFamily="18" charset="-34"/>
              </a:rPr>
              <a:t>เป็นคำคุณศัพท์ขยาย </a:t>
            </a:r>
            <a:r>
              <a:rPr lang="en-US" sz="1800" dirty="0">
                <a:latin typeface="Cordia New" panose="020B0304020202020204" pitchFamily="34" charset="-34"/>
                <a:ea typeface="Cordia New" panose="020B0304020202020204" pitchFamily="34" charset="-34"/>
                <a:cs typeface="Angsana New" panose="02020603050405020304" pitchFamily="18" charset="-34"/>
              </a:rPr>
              <a:t>baby</a:t>
            </a:r>
            <a:r>
              <a:rPr lang="en-US" sz="1800" dirty="0" smtClean="0">
                <a:latin typeface="Cordia New" panose="020B0304020202020204" pitchFamily="34" charset="-34"/>
                <a:ea typeface="Cordia New" panose="020B0304020202020204" pitchFamily="34" charset="-34"/>
                <a:cs typeface="Angsana New" panose="02020603050405020304" pitchFamily="18" charset="-34"/>
              </a:rPr>
              <a:t>)</a:t>
            </a:r>
            <a:endParaRPr lang="en-US" sz="1800" dirty="0">
              <a:latin typeface="Times New Roman" panose="02020603050405020304" pitchFamily="18" charset="0"/>
              <a:ea typeface="Cordia New" panose="020B0304020202020204" pitchFamily="34" charset="-34"/>
              <a:cs typeface="Angsana New" panose="02020603050405020304" pitchFamily="18" charset="-34"/>
            </a:endParaRPr>
          </a:p>
        </p:txBody>
      </p:sp>
      <p:sp>
        <p:nvSpPr>
          <p:cNvPr id="5" name="Rectangle 4"/>
          <p:cNvSpPr/>
          <p:nvPr/>
        </p:nvSpPr>
        <p:spPr>
          <a:xfrm>
            <a:off x="6754436" y="774828"/>
            <a:ext cx="4267200" cy="938719"/>
          </a:xfrm>
          <a:prstGeom prst="rect">
            <a:avLst/>
          </a:prstGeom>
        </p:spPr>
        <p:txBody>
          <a:bodyPr wrap="square">
            <a:spAutoFit/>
          </a:bodyPr>
          <a:lstStyle/>
          <a:p>
            <a:pPr marL="514350" indent="-285750">
              <a:lnSpc>
                <a:spcPts val="2200"/>
              </a:lnSpc>
              <a:spcAft>
                <a:spcPts val="0"/>
              </a:spcAft>
              <a:buFont typeface="Arial" panose="020B0604020202020204" pitchFamily="34" charset="0"/>
              <a:buChar char="•"/>
            </a:pPr>
            <a:r>
              <a:rPr lang="en-US" sz="1800" u="sng" dirty="0" smtClean="0">
                <a:latin typeface="Cordia New" panose="020B0304020202020204" pitchFamily="34" charset="-34"/>
                <a:ea typeface="Cordia New" panose="020B0304020202020204" pitchFamily="34" charset="-34"/>
                <a:cs typeface="Cordia New" panose="020B0304020202020204" pitchFamily="34" charset="-34"/>
              </a:rPr>
              <a:t>Past </a:t>
            </a:r>
            <a:r>
              <a:rPr lang="en-US" sz="1800" u="sng" dirty="0">
                <a:latin typeface="Cordia New" panose="020B0304020202020204" pitchFamily="34" charset="-34"/>
                <a:ea typeface="Cordia New" panose="020B0304020202020204" pitchFamily="34" charset="-34"/>
                <a:cs typeface="Cordia New" panose="020B0304020202020204" pitchFamily="34" charset="-34"/>
              </a:rPr>
              <a:t>Participles</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เป็นคำกริยาช่องที่ </a:t>
            </a:r>
            <a:r>
              <a:rPr lang="en-US" sz="1800" dirty="0">
                <a:latin typeface="Cordia New" panose="020B0304020202020204" pitchFamily="34" charset="-34"/>
                <a:ea typeface="Cordia New" panose="020B0304020202020204" pitchFamily="34" charset="-34"/>
                <a:cs typeface="Cordia New" panose="020B0304020202020204" pitchFamily="34" charset="-34"/>
              </a:rPr>
              <a:t>3 </a:t>
            </a:r>
            <a:r>
              <a:rPr lang="th-TH" sz="1800" dirty="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marL="228600">
              <a:lnSpc>
                <a:spcPts val="2200"/>
              </a:lnSpc>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The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broken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bottle is on the floor.</a:t>
            </a:r>
          </a:p>
          <a:p>
            <a:pPr marL="228600">
              <a:lnSpc>
                <a:spcPts val="22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(broken </a:t>
            </a:r>
            <a:r>
              <a:rPr lang="th-TH" sz="1800" dirty="0">
                <a:latin typeface="Cordia New" panose="020B0304020202020204" pitchFamily="34" charset="-34"/>
                <a:ea typeface="Cordia New" panose="020B0304020202020204" pitchFamily="34" charset="-34"/>
              </a:rPr>
              <a:t>เป็นคำคุณศัพท์ทำหน้าที่ขยาย </a:t>
            </a:r>
            <a:r>
              <a:rPr lang="en-US" sz="1800" dirty="0">
                <a:latin typeface="Cordia New" panose="020B0304020202020204" pitchFamily="34" charset="-34"/>
                <a:ea typeface="Cordia New" panose="020B0304020202020204" pitchFamily="34" charset="-34"/>
                <a:cs typeface="Cordia New" panose="020B0304020202020204" pitchFamily="34" charset="-34"/>
              </a:rPr>
              <a:t>bottle)</a:t>
            </a:r>
          </a:p>
        </p:txBody>
      </p:sp>
    </p:spTree>
    <p:extLst>
      <p:ext uri="{BB962C8B-B14F-4D97-AF65-F5344CB8AC3E}">
        <p14:creationId xmlns:p14="http://schemas.microsoft.com/office/powerpoint/2010/main" val="4114024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667565"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509288" y="630504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5" name="Rectangle 119"/>
          <p:cNvSpPr>
            <a:spLocks noChangeArrowheads="1"/>
          </p:cNvSpPr>
          <p:nvPr/>
        </p:nvSpPr>
        <p:spPr bwMode="auto">
          <a:xfrm>
            <a:off x="540192" y="640198"/>
            <a:ext cx="279902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3200" dirty="0">
                <a:latin typeface="Cordia New" panose="020B0304020202020204" pitchFamily="34" charset="-34"/>
                <a:ea typeface="Cordia New" panose="020B0304020202020204" pitchFamily="34" charset="-34"/>
                <a:cs typeface="Cordia New" panose="020B0304020202020204" pitchFamily="34" charset="-34"/>
              </a:rPr>
              <a:t>How to Identify Verbs</a:t>
            </a:r>
            <a:endParaRPr lang="th-TH" sz="3200" dirty="0">
              <a:latin typeface="Cordia New" panose="020B0304020202020204" pitchFamily="34" charset="-34"/>
              <a:cs typeface="Cordia New" panose="020B0304020202020204" pitchFamily="34" charset="-34"/>
            </a:endParaRPr>
          </a:p>
        </p:txBody>
      </p:sp>
      <p:pic>
        <p:nvPicPr>
          <p:cNvPr id="1026"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80365" y="462726"/>
            <a:ext cx="1273175"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53831" y="2167296"/>
            <a:ext cx="4756265" cy="2862322"/>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ในบทเรียนนี้เน้นการศึกษาหลักการสังเกตคำกริยา โดยดูจากโครงสร้างที่ประกอบขึ้น</a:t>
            </a:r>
            <a:r>
              <a:rPr lang="th-TH" sz="1800" dirty="0" smtClean="0">
                <a:latin typeface="Cordia New" panose="020B0304020202020204" pitchFamily="34" charset="-34"/>
                <a:ea typeface="Cordia New" panose="020B0304020202020204" pitchFamily="34" charset="-34"/>
              </a:rPr>
              <a:t>เป็นคำกริยา </a:t>
            </a:r>
            <a:r>
              <a:rPr lang="th-TH" sz="1800" dirty="0">
                <a:latin typeface="Cordia New" panose="020B0304020202020204" pitchFamily="34" charset="-34"/>
                <a:ea typeface="Cordia New" panose="020B0304020202020204" pitchFamily="34" charset="-34"/>
              </a:rPr>
              <a:t>ซึ่งทักษะนี้จะช่วยให้เราสามารถหาคำกริยาได้ถึงแม้จะไม่เคยพบคำกริยานั้นๆมาก่อน </a:t>
            </a:r>
            <a:r>
              <a:rPr lang="th-TH" sz="1800" dirty="0" smtClean="0">
                <a:latin typeface="Cordia New" panose="020B0304020202020204" pitchFamily="34" charset="-34"/>
                <a:ea typeface="Cordia New" panose="020B0304020202020204" pitchFamily="34" charset="-34"/>
              </a:rPr>
              <a:t>สำหรับ</a:t>
            </a:r>
            <a:r>
              <a:rPr lang="th-TH" sz="1800" dirty="0">
                <a:latin typeface="Cordia New" panose="020B0304020202020204" pitchFamily="34" charset="-34"/>
                <a:ea typeface="Cordia New" panose="020B0304020202020204" pitchFamily="34" charset="-34"/>
              </a:rPr>
              <a:t>การวิเคราะห์ว่าคำใดเป็นคำกริยาสังเกตได้จากสิ่งต่างๆ</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r>
              <a:rPr lang="th-TH" sz="1800" b="1" dirty="0" smtClean="0">
                <a:latin typeface="Cordia New" panose="020B0304020202020204" pitchFamily="34" charset="-34"/>
                <a:ea typeface="Cordia New" panose="020B0304020202020204" pitchFamily="34" charset="-34"/>
              </a:rPr>
              <a:t>สังเกต</a:t>
            </a:r>
            <a:r>
              <a:rPr lang="th-TH" sz="1800" b="1" dirty="0">
                <a:latin typeface="Cordia New" panose="020B0304020202020204" pitchFamily="34" charset="-34"/>
                <a:ea typeface="Cordia New" panose="020B0304020202020204" pitchFamily="34" charset="-34"/>
              </a:rPr>
              <a:t>การลงท้ายของคำกริยาซึ่งเปลี่ยนไปตามประธาน </a:t>
            </a:r>
            <a:r>
              <a:rPr lang="en-US" sz="1800" b="1" dirty="0">
                <a:latin typeface="Cordia New" panose="020B0304020202020204" pitchFamily="34" charset="-34"/>
                <a:ea typeface="Cordia New" panose="020B0304020202020204" pitchFamily="34" charset="-34"/>
                <a:cs typeface="Cordia New" panose="020B0304020202020204" pitchFamily="34" charset="-34"/>
              </a:rPr>
              <a:t>(Subjects) </a:t>
            </a:r>
            <a:r>
              <a:rPr lang="th-TH" sz="1800" b="1" dirty="0">
                <a:latin typeface="Cordia New" panose="020B0304020202020204" pitchFamily="34" charset="-34"/>
                <a:ea typeface="Cordia New" panose="020B0304020202020204" pitchFamily="34" charset="-34"/>
              </a:rPr>
              <a:t>และ กาล </a:t>
            </a:r>
            <a:r>
              <a:rPr lang="en-US" sz="1800" b="1" dirty="0">
                <a:latin typeface="Cordia New" panose="020B0304020202020204" pitchFamily="34" charset="-34"/>
                <a:ea typeface="Cordia New" panose="020B0304020202020204" pitchFamily="34" charset="-34"/>
                <a:cs typeface="Cordia New" panose="020B0304020202020204" pitchFamily="34" charset="-34"/>
              </a:rPr>
              <a:t>(Tenses)</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ลองศึกษาการเปลี่ยนแปลงจากตารางสรุปและตัวอย่างประกอบ</a:t>
            </a:r>
            <a:r>
              <a:rPr lang="th-TH" sz="1800" dirty="0" smtClean="0">
                <a:latin typeface="Cordia New" panose="020B0304020202020204" pitchFamily="34" charset="-34"/>
                <a:ea typeface="Cordia New" panose="020B0304020202020204" pitchFamily="34" charset="-34"/>
              </a:rPr>
              <a:t>ใน</a:t>
            </a:r>
          </a:p>
          <a:p>
            <a:pPr>
              <a:spcAft>
                <a:spcPts val="0"/>
              </a:spcAft>
            </a:pPr>
            <a:r>
              <a:rPr lang="th-TH" sz="1800" dirty="0">
                <a:latin typeface="Cordia New" panose="020B0304020202020204" pitchFamily="34" charset="-34"/>
                <a:ea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     ประโยค</a:t>
            </a:r>
            <a:r>
              <a:rPr lang="th-TH" sz="1800" dirty="0">
                <a:latin typeface="Cordia New" panose="020B0304020202020204" pitchFamily="34" charset="-34"/>
                <a:ea typeface="Cordia New" panose="020B0304020202020204" pitchFamily="34" charset="-34"/>
              </a:rPr>
              <a:t>ดังต่อไปนี้</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9" name="Table 8"/>
          <p:cNvGraphicFramePr>
            <a:graphicFrameLocks noGrp="1"/>
          </p:cNvGraphicFramePr>
          <p:nvPr>
            <p:extLst>
              <p:ext uri="{D42A27DB-BD31-4B8C-83A1-F6EECF244321}">
                <p14:modId xmlns:p14="http://schemas.microsoft.com/office/powerpoint/2010/main" val="126247706"/>
              </p:ext>
            </p:extLst>
          </p:nvPr>
        </p:nvGraphicFramePr>
        <p:xfrm>
          <a:off x="6509076" y="784860"/>
          <a:ext cx="5362184" cy="2641600"/>
        </p:xfrm>
        <a:graphic>
          <a:graphicData uri="http://schemas.openxmlformats.org/drawingml/2006/table">
            <a:tbl>
              <a:tblPr>
                <a:tableStyleId>{5C22544A-7EE6-4342-B048-85BDC9FD1C3A}</a:tableStyleId>
              </a:tblPr>
              <a:tblGrid>
                <a:gridCol w="609354"/>
                <a:gridCol w="1111170"/>
                <a:gridCol w="1055331"/>
                <a:gridCol w="1109714"/>
                <a:gridCol w="1476615"/>
              </a:tblGrid>
              <a:tr h="0">
                <a:tc>
                  <a:txBody>
                    <a:bodyPr/>
                    <a:lstStyle/>
                    <a:p>
                      <a:pPr algn="ctr">
                        <a:lnSpc>
                          <a:spcPts val="1600"/>
                        </a:lnSpc>
                        <a:spcAft>
                          <a:spcPts val="0"/>
                        </a:spcAft>
                      </a:pPr>
                      <a:r>
                        <a:rPr lang="th-TH" sz="1400" dirty="0">
                          <a:effectLst/>
                        </a:rPr>
                        <a:t>ตัวอย่างคำกริยา</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V+s/-</a:t>
                      </a:r>
                      <a:r>
                        <a:rPr lang="en-US" sz="1400" dirty="0" err="1">
                          <a:effectLst/>
                        </a:rPr>
                        <a:t>es</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Present Tense</a:t>
                      </a:r>
                    </a:p>
                    <a:p>
                      <a:pPr>
                        <a:lnSpc>
                          <a:spcPts val="1600"/>
                        </a:lnSpc>
                        <a:spcAft>
                          <a:spcPts val="0"/>
                        </a:spcAft>
                      </a:pPr>
                      <a:r>
                        <a:rPr lang="en-US" sz="1400" dirty="0">
                          <a:effectLst/>
                        </a:rPr>
                        <a:t> </a:t>
                      </a:r>
                    </a:p>
                    <a:p>
                      <a:pPr>
                        <a:lnSpc>
                          <a:spcPts val="1600"/>
                        </a:lnSpc>
                        <a:spcAft>
                          <a:spcPts val="0"/>
                        </a:spcAft>
                      </a:pPr>
                      <a:r>
                        <a:rPr lang="th-TH" sz="1400" dirty="0">
                          <a:effectLst/>
                        </a:rPr>
                        <a:t>มีการเปลี่ยนแปลงเมื่อประธานเป็นเอกพจน์ บุรุษที่ </a:t>
                      </a:r>
                      <a:r>
                        <a:rPr lang="en-US" sz="1400" dirty="0">
                          <a:effectLst/>
                        </a:rPr>
                        <a:t>3</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V2</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Past Tense</a:t>
                      </a:r>
                    </a:p>
                    <a:p>
                      <a:pPr>
                        <a:lnSpc>
                          <a:spcPts val="1600"/>
                        </a:lnSpc>
                        <a:spcAft>
                          <a:spcPts val="0"/>
                        </a:spcAft>
                      </a:pPr>
                      <a:r>
                        <a:rPr lang="en-US" sz="1400" dirty="0">
                          <a:effectLst/>
                        </a:rPr>
                        <a:t> </a:t>
                      </a:r>
                    </a:p>
                    <a:p>
                      <a:pPr>
                        <a:lnSpc>
                          <a:spcPts val="1600"/>
                        </a:lnSpc>
                        <a:spcAft>
                          <a:spcPts val="0"/>
                        </a:spcAft>
                      </a:pPr>
                      <a:r>
                        <a:rPr lang="en-US" sz="1400" dirty="0">
                          <a:effectLst/>
                        </a:rPr>
                        <a:t> </a:t>
                      </a:r>
                    </a:p>
                    <a:p>
                      <a:pPr>
                        <a:lnSpc>
                          <a:spcPts val="1600"/>
                        </a:lnSpc>
                        <a:spcAft>
                          <a:spcPts val="0"/>
                        </a:spcAft>
                      </a:pPr>
                      <a:r>
                        <a:rPr lang="th-TH" sz="1400" dirty="0">
                          <a:effectLst/>
                        </a:rPr>
                        <a:t>ได้แก่ กริยาช่องที่ </a:t>
                      </a:r>
                      <a:r>
                        <a:rPr lang="en-US" sz="1400" dirty="0">
                          <a:effectLst/>
                        </a:rPr>
                        <a:t>2 </a:t>
                      </a:r>
                      <a:r>
                        <a:rPr lang="th-TH" sz="1400" dirty="0">
                          <a:effectLst/>
                        </a:rPr>
                        <a:t>ที่เติม </a:t>
                      </a:r>
                      <a:r>
                        <a:rPr lang="en-US" sz="1400" dirty="0">
                          <a:effectLst/>
                        </a:rPr>
                        <a:t>-</a:t>
                      </a:r>
                      <a:r>
                        <a:rPr lang="en-US" sz="1400" dirty="0" err="1">
                          <a:effectLst/>
                        </a:rPr>
                        <a:t>ed</a:t>
                      </a:r>
                      <a:r>
                        <a:rPr lang="en-US" sz="1400" dirty="0">
                          <a:effectLst/>
                        </a:rPr>
                        <a:t> </a:t>
                      </a:r>
                      <a:r>
                        <a:rPr lang="th-TH" sz="1400" dirty="0">
                          <a:effectLst/>
                        </a:rPr>
                        <a:t>และแบบที่มีรูปต่างไปจากรูปเดิม</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V3</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Perfect Tense</a:t>
                      </a:r>
                    </a:p>
                    <a:p>
                      <a:pPr>
                        <a:lnSpc>
                          <a:spcPts val="1600"/>
                        </a:lnSpc>
                        <a:spcAft>
                          <a:spcPts val="0"/>
                        </a:spcAft>
                      </a:pPr>
                      <a:r>
                        <a:rPr lang="en-US" sz="1400" dirty="0">
                          <a:effectLst/>
                        </a:rPr>
                        <a:t> </a:t>
                      </a:r>
                    </a:p>
                    <a:p>
                      <a:pPr>
                        <a:lnSpc>
                          <a:spcPts val="1600"/>
                        </a:lnSpc>
                        <a:spcAft>
                          <a:spcPts val="0"/>
                        </a:spcAft>
                      </a:pPr>
                      <a:r>
                        <a:rPr lang="th-TH" sz="1400" dirty="0">
                          <a:effectLst/>
                        </a:rPr>
                        <a:t>ได้แก่ กริยาช่องที่ </a:t>
                      </a:r>
                      <a:r>
                        <a:rPr lang="en-US" sz="1400" dirty="0">
                          <a:effectLst/>
                        </a:rPr>
                        <a:t>3 </a:t>
                      </a:r>
                      <a:r>
                        <a:rPr lang="th-TH" sz="1400" dirty="0">
                          <a:effectLst/>
                        </a:rPr>
                        <a:t>ที่เติม </a:t>
                      </a:r>
                      <a:r>
                        <a:rPr lang="en-US" sz="1400" dirty="0">
                          <a:effectLst/>
                        </a:rPr>
                        <a:t>-</a:t>
                      </a:r>
                      <a:r>
                        <a:rPr lang="en-US" sz="1400" dirty="0" err="1">
                          <a:effectLst/>
                        </a:rPr>
                        <a:t>ed</a:t>
                      </a:r>
                      <a:r>
                        <a:rPr lang="en-US" sz="1400" dirty="0">
                          <a:effectLst/>
                        </a:rPr>
                        <a:t> </a:t>
                      </a:r>
                      <a:r>
                        <a:rPr lang="th-TH" sz="1400" dirty="0">
                          <a:effectLst/>
                        </a:rPr>
                        <a:t>และแบบที่มีรูปต่างไปจากรูปเดิม</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err="1">
                          <a:effectLst/>
                        </a:rPr>
                        <a:t>V+ing</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Continuous Tense</a:t>
                      </a:r>
                    </a:p>
                    <a:p>
                      <a:pPr>
                        <a:lnSpc>
                          <a:spcPts val="1600"/>
                        </a:lnSpc>
                        <a:spcAft>
                          <a:spcPts val="0"/>
                        </a:spcAft>
                      </a:pPr>
                      <a:endParaRPr lang="th-TH" sz="1400" dirty="0" smtClean="0">
                        <a:effectLst/>
                      </a:endParaRPr>
                    </a:p>
                    <a:p>
                      <a:pPr>
                        <a:lnSpc>
                          <a:spcPts val="1600"/>
                        </a:lnSpc>
                        <a:spcAft>
                          <a:spcPts val="0"/>
                        </a:spcAft>
                      </a:pPr>
                      <a:r>
                        <a:rPr lang="th-TH" sz="1400" dirty="0" smtClean="0">
                          <a:effectLst/>
                        </a:rPr>
                        <a:t>ใช้</a:t>
                      </a:r>
                      <a:r>
                        <a:rPr lang="th-TH" sz="1400" dirty="0">
                          <a:effectLst/>
                        </a:rPr>
                        <a:t>รูปกริยา </a:t>
                      </a:r>
                      <a:r>
                        <a:rPr lang="en-US" sz="1400" dirty="0">
                          <a:effectLst/>
                        </a:rPr>
                        <a:t>–</a:t>
                      </a:r>
                      <a:r>
                        <a:rPr lang="en-US" sz="1400" dirty="0" err="1">
                          <a:effectLst/>
                        </a:rPr>
                        <a:t>ing</a:t>
                      </a:r>
                      <a:r>
                        <a:rPr lang="en-US" sz="1400" dirty="0">
                          <a:effectLst/>
                        </a:rPr>
                        <a:t> </a:t>
                      </a:r>
                      <a:r>
                        <a:rPr lang="th-TH" sz="1400" dirty="0">
                          <a:effectLst/>
                        </a:rPr>
                        <a:t>เหมือนกันหมดไม่ว่าประธานจะเป็น</a:t>
                      </a:r>
                      <a:endParaRPr lang="en-US" sz="1400" dirty="0">
                        <a:effectLst/>
                      </a:endParaRPr>
                    </a:p>
                    <a:p>
                      <a:pPr>
                        <a:lnSpc>
                          <a:spcPts val="1600"/>
                        </a:lnSpc>
                        <a:spcAft>
                          <a:spcPts val="0"/>
                        </a:spcAft>
                      </a:pPr>
                      <a:r>
                        <a:rPr lang="th-TH" sz="1400" dirty="0">
                          <a:effectLst/>
                        </a:rPr>
                        <a:t>เอกพจน์หรือพหูพจน์</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200" dirty="0">
                          <a:effectLst/>
                        </a:rPr>
                        <a:t>change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200" dirty="0">
                          <a:effectLst/>
                        </a:rPr>
                        <a:t>changes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t>
                      </a:r>
                      <a:r>
                        <a:rPr lang="th-TH" sz="1400">
                          <a:effectLst/>
                        </a:rPr>
                        <a:t>กริยาปรกติ </a:t>
                      </a:r>
                      <a:r>
                        <a:rPr lang="en-US" sz="1400">
                          <a:effectLst/>
                        </a:rPr>
                        <a:t>: changed</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t>
                      </a:r>
                      <a:r>
                        <a:rPr lang="th-TH" sz="1400">
                          <a:effectLst/>
                        </a:rPr>
                        <a:t>กริยาปรกติ </a:t>
                      </a:r>
                      <a:r>
                        <a:rPr lang="en-US" sz="1400">
                          <a:effectLst/>
                        </a:rPr>
                        <a:t>: changed</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be+changing</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200" dirty="0">
                          <a:effectLst/>
                        </a:rPr>
                        <a:t>speak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speaks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a:t>
                      </a:r>
                      <a:r>
                        <a:rPr lang="th-TH" sz="1400" dirty="0">
                          <a:effectLst/>
                        </a:rPr>
                        <a:t>กริยาไม่ปรกติ </a:t>
                      </a:r>
                      <a:r>
                        <a:rPr lang="en-US" sz="1400" dirty="0">
                          <a:effectLst/>
                        </a:rPr>
                        <a:t>: spoke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a:t>
                      </a:r>
                      <a:r>
                        <a:rPr lang="th-TH" sz="1400" dirty="0">
                          <a:effectLst/>
                        </a:rPr>
                        <a:t>กริยาไม่ปรกติ </a:t>
                      </a:r>
                      <a:r>
                        <a:rPr lang="en-US" sz="1400" dirty="0">
                          <a:effectLst/>
                        </a:rPr>
                        <a:t>: spoken</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err="1">
                          <a:effectLst/>
                        </a:rPr>
                        <a:t>be+speaking</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0" name="Rectangle 1"/>
          <p:cNvSpPr>
            <a:spLocks noChangeArrowheads="1"/>
          </p:cNvSpPr>
          <p:nvPr/>
        </p:nvSpPr>
        <p:spPr bwMode="auto">
          <a:xfrm>
            <a:off x="6859104" y="240089"/>
            <a:ext cx="485624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ตัวอย่างคำกริยาที่มีการเปลี่ยนแปลงท้ายคำกริยาตามประธาน และกาล</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698801251"/>
              </p:ext>
            </p:extLst>
          </p:nvPr>
        </p:nvGraphicFramePr>
        <p:xfrm>
          <a:off x="6606226" y="3908117"/>
          <a:ext cx="5361996" cy="2438400"/>
        </p:xfrm>
        <a:graphic>
          <a:graphicData uri="http://schemas.openxmlformats.org/drawingml/2006/table">
            <a:tbl>
              <a:tblPr>
                <a:tableStyleId>{5C22544A-7EE6-4342-B048-85BDC9FD1C3A}</a:tableStyleId>
              </a:tblPr>
              <a:tblGrid>
                <a:gridCol w="618667"/>
                <a:gridCol w="1030451"/>
                <a:gridCol w="1105898"/>
                <a:gridCol w="1118210"/>
                <a:gridCol w="1488770"/>
              </a:tblGrid>
              <a:tr h="793178">
                <a:tc>
                  <a:txBody>
                    <a:bodyPr/>
                    <a:lstStyle/>
                    <a:p>
                      <a:pPr algn="ctr">
                        <a:lnSpc>
                          <a:spcPts val="1600"/>
                        </a:lnSpc>
                        <a:spcAft>
                          <a:spcPts val="0"/>
                        </a:spcAft>
                      </a:pPr>
                      <a:r>
                        <a:rPr lang="th-TH" sz="1200" dirty="0">
                          <a:effectLst/>
                        </a:rPr>
                        <a:t>ตัวอย่างคำกริยา</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V+s/-</a:t>
                      </a:r>
                      <a:r>
                        <a:rPr lang="en-US" sz="1400" dirty="0" err="1">
                          <a:effectLst/>
                        </a:rPr>
                        <a:t>es</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Present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V2</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Past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V3</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Perfect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err="1">
                          <a:effectLst/>
                        </a:rPr>
                        <a:t>V+ing</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Continuous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793178">
                <a:tc>
                  <a:txBody>
                    <a:bodyPr/>
                    <a:lstStyle/>
                    <a:p>
                      <a:pPr>
                        <a:lnSpc>
                          <a:spcPts val="1600"/>
                        </a:lnSpc>
                        <a:spcAft>
                          <a:spcPts val="0"/>
                        </a:spcAft>
                      </a:pPr>
                      <a:r>
                        <a:rPr lang="en-US" sz="1200">
                          <a:effectLst/>
                        </a:rPr>
                        <a:t>change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ประธาน</a:t>
                      </a:r>
                      <a:r>
                        <a:rPr lang="th-TH" sz="1400" dirty="0" smtClean="0">
                          <a:effectLst/>
                        </a:rPr>
                        <a:t>เอกพจน์บุรุษ</a:t>
                      </a:r>
                      <a:r>
                        <a:rPr lang="th-TH" sz="1400" dirty="0">
                          <a:effectLst/>
                        </a:rPr>
                        <a:t>ที่ </a:t>
                      </a:r>
                      <a:r>
                        <a:rPr lang="en-US" sz="1200" dirty="0">
                          <a:effectLst/>
                        </a:rPr>
                        <a:t>3</a:t>
                      </a:r>
                    </a:p>
                    <a:p>
                      <a:pPr>
                        <a:lnSpc>
                          <a:spcPts val="1600"/>
                        </a:lnSpc>
                        <a:spcAft>
                          <a:spcPts val="0"/>
                        </a:spcAft>
                      </a:pPr>
                      <a:r>
                        <a:rPr lang="en-US" sz="1200" dirty="0">
                          <a:effectLst/>
                        </a:rPr>
                        <a:t>He </a:t>
                      </a:r>
                      <a:r>
                        <a:rPr lang="en-US" sz="1200" u="sng" dirty="0">
                          <a:effectLst/>
                        </a:rPr>
                        <a:t>changes</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กริยาปรกติ </a:t>
                      </a:r>
                      <a:r>
                        <a:rPr lang="en-US" sz="1400" dirty="0">
                          <a:effectLst/>
                        </a:rPr>
                        <a:t>:</a:t>
                      </a:r>
                    </a:p>
                    <a:p>
                      <a:pPr>
                        <a:lnSpc>
                          <a:spcPts val="1600"/>
                        </a:lnSpc>
                        <a:spcAft>
                          <a:spcPts val="0"/>
                        </a:spcAft>
                      </a:pPr>
                      <a:r>
                        <a:rPr lang="en-US" sz="1200" dirty="0">
                          <a:effectLst/>
                        </a:rPr>
                        <a:t>He </a:t>
                      </a:r>
                      <a:r>
                        <a:rPr lang="en-US" sz="1200" u="sng" dirty="0">
                          <a:effectLst/>
                        </a:rPr>
                        <a:t>changed</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กริยาปรกติ </a:t>
                      </a:r>
                      <a:r>
                        <a:rPr lang="en-US" sz="1400" dirty="0">
                          <a:effectLst/>
                        </a:rPr>
                        <a:t>:</a:t>
                      </a:r>
                    </a:p>
                    <a:p>
                      <a:pPr>
                        <a:lnSpc>
                          <a:spcPts val="1600"/>
                        </a:lnSpc>
                        <a:spcAft>
                          <a:spcPts val="0"/>
                        </a:spcAft>
                      </a:pPr>
                      <a:r>
                        <a:rPr lang="en-US" sz="1200" dirty="0">
                          <a:effectLst/>
                        </a:rPr>
                        <a:t>He has </a:t>
                      </a:r>
                      <a:r>
                        <a:rPr lang="en-US" sz="1200" u="sng" dirty="0">
                          <a:effectLst/>
                        </a:rPr>
                        <a:t>changed</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He is </a:t>
                      </a:r>
                      <a:r>
                        <a:rPr lang="en-US" sz="1200" u="sng" dirty="0">
                          <a:effectLst/>
                        </a:rPr>
                        <a:t>changing</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764798">
                <a:tc>
                  <a:txBody>
                    <a:bodyPr/>
                    <a:lstStyle/>
                    <a:p>
                      <a:pPr>
                        <a:lnSpc>
                          <a:spcPts val="1600"/>
                        </a:lnSpc>
                        <a:spcAft>
                          <a:spcPts val="0"/>
                        </a:spcAft>
                      </a:pPr>
                      <a:r>
                        <a:rPr lang="en-US" sz="1200" dirty="0">
                          <a:effectLst/>
                        </a:rPr>
                        <a:t>speak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ประธานเป็นพหูพจน์</a:t>
                      </a:r>
                      <a:endParaRPr lang="en-US" sz="1400" dirty="0">
                        <a:effectLst/>
                      </a:endParaRPr>
                    </a:p>
                    <a:p>
                      <a:pPr>
                        <a:lnSpc>
                          <a:spcPts val="1600"/>
                        </a:lnSpc>
                        <a:spcAft>
                          <a:spcPts val="0"/>
                        </a:spcAft>
                      </a:pPr>
                      <a:r>
                        <a:rPr lang="en-US" sz="1200" dirty="0">
                          <a:effectLst/>
                        </a:rPr>
                        <a:t>They </a:t>
                      </a:r>
                      <a:r>
                        <a:rPr lang="en-US" sz="1200" u="sng" dirty="0">
                          <a:effectLst/>
                        </a:rPr>
                        <a:t>speak</a:t>
                      </a:r>
                      <a:r>
                        <a:rPr lang="en-US" sz="1200" dirty="0">
                          <a:effectLst/>
                        </a:rPr>
                        <a:t> 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0" marR="0" indent="0" algn="l" defTabSz="914400" rtl="0" eaLnBrk="1" fontAlgn="auto" latinLnBrk="0" hangingPunct="1">
                        <a:lnSpc>
                          <a:spcPts val="1600"/>
                        </a:lnSpc>
                        <a:spcBef>
                          <a:spcPts val="0"/>
                        </a:spcBef>
                        <a:spcAft>
                          <a:spcPts val="0"/>
                        </a:spcAft>
                        <a:buClrTx/>
                        <a:buSzTx/>
                        <a:buFontTx/>
                        <a:buNone/>
                        <a:tabLst/>
                        <a:defRPr/>
                      </a:pPr>
                      <a:r>
                        <a:rPr lang="th-TH" sz="1400" dirty="0">
                          <a:effectLst/>
                        </a:rPr>
                        <a:t>กริยาไม่ปรกติ </a:t>
                      </a:r>
                      <a:r>
                        <a:rPr lang="en-US" sz="1400" dirty="0" smtClean="0">
                          <a:effectLst/>
                        </a:rPr>
                        <a:t>:</a:t>
                      </a:r>
                    </a:p>
                    <a:p>
                      <a:pPr marL="0" marR="0" indent="0" algn="l" defTabSz="914400" rtl="0" eaLnBrk="1" fontAlgn="auto" latinLnBrk="0" hangingPunct="1">
                        <a:lnSpc>
                          <a:spcPts val="1600"/>
                        </a:lnSpc>
                        <a:spcBef>
                          <a:spcPts val="0"/>
                        </a:spcBef>
                        <a:spcAft>
                          <a:spcPts val="0"/>
                        </a:spcAft>
                        <a:buClrTx/>
                        <a:buSzTx/>
                        <a:buFontTx/>
                        <a:buNone/>
                        <a:tabLst/>
                        <a:defRPr/>
                      </a:pPr>
                      <a:r>
                        <a:rPr lang="en-US" sz="1200" dirty="0" smtClean="0">
                          <a:effectLst/>
                        </a:rPr>
                        <a:t>They  </a:t>
                      </a:r>
                      <a:r>
                        <a:rPr lang="en-US" sz="1200" u="sng" dirty="0" smtClean="0">
                          <a:effectLst/>
                        </a:rPr>
                        <a:t>spoke</a:t>
                      </a:r>
                      <a:r>
                        <a:rPr lang="en-US" sz="1200" dirty="0" smtClean="0">
                          <a:effectLst/>
                        </a:rPr>
                        <a:t> Thai.</a:t>
                      </a:r>
                      <a:endParaRPr lang="en-US" sz="1200" dirty="0" smtClean="0">
                        <a:effectLst/>
                        <a:latin typeface="Cordia New" panose="020B0304020202020204" pitchFamily="34" charset="-34"/>
                        <a:ea typeface="Cordia New" panose="020B0304020202020204" pitchFamily="34" charset="-34"/>
                        <a:cs typeface="Cordia New" panose="020B0304020202020204" pitchFamily="34" charset="-34"/>
                      </a:endParaRPr>
                    </a:p>
                    <a:p>
                      <a:pPr>
                        <a:lnSpc>
                          <a:spcPts val="1600"/>
                        </a:lnSpc>
                        <a:spcAft>
                          <a:spcPts val="0"/>
                        </a:spcAft>
                      </a:pPr>
                      <a:r>
                        <a:rPr lang="en-US" sz="1200" dirty="0" smtClean="0">
                          <a:effectLst/>
                        </a:rPr>
                        <a:t> </a:t>
                      </a:r>
                      <a:endParaRPr lang="en-US" sz="1200" dirty="0">
                        <a:effectLst/>
                      </a:endParaRPr>
                    </a:p>
                  </a:txBody>
                  <a:tcPr marL="68580" marR="68580" marT="0" marB="0"/>
                </a:tc>
                <a:tc>
                  <a:txBody>
                    <a:bodyPr/>
                    <a:lstStyle/>
                    <a:p>
                      <a:pPr>
                        <a:lnSpc>
                          <a:spcPts val="1600"/>
                        </a:lnSpc>
                        <a:spcAft>
                          <a:spcPts val="0"/>
                        </a:spcAft>
                      </a:pPr>
                      <a:r>
                        <a:rPr lang="th-TH" sz="1400" dirty="0">
                          <a:effectLst/>
                        </a:rPr>
                        <a:t>กริยาไม่ปรกติ </a:t>
                      </a:r>
                      <a:r>
                        <a:rPr lang="en-US" sz="1400" dirty="0">
                          <a:effectLst/>
                        </a:rPr>
                        <a:t>: </a:t>
                      </a:r>
                    </a:p>
                    <a:p>
                      <a:pPr>
                        <a:lnSpc>
                          <a:spcPts val="1600"/>
                        </a:lnSpc>
                        <a:spcAft>
                          <a:spcPts val="0"/>
                        </a:spcAft>
                      </a:pPr>
                      <a:r>
                        <a:rPr lang="en-US" sz="1200" dirty="0">
                          <a:effectLst/>
                        </a:rPr>
                        <a:t>They have </a:t>
                      </a:r>
                      <a:r>
                        <a:rPr lang="en-US" sz="1200" u="sng" dirty="0">
                          <a:effectLst/>
                        </a:rPr>
                        <a:t>spoken </a:t>
                      </a:r>
                      <a:r>
                        <a:rPr lang="en-US" sz="1200" dirty="0">
                          <a:effectLst/>
                        </a:rPr>
                        <a:t>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They are </a:t>
                      </a:r>
                      <a:r>
                        <a:rPr lang="en-US" sz="1200" u="sng" dirty="0">
                          <a:effectLst/>
                        </a:rPr>
                        <a:t>speaking</a:t>
                      </a:r>
                      <a:r>
                        <a:rPr lang="en-US" sz="1200" dirty="0">
                          <a:effectLst/>
                        </a:rPr>
                        <a:t> 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2" name="Rectangle 2"/>
          <p:cNvSpPr>
            <a:spLocks noChangeArrowheads="1"/>
          </p:cNvSpPr>
          <p:nvPr/>
        </p:nvSpPr>
        <p:spPr bwMode="auto">
          <a:xfrm>
            <a:off x="8206955" y="3598457"/>
            <a:ext cx="21605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tab pos="228600" algn="l"/>
              </a:tabLst>
            </a:pPr>
            <a:r>
              <a:rPr kumimoji="0" lang="th-TH" altLang="zh-CN" sz="18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ตัวอย่างประโยค</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9681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graphicFrame>
        <p:nvGraphicFramePr>
          <p:cNvPr id="6" name="Table 5"/>
          <p:cNvGraphicFramePr>
            <a:graphicFrameLocks noGrp="1"/>
          </p:cNvGraphicFramePr>
          <p:nvPr>
            <p:extLst>
              <p:ext uri="{D42A27DB-BD31-4B8C-83A1-F6EECF244321}">
                <p14:modId xmlns:p14="http://schemas.microsoft.com/office/powerpoint/2010/main" val="2623001182"/>
              </p:ext>
            </p:extLst>
          </p:nvPr>
        </p:nvGraphicFramePr>
        <p:xfrm>
          <a:off x="452548" y="2872890"/>
          <a:ext cx="4634607" cy="2448560"/>
        </p:xfrm>
        <a:graphic>
          <a:graphicData uri="http://schemas.openxmlformats.org/drawingml/2006/table">
            <a:tbl>
              <a:tblPr>
                <a:tableStyleId>{5C22544A-7EE6-4342-B048-85BDC9FD1C3A}</a:tableStyleId>
              </a:tblPr>
              <a:tblGrid>
                <a:gridCol w="799826"/>
                <a:gridCol w="3834781"/>
              </a:tblGrid>
              <a:tr h="0">
                <a:tc>
                  <a:txBody>
                    <a:bodyPr/>
                    <a:lstStyle/>
                    <a:p>
                      <a:pPr algn="ctr">
                        <a:spcAft>
                          <a:spcPts val="0"/>
                        </a:spcAft>
                      </a:pPr>
                      <a:r>
                        <a:rPr lang="en-US" sz="1400" dirty="0">
                          <a:effectLst/>
                        </a:rPr>
                        <a:t>Prefixes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400">
                          <a:effectLst/>
                        </a:rPr>
                        <a:t>ตัวอย่าง</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400">
                          <a:effectLst/>
                        </a:rPr>
                        <a:t>re-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return, review, recall, refresh, redo, rearrange, rebuild, renew, reopen, regain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dis-</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 disconnect, dislocate, dislike, disorder, disappear, disorganize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ensure, endanger, enslave, encircle, enclose, encamp, endear, enlarge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over-</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overeat, overfeed, overpay, overstay, overwork, overact, overrate, overestimate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mis-</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misinterpret, misjudge, misrule, mispronounce, misinform, misunderstand, mislead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un-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unlearn, unload, undo, unpack, unplug, unscrew</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9" name="Rectangle 1"/>
          <p:cNvSpPr>
            <a:spLocks noChangeArrowheads="1"/>
          </p:cNvSpPr>
          <p:nvPr/>
        </p:nvSpPr>
        <p:spPr bwMode="auto">
          <a:xfrm>
            <a:off x="594217" y="422695"/>
            <a:ext cx="4492938"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สังเกตคำนามได้จาก </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หมายถึง ส่วนที่เติมเข้าข้างหน้าคำศัพท์ และเมื่อเติมเข้าไปแล้วทำให้ความหมายของศัพท์นั้นๆเปลี่ยนไป เช่น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re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ซึ่งมีความหมายว่า ทำซ้ำอีก เมื่อนำไปเติมเข้าข้างหน้าคำว่า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"view"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ซึ่งแปลว่า ดู แล้วก็เกิดเป็นคำกริยาใหม่ที่มีความหมายว่าดูซ้ำอีก  ตารางข้างล่างนี้แสดง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ที่พบเห็นบ่อยๆ</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2197912999"/>
              </p:ext>
            </p:extLst>
          </p:nvPr>
        </p:nvGraphicFramePr>
        <p:xfrm>
          <a:off x="7141527" y="2373725"/>
          <a:ext cx="4438787" cy="2448560"/>
        </p:xfrm>
        <a:graphic>
          <a:graphicData uri="http://schemas.openxmlformats.org/drawingml/2006/table">
            <a:tbl>
              <a:tblPr>
                <a:tableStyleId>{5C22544A-7EE6-4342-B048-85BDC9FD1C3A}</a:tableStyleId>
              </a:tblPr>
              <a:tblGrid>
                <a:gridCol w="704837"/>
                <a:gridCol w="3733950"/>
              </a:tblGrid>
              <a:tr h="0">
                <a:tc>
                  <a:txBody>
                    <a:bodyPr/>
                    <a:lstStyle/>
                    <a:p>
                      <a:pPr algn="ctr">
                        <a:spcAft>
                          <a:spcPts val="0"/>
                        </a:spcAft>
                      </a:pPr>
                      <a:r>
                        <a:rPr lang="en-US" sz="1400">
                          <a:effectLst/>
                        </a:rPr>
                        <a:t>Suffixes</a:t>
                      </a:r>
                      <a:endParaRPr lang="en-US" sz="1400" b="1">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400" dirty="0">
                          <a:effectLst/>
                        </a:rPr>
                        <a:t>ตัวอย่าง</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400">
                          <a:effectLst/>
                        </a:rPr>
                        <a:t>-ate, -iate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activate, speculate, stimulate, liquidate, validate, differentiate, communicate, originate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sharpen, deepen, soften, darken, strengthen, widen, weaken, lengthen, whiten, redden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-fy, -ify, -efy</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simplify, clarify, classify, modify, purify, testify, verify, liquefy, intensify, electrify</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-ize, -ise, -yze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apologize, emphasize, modernize, compromise, supervise, exercise, analyze, paralyze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-ish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demolish, admonish, distinguish, extinguish, abolish, accomplish</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5" name="Rectangle 2"/>
          <p:cNvSpPr>
            <a:spLocks noChangeArrowheads="1"/>
          </p:cNvSpPr>
          <p:nvPr/>
        </p:nvSpPr>
        <p:spPr bwMode="auto">
          <a:xfrm>
            <a:off x="6900441" y="573166"/>
            <a:ext cx="467987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สังเกตคำนามจาก </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บางตัว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ส่วนที่เติมเข้าข้างท้ายคำต่างๆเพื่อทำให้คำนั้นๆกลายเป็นคำชนิดอื่นหรือเปลี่ยนหน้าที่ของคำนั้นๆ ลองศึกษาตัวอย่าง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ที่พบบ่อยในคำกริยา จากตารางข้างล่าง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6375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graphicFrame>
        <p:nvGraphicFramePr>
          <p:cNvPr id="2" name="Table 1"/>
          <p:cNvGraphicFramePr>
            <a:graphicFrameLocks noGrp="1"/>
          </p:cNvGraphicFramePr>
          <p:nvPr>
            <p:extLst>
              <p:ext uri="{D42A27DB-BD31-4B8C-83A1-F6EECF244321}">
                <p14:modId xmlns:p14="http://schemas.microsoft.com/office/powerpoint/2010/main" val="4018638166"/>
              </p:ext>
            </p:extLst>
          </p:nvPr>
        </p:nvGraphicFramePr>
        <p:xfrm>
          <a:off x="703340" y="2122555"/>
          <a:ext cx="4620388" cy="2921000"/>
        </p:xfrm>
        <a:graphic>
          <a:graphicData uri="http://schemas.openxmlformats.org/drawingml/2006/table">
            <a:tbl>
              <a:tblPr>
                <a:tableStyleId>{5C22544A-7EE6-4342-B048-85BDC9FD1C3A}</a:tableStyleId>
              </a:tblPr>
              <a:tblGrid>
                <a:gridCol w="2310194"/>
                <a:gridCol w="2310194"/>
              </a:tblGrid>
              <a:tr h="0">
                <a:tc>
                  <a:txBody>
                    <a:bodyPr/>
                    <a:lstStyle/>
                    <a:p>
                      <a:pPr algn="ctr">
                        <a:lnSpc>
                          <a:spcPts val="2200"/>
                        </a:lnSpc>
                        <a:spcAft>
                          <a:spcPts val="0"/>
                        </a:spcAft>
                        <a:tabLst>
                          <a:tab pos="2637155" algn="ctr"/>
                          <a:tab pos="5274310" algn="r"/>
                          <a:tab pos="457200" algn="l"/>
                        </a:tabLst>
                      </a:pPr>
                      <a:r>
                        <a:rPr lang="th-TH" sz="1400" dirty="0">
                          <a:effectLst/>
                        </a:rPr>
                        <a:t>ตำแหน่งที่พบคำกริยา</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2200"/>
                        </a:lnSpc>
                        <a:spcAft>
                          <a:spcPts val="0"/>
                        </a:spcAft>
                        <a:tabLst>
                          <a:tab pos="2637155" algn="ctr"/>
                          <a:tab pos="5274310" algn="r"/>
                          <a:tab pos="457200" algn="l"/>
                        </a:tabLst>
                      </a:pPr>
                      <a:r>
                        <a:rPr lang="th-TH" sz="1400">
                          <a:effectLst/>
                        </a:rPr>
                        <a:t>ตัวอย่างประโยค</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อยู่หลังคำนามหรือประธานของประโยค</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-Henry </a:t>
                      </a:r>
                      <a:r>
                        <a:rPr lang="en-US" sz="1400" u="sng">
                          <a:effectLst/>
                        </a:rPr>
                        <a:t>enjoys</a:t>
                      </a:r>
                      <a:r>
                        <a:rPr lang="en-US" sz="1400">
                          <a:effectLst/>
                        </a:rPr>
                        <a:t> both English and French.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อยู่หลังคำสรรพนาม</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 </a:t>
                      </a:r>
                      <a:r>
                        <a:rPr lang="en-US" sz="1400" u="sng">
                          <a:effectLst/>
                        </a:rPr>
                        <a:t>enjoys</a:t>
                      </a:r>
                      <a:r>
                        <a:rPr lang="en-US" sz="1400">
                          <a:effectLst/>
                        </a:rPr>
                        <a:t> both English and French.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28600" algn="l"/>
                        </a:tabLst>
                      </a:pPr>
                      <a:r>
                        <a:rPr lang="th-TH" sz="1400">
                          <a:effectLst/>
                        </a:rPr>
                        <a:t>อยู่หลังคำกริยาช่วย </a:t>
                      </a:r>
                      <a:r>
                        <a:rPr lang="en-US" sz="1400">
                          <a:effectLst/>
                        </a:rPr>
                        <a:t>*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-He can </a:t>
                      </a:r>
                      <a:r>
                        <a:rPr lang="en-US" sz="1400" u="sng">
                          <a:effectLst/>
                        </a:rPr>
                        <a:t>speak</a:t>
                      </a:r>
                      <a:r>
                        <a:rPr lang="en-US" sz="1400">
                          <a:effectLst/>
                        </a:rPr>
                        <a:t> both English and French.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SzPts val="1200"/>
                        <a:buFont typeface="Times New Roman" panose="02020603050405020304" pitchFamily="18" charset="0"/>
                        <a:buChar char=""/>
                        <a:tabLst>
                          <a:tab pos="2637155" algn="ctr"/>
                          <a:tab pos="5274310" algn="r"/>
                          <a:tab pos="228600" algn="l"/>
                        </a:tabLst>
                      </a:pPr>
                      <a:r>
                        <a:rPr lang="th-TH" sz="1400">
                          <a:effectLst/>
                        </a:rPr>
                        <a:t>อยู่หน้าคำคุณศัพท์</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dirty="0">
                          <a:effectLst/>
                        </a:rPr>
                        <a:t>-He </a:t>
                      </a:r>
                      <a:r>
                        <a:rPr lang="en-US" sz="1400" u="sng" dirty="0">
                          <a:effectLst/>
                        </a:rPr>
                        <a:t>seems</a:t>
                      </a:r>
                      <a:r>
                        <a:rPr lang="en-US" sz="1400" dirty="0">
                          <a:effectLst/>
                        </a:rPr>
                        <a:t> unhappy about the project.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อยู่หน้ากรรมตรง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 </a:t>
                      </a:r>
                      <a:r>
                        <a:rPr lang="en-US" sz="1400" u="sng">
                          <a:effectLst/>
                        </a:rPr>
                        <a:t>loves</a:t>
                      </a:r>
                      <a:r>
                        <a:rPr lang="en-US" sz="1400">
                          <a:effectLst/>
                        </a:rPr>
                        <a:t> the new house.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อยู่หน้าหรือหลังคำวิเศษณ์ </a:t>
                      </a:r>
                      <a:r>
                        <a:rPr lang="en-US" sz="1400">
                          <a:effectLst/>
                        </a:rPr>
                        <a:t>(</a:t>
                      </a:r>
                      <a:r>
                        <a:rPr lang="th-TH" sz="1400">
                          <a:effectLst/>
                        </a:rPr>
                        <a:t>ขยายกริยา</a:t>
                      </a:r>
                      <a:r>
                        <a:rPr lang="en-US" sz="1400">
                          <a:effectLst/>
                        </a:rPr>
                        <a:t>)</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dirty="0">
                          <a:effectLst/>
                        </a:rPr>
                        <a:t>-He </a:t>
                      </a:r>
                      <a:r>
                        <a:rPr lang="en-US" sz="1400" u="sng" dirty="0">
                          <a:effectLst/>
                        </a:rPr>
                        <a:t>felt</a:t>
                      </a:r>
                      <a:r>
                        <a:rPr lang="en-US" sz="1400" dirty="0">
                          <a:effectLst/>
                        </a:rPr>
                        <a:t> extremely tired. (extremely </a:t>
                      </a:r>
                      <a:r>
                        <a:rPr lang="th-TH" sz="1400" dirty="0">
                          <a:effectLst/>
                        </a:rPr>
                        <a:t>เป็น คำวิเศษณ์</a:t>
                      </a:r>
                      <a:r>
                        <a:rPr lang="en-US" sz="1400" dirty="0">
                          <a:effectLst/>
                        </a:rPr>
                        <a:t>)</a:t>
                      </a:r>
                    </a:p>
                    <a:p>
                      <a:pPr>
                        <a:lnSpc>
                          <a:spcPts val="1600"/>
                        </a:lnSpc>
                        <a:spcAft>
                          <a:spcPts val="0"/>
                        </a:spcAft>
                        <a:tabLst>
                          <a:tab pos="2637155" algn="ctr"/>
                          <a:tab pos="5274310" algn="r"/>
                          <a:tab pos="457200" algn="l"/>
                        </a:tabLst>
                      </a:pPr>
                      <a:r>
                        <a:rPr lang="en-US" sz="1400" dirty="0">
                          <a:effectLst/>
                        </a:rPr>
                        <a:t>-He often </a:t>
                      </a:r>
                      <a:r>
                        <a:rPr lang="en-US" sz="1400" u="sng" dirty="0">
                          <a:effectLst/>
                        </a:rPr>
                        <a:t>eats</a:t>
                      </a:r>
                      <a:r>
                        <a:rPr lang="en-US" sz="1400" dirty="0">
                          <a:effectLst/>
                        </a:rPr>
                        <a:t> vegetarian food. (often </a:t>
                      </a:r>
                      <a:r>
                        <a:rPr lang="th-TH" sz="1400" dirty="0">
                          <a:effectLst/>
                        </a:rPr>
                        <a:t>เป็น คำวิเศษณ์</a:t>
                      </a:r>
                      <a:r>
                        <a:rPr lang="en-US" sz="1400" dirty="0">
                          <a:effectLst/>
                        </a:rPr>
                        <a: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3" name="Rectangle 1"/>
          <p:cNvSpPr>
            <a:spLocks noChangeArrowheads="1"/>
          </p:cNvSpPr>
          <p:nvPr/>
        </p:nvSpPr>
        <p:spPr bwMode="auto">
          <a:xfrm>
            <a:off x="823613" y="738112"/>
            <a:ext cx="45201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4. สังเกตคำกริยาได้จากตำแหน่ง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ลองศึกษาตัวอย่างตำแหน่งที่พบคำกริยาในประโยคจากตาราง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6769174" y="694346"/>
            <a:ext cx="4655040" cy="3416320"/>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คำกริยาหลักจะอยู่หลังคำกริยาช่วย  </a:t>
            </a:r>
            <a:r>
              <a:rPr lang="en-US" sz="1800" dirty="0">
                <a:latin typeface="Cordia New" panose="020B0304020202020204" pitchFamily="34" charset="-34"/>
                <a:ea typeface="Cordia New" panose="020B0304020202020204" pitchFamily="34" charset="-34"/>
                <a:cs typeface="Cordia New" panose="020B0304020202020204" pitchFamily="34" charset="-34"/>
              </a:rPr>
              <a:t>(Helping Verbs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Auxiliaries) </a:t>
            </a:r>
            <a:r>
              <a:rPr lang="th-TH" sz="1800" dirty="0">
                <a:latin typeface="Cordia New" panose="020B0304020202020204" pitchFamily="34" charset="-34"/>
                <a:ea typeface="Cordia New" panose="020B0304020202020204" pitchFamily="34" charset="-34"/>
              </a:rPr>
              <a:t>ซึ่งมีหน้าที่ช่วยกริยาหลักให้มีความเปลี่ยนแปลงไปตามจุดประสงค์ของการพูดหรือเขียน เช่น ทำให้ประโยคนั้นเป็นคำถาม ปฏิเสธ เป็นเหตุการณ์ต่างๆ ทั้งในอดีต ปัจจุบัน และอนาคต  การคาดคะเน  การให้สัญญา ตลอดถึงเงื่อนไขแบบต่างๆ </a:t>
            </a:r>
            <a:endParaRPr lang="th-TH" sz="1800" dirty="0" smtClean="0">
              <a:latin typeface="Cordia New" panose="020B0304020202020204" pitchFamily="34" charset="-34"/>
              <a:ea typeface="Cordia New" panose="020B0304020202020204" pitchFamily="34" charset="-34"/>
            </a:endParaRPr>
          </a:p>
          <a:p>
            <a:pPr>
              <a:spcAft>
                <a:spcPts val="0"/>
              </a:spcAft>
            </a:pPr>
            <a:endParaRPr lang="th-TH" sz="1800" dirty="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ถ้า</a:t>
            </a:r>
            <a:r>
              <a:rPr lang="th-TH" sz="1800" dirty="0">
                <a:latin typeface="Cordia New" panose="020B0304020202020204" pitchFamily="34" charset="-34"/>
                <a:ea typeface="Cordia New" panose="020B0304020202020204" pitchFamily="34" charset="-34"/>
              </a:rPr>
              <a:t>เราสามารถจำคำกริยาช่วยต่างๆได้ก็จะสามารถหากริยาหลักของประโยคได้อย่างง่าย  กริยาช่วยทั้งหมดมี </a:t>
            </a:r>
            <a:r>
              <a:rPr lang="en-US" sz="1800" dirty="0">
                <a:latin typeface="Cordia New" panose="020B0304020202020204" pitchFamily="34" charset="-34"/>
                <a:ea typeface="Cordia New" panose="020B0304020202020204" pitchFamily="34" charset="-34"/>
                <a:cs typeface="Cordia New" panose="020B0304020202020204" pitchFamily="34" charset="-34"/>
              </a:rPr>
              <a:t>24 </a:t>
            </a:r>
            <a:r>
              <a:rPr lang="th-TH" sz="1800" dirty="0">
                <a:latin typeface="Cordia New" panose="020B0304020202020204" pitchFamily="34" charset="-34"/>
                <a:ea typeface="Cordia New" panose="020B0304020202020204" pitchFamily="34" charset="-34"/>
              </a:rPr>
              <a:t>ตัว</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r>
              <a:rPr lang="th-TH" sz="1800" dirty="0">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be (is/am/are/was/were)   </a:t>
            </a: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have (has/have/ had)    </a:t>
            </a: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do (do/does/did) *will/would  *shall/should   *may/might   *can/could    *dare  *must  *need  *ought to  *used to</a:t>
            </a:r>
            <a:endParaRPr lang="th-TH" sz="1800" dirty="0"/>
          </a:p>
        </p:txBody>
      </p:sp>
      <p:pic>
        <p:nvPicPr>
          <p:cNvPr id="7" name="Picture 2" descr="jingPic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29427" y="3685967"/>
            <a:ext cx="750887"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919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2600</TotalTime>
  <Words>2333</Words>
  <Application>Microsoft Office PowerPoint</Application>
  <PresentationFormat>Widescreen</PresentationFormat>
  <Paragraphs>273</Paragraphs>
  <Slides>13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宋体</vt:lpstr>
      <vt:lpstr>4711_AtNoon_Olive</vt:lpstr>
      <vt:lpstr>Angsana New</vt:lpstr>
      <vt:lpstr>Arial</vt:lpstr>
      <vt:lpstr>Calibri</vt:lpstr>
      <vt:lpstr>Calibri Light</vt:lpstr>
      <vt:lpstr>Comic Sans MS</vt:lpstr>
      <vt:lpstr>Cordia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257</cp:revision>
  <cp:lastPrinted>2016-05-27T06:24:58Z</cp:lastPrinted>
  <dcterms:created xsi:type="dcterms:W3CDTF">2015-01-09T05:03:30Z</dcterms:created>
  <dcterms:modified xsi:type="dcterms:W3CDTF">2016-08-07T04:53:19Z</dcterms:modified>
</cp:coreProperties>
</file>