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81" r:id="rId4"/>
    <p:sldId id="275" r:id="rId5"/>
    <p:sldId id="283" r:id="rId6"/>
    <p:sldId id="284" r:id="rId7"/>
    <p:sldId id="285" r:id="rId8"/>
    <p:sldId id="286" r:id="rId9"/>
    <p:sldId id="287" r:id="rId10"/>
    <p:sldId id="288" r:id="rId11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9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30/06/59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30/06/59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30/06/59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30/06/59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30/06/59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30/06/59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30/06/59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30/06/59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30/06/59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30/06/59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30/06/59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30/06/59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88117" y="0"/>
            <a:ext cx="76395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082452" y="3945852"/>
            <a:ext cx="4435978" cy="1888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ชุดเจาะไวยากรณ์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หัวข้อ</a:t>
            </a:r>
            <a:r>
              <a:rPr lang="en-US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: </a:t>
            </a:r>
            <a:r>
              <a:rPr lang="th-TH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การหาประธานในประโยค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616" y="464531"/>
            <a:ext cx="4672930" cy="292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3935" y="733741"/>
            <a:ext cx="4753880" cy="298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70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Answer</a:t>
            </a:r>
          </a:p>
          <a:p>
            <a:pPr lvl="0"/>
            <a:r>
              <a:rPr lang="en-US" sz="1400" dirty="0" smtClean="0">
                <a:solidFill>
                  <a:srgbClr val="FF0000"/>
                </a:solidFill>
              </a:rPr>
              <a:t>1. A </a:t>
            </a:r>
            <a:r>
              <a:rPr lang="en-US" sz="1400" dirty="0">
                <a:solidFill>
                  <a:srgbClr val="FF0000"/>
                </a:solidFill>
              </a:rPr>
              <a:t>cow</a:t>
            </a:r>
          </a:p>
          <a:p>
            <a:r>
              <a:rPr lang="en-US" sz="1400" dirty="0">
                <a:solidFill>
                  <a:srgbClr val="FF0000"/>
                </a:solidFill>
              </a:rPr>
              <a:t>2.  the cow</a:t>
            </a:r>
          </a:p>
          <a:p>
            <a:r>
              <a:rPr lang="en-US" sz="1400" dirty="0">
                <a:solidFill>
                  <a:srgbClr val="FF0000"/>
                </a:solidFill>
              </a:rPr>
              <a:t>3. The owner of the house; I; what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  (</a:t>
            </a:r>
            <a:r>
              <a:rPr lang="en-US" sz="1400" u="sng" dirty="0">
                <a:solidFill>
                  <a:srgbClr val="FF0000"/>
                </a:solidFill>
              </a:rPr>
              <a:t>Notes</a:t>
            </a:r>
            <a:r>
              <a:rPr lang="en-US" sz="1400" dirty="0">
                <a:solidFill>
                  <a:srgbClr val="FF0000"/>
                </a:solidFill>
              </a:rPr>
              <a:t>: what </a:t>
            </a:r>
            <a:r>
              <a:rPr lang="th-TH" sz="1400" dirty="0" smtClean="0">
                <a:solidFill>
                  <a:srgbClr val="FF0000"/>
                </a:solidFill>
              </a:rPr>
              <a:t>เป็น  </a:t>
            </a:r>
            <a:br>
              <a:rPr lang="th-TH" sz="1400" dirty="0" smtClean="0">
                <a:solidFill>
                  <a:srgbClr val="FF0000"/>
                </a:solidFill>
              </a:rPr>
            </a:br>
            <a:r>
              <a:rPr lang="th-TH" sz="1400" dirty="0" smtClean="0">
                <a:solidFill>
                  <a:srgbClr val="FF0000"/>
                </a:solidFill>
              </a:rPr>
              <a:t>              ประธาน</a:t>
            </a:r>
            <a:r>
              <a:rPr lang="th-TH" sz="1400" dirty="0">
                <a:solidFill>
                  <a:srgbClr val="FF0000"/>
                </a:solidFill>
              </a:rPr>
              <a:t>ของ  </a:t>
            </a:r>
            <a:r>
              <a:rPr lang="en-US" sz="1400" dirty="0">
                <a:solidFill>
                  <a:srgbClr val="FF0000"/>
                </a:solidFill>
              </a:rPr>
              <a:t>was 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</a:rPr>
              <a:t>going on </a:t>
            </a:r>
            <a:r>
              <a:rPr lang="th-TH" sz="1400" dirty="0">
                <a:solidFill>
                  <a:srgbClr val="FF0000"/>
                </a:solidFill>
              </a:rPr>
              <a:t>แต่ </a:t>
            </a:r>
            <a:r>
              <a:rPr lang="en-US" sz="1400" dirty="0">
                <a:solidFill>
                  <a:srgbClr val="FF0000"/>
                </a:solidFill>
              </a:rPr>
              <a:t>what was going on </a:t>
            </a:r>
            <a:r>
              <a:rPr lang="th-TH" sz="1400" dirty="0">
                <a:solidFill>
                  <a:srgbClr val="FF0000"/>
                </a:solidFill>
              </a:rPr>
              <a:t>เป็น</a:t>
            </a:r>
            <a:r>
              <a:rPr lang="th-TH" sz="1400" dirty="0" smtClean="0">
                <a:solidFill>
                  <a:srgbClr val="FF0000"/>
                </a:solidFill>
              </a:rPr>
              <a:t>กรรม </a:t>
            </a:r>
            <a:br>
              <a:rPr lang="th-TH" sz="1400" dirty="0" smtClean="0">
                <a:solidFill>
                  <a:srgbClr val="FF0000"/>
                </a:solidFill>
              </a:rPr>
            </a:br>
            <a:r>
              <a:rPr lang="th-TH" sz="1400" dirty="0" smtClean="0">
                <a:solidFill>
                  <a:srgbClr val="FF0000"/>
                </a:solidFill>
              </a:rPr>
              <a:t>               ของ</a:t>
            </a:r>
            <a:r>
              <a:rPr lang="th-TH" sz="1400" dirty="0">
                <a:solidFill>
                  <a:srgbClr val="FF0000"/>
                </a:solidFill>
              </a:rPr>
              <a:t>กริยา  </a:t>
            </a:r>
            <a:r>
              <a:rPr lang="en-US" sz="1400" dirty="0">
                <a:solidFill>
                  <a:srgbClr val="FF0000"/>
                </a:solidFill>
              </a:rPr>
              <a:t>to check)</a:t>
            </a:r>
          </a:p>
          <a:p>
            <a:r>
              <a:rPr lang="en-US" sz="1400" dirty="0">
                <a:solidFill>
                  <a:srgbClr val="FF0000"/>
                </a:solidFill>
              </a:rPr>
              <a:t>4.  What I saw</a:t>
            </a:r>
          </a:p>
          <a:p>
            <a:r>
              <a:rPr lang="en-US" sz="1400" dirty="0">
                <a:solidFill>
                  <a:srgbClr val="FF0000"/>
                </a:solidFill>
              </a:rPr>
              <a:t>5.  To get the animal out of the pool</a:t>
            </a:r>
          </a:p>
          <a:p>
            <a:r>
              <a:rPr lang="en-US" sz="1400" dirty="0">
                <a:solidFill>
                  <a:srgbClr val="FF0000"/>
                </a:solidFill>
              </a:rPr>
              <a:t>6.  The woman</a:t>
            </a:r>
          </a:p>
          <a:p>
            <a:r>
              <a:rPr lang="en-US" sz="1400" dirty="0">
                <a:solidFill>
                  <a:srgbClr val="FF0000"/>
                </a:solidFill>
              </a:rPr>
              <a:t>7.  A spokesman for the fire brigade; Getting rid of </a:t>
            </a:r>
            <a:r>
              <a:rPr lang="en-US" sz="1400" dirty="0" smtClean="0">
                <a:solidFill>
                  <a:srgbClr val="FF0000"/>
                </a:solidFill>
              </a:rPr>
              <a:t>a</a:t>
            </a:r>
            <a:br>
              <a:rPr lang="en-US" sz="1400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         </a:t>
            </a:r>
            <a:r>
              <a:rPr lang="en-US" sz="1400" dirty="0">
                <a:solidFill>
                  <a:srgbClr val="FF0000"/>
                </a:solidFill>
              </a:rPr>
              <a:t>cow; I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	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333" y="4295354"/>
            <a:ext cx="2040206" cy="1516553"/>
          </a:xfrm>
          <a:prstGeom prst="rect">
            <a:avLst/>
          </a:prstGeom>
        </p:spPr>
      </p:pic>
      <p:sp>
        <p:nvSpPr>
          <p:cNvPr id="17" name="Text Box 42"/>
          <p:cNvSpPr txBox="1">
            <a:spLocks noChangeArrowheads="1"/>
          </p:cNvSpPr>
          <p:nvPr/>
        </p:nvSpPr>
        <p:spPr bwMode="auto">
          <a:xfrm>
            <a:off x="6823375" y="436983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332" y="1967697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6823375" y="4284664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184030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64564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7105727" y="449300"/>
            <a:ext cx="2975672" cy="1396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การใช้สื่อชิ้นนี้เพื่อพัฒนาตัวคุณเองให้ประสบความสำเร็จ</a:t>
            </a:r>
            <a:endParaRPr lang="en-US" altLang="en-US" sz="28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4" name="Rectangle 119"/>
          <p:cNvSpPr>
            <a:spLocks noChangeArrowheads="1"/>
          </p:cNvSpPr>
          <p:nvPr/>
        </p:nvSpPr>
        <p:spPr bwMode="auto">
          <a:xfrm>
            <a:off x="398239" y="2372128"/>
            <a:ext cx="4758283" cy="4093428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lvl="0">
              <a:buNone/>
            </a:pP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เคยสังเกตไหมว่าบางครั้งเวลาที่อ่านตำรา  หนังสือพิมพ์ หรือบทความบนอินเตอร์</a:t>
            </a:r>
            <a:r>
              <a:rPr lang="th-TH" altLang="zh-CN" sz="2000" dirty="0" err="1">
                <a:ea typeface="Cordia New" panose="020B0304020202020204" pitchFamily="34" charset="-34"/>
                <a:cs typeface="Cordia New" panose="020B0304020202020204" pitchFamily="34" charset="-34"/>
              </a:rPr>
              <a:t>เนท</a:t>
            </a: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    บางประโยคก็เข้าใจง่าย อ่านแล้วก็เข้าใจว่า ใครทำอะไร ที่ไหน อย่างไร แต่บางประโยค… โดยเฉพาะที่ยาวๆแถมมีศัพท์</a:t>
            </a:r>
            <a: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ยากๆอ่าน</a:t>
            </a: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กลับไปกลับมาก็ยังไม่เข้าใจว่าประโยคนั้นพูดถึงอะไรกันแน่</a:t>
            </a:r>
            <a:r>
              <a:rPr lang="en-US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!</a:t>
            </a: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th-TH" altLang="zh-CN" sz="2000" dirty="0" smtClean="0"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lvl="0">
              <a:buNone/>
            </a:pPr>
            <a:endParaRPr lang="th-TH" altLang="zh-CN" sz="2000" dirty="0" smtClean="0"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lvl="0">
              <a:buNone/>
            </a:pP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	</a:t>
            </a:r>
            <a: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วิธี</a:t>
            </a: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ที่จะช่วยให้เราเข้าใจได้ชัดเจนยิ่งขึ้น คือ ต้องหา</a:t>
            </a:r>
            <a: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ให้</a:t>
            </a:r>
            <a:b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	ได้</a:t>
            </a: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ว่า ใครหรืออะไร เป็นประธานของกริยาในแต่</a:t>
            </a:r>
            <a: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ละ</a:t>
            </a:r>
            <a:b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	ประโยค</a:t>
            </a:r>
            <a:endParaRPr lang="th-TH" altLang="zh-CN" sz="2400" dirty="0"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buNone/>
            </a:pP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สื่อชิ้นนี้ประกอบด้วย</a:t>
            </a:r>
            <a:r>
              <a:rPr lang="en-US" altLang="th-TH" sz="2000" dirty="0" smtClean="0">
                <a:latin typeface="Cordia New" panose="020B0304020202020204" pitchFamily="34" charset="-34"/>
                <a:cs typeface="+mn-cs"/>
              </a:rPr>
              <a:t> 2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ส่วนหลัก</a:t>
            </a:r>
          </a:p>
          <a:p>
            <a:pPr>
              <a:buNone/>
            </a:pP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     </a:t>
            </a:r>
            <a:r>
              <a:rPr lang="th-TH" altLang="th-TH" sz="2000" u="sng" dirty="0" smtClean="0">
                <a:latin typeface="Cordia New" panose="020B0304020202020204" pitchFamily="34" charset="-34"/>
                <a:cs typeface="+mn-cs"/>
              </a:rPr>
              <a:t>ส่วนที่ 1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– การทบทวนความรู้เกี่ยวกับประธาน</a:t>
            </a:r>
          </a:p>
          <a:p>
            <a:pPr>
              <a:buNone/>
            </a:pP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     </a:t>
            </a:r>
            <a:r>
              <a:rPr lang="th-TH" altLang="th-TH" sz="2000" u="sng" dirty="0" smtClean="0">
                <a:latin typeface="Cordia New" panose="020B0304020202020204" pitchFamily="34" charset="-34"/>
                <a:cs typeface="+mn-cs"/>
              </a:rPr>
              <a:t>ส่วนที่ 2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– การฝึกวิเคราะห์ประธานในประโยค</a:t>
            </a:r>
            <a:endParaRPr lang="th-TH" altLang="th-TH" sz="2000" dirty="0">
              <a:latin typeface="Cordia New" panose="020B0304020202020204" pitchFamily="34" charset="-34"/>
              <a:cs typeface="+mn-cs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428" y="326421"/>
            <a:ext cx="1127663" cy="164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28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2" name="Rectangle 119"/>
          <p:cNvSpPr>
            <a:spLocks noChangeArrowheads="1"/>
          </p:cNvSpPr>
          <p:nvPr/>
        </p:nvSpPr>
        <p:spPr bwMode="auto">
          <a:xfrm>
            <a:off x="6799214" y="2279795"/>
            <a:ext cx="4719216" cy="353943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/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เตรียมกระดาษและดินสอหรือ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ปากกา</a:t>
            </a:r>
            <a:r>
              <a:rPr lang="en-US" altLang="th-TH" sz="2000" dirty="0" smtClean="0">
                <a:latin typeface="Cordia New" panose="020B0304020202020204" pitchFamily="34" charset="-34"/>
                <a:cs typeface="+mn-cs"/>
              </a:rPr>
              <a:t> </a:t>
            </a:r>
            <a:r>
              <a:rPr lang="en-US" altLang="th-TH" sz="2400" b="1" dirty="0" smtClean="0">
                <a:latin typeface="Cordia New" panose="020B0304020202020204" pitchFamily="34" charset="-34"/>
                <a:cs typeface="+mn-cs"/>
              </a:rPr>
              <a:t>+ </a:t>
            </a:r>
            <a:r>
              <a:rPr lang="th-TH" altLang="th-TH" sz="2400" b="1" dirty="0" smtClean="0">
                <a:latin typeface="Cordia New" panose="020B0304020202020204" pitchFamily="34" charset="-34"/>
                <a:cs typeface="+mn-cs"/>
              </a:rPr>
              <a:t>ใจ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ให้พร้อม</a:t>
            </a:r>
          </a:p>
          <a:p>
            <a:pPr marL="457200" indent="-457200"/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สำรวจสื่อคราวๆ เพื่อวางแผนการฝึก</a:t>
            </a:r>
          </a:p>
          <a:p>
            <a:pPr marL="457200" indent="-457200"/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คุณอาจแบ่งเวลาเรียนรู้เป็นส่วนๆ เพื่อให้เป้าหมายสำเร็จได้ง่ายขึ้น</a:t>
            </a:r>
          </a:p>
          <a:p>
            <a:pPr marL="457200" indent="-457200"/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อย่ากังวลถ้าไม่สามารถทำแบบฝึกหัดได้ถูกหมด ลองหาความรู้เพิ่มเติมจากแหล่งข้อมูลต่างๆ แล้วค่อยกลับมาทำแบบฝึกหัดซ้ำ</a:t>
            </a:r>
          </a:p>
          <a:p>
            <a:pPr marL="457200" indent="-457200"/>
            <a:endParaRPr lang="th-TH" altLang="th-TH" sz="2000" dirty="0" smtClean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........ เป้าหมายของที่แท้จริงการเรียนรู้คือ การค้นคว้าเพื่อให้เกิดความใจมากขึ้น.....และมากขึ้นนั่นเอง</a:t>
            </a:r>
            <a:endParaRPr lang="th-TH" altLang="th-TH" sz="2000" dirty="0" smtClean="0">
              <a:solidFill>
                <a:srgbClr val="FF0000"/>
              </a:solidFill>
              <a:latin typeface="Cordia New" panose="020B0304020202020204" pitchFamily="34" charset="-34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368" y="226387"/>
            <a:ext cx="936128" cy="153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65734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4" name="Rectangle 119"/>
          <p:cNvSpPr>
            <a:spLocks noChangeArrowheads="1"/>
          </p:cNvSpPr>
          <p:nvPr/>
        </p:nvSpPr>
        <p:spPr bwMode="auto">
          <a:xfrm>
            <a:off x="401742" y="552757"/>
            <a:ext cx="3492568" cy="104028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sz="2800" b="1" dirty="0" smtClean="0">
                <a:cs typeface="+mn-cs"/>
              </a:rPr>
              <a:t>ส่วนที่ </a:t>
            </a:r>
            <a:r>
              <a:rPr lang="en-US" sz="2800" b="1" dirty="0" smtClean="0">
                <a:cs typeface="+mn-cs"/>
              </a:rPr>
              <a:t>1:</a:t>
            </a:r>
          </a:p>
          <a:p>
            <a:pPr algn="ctr">
              <a:buNone/>
            </a:pPr>
            <a:r>
              <a:rPr lang="th-TH" sz="2800" b="1" dirty="0" smtClean="0">
                <a:cs typeface="+mn-cs"/>
              </a:rPr>
              <a:t>มา</a:t>
            </a:r>
            <a:r>
              <a:rPr lang="th-TH" sz="2800" b="1" dirty="0">
                <a:cs typeface="+mn-cs"/>
              </a:rPr>
              <a:t>รู้จัก </a:t>
            </a:r>
            <a:r>
              <a:rPr lang="en-US" sz="2800" b="1" dirty="0">
                <a:cs typeface="+mn-cs"/>
              </a:rPr>
              <a:t>“Subjects”</a:t>
            </a:r>
            <a:r>
              <a:rPr lang="th-TH" sz="2800" b="1" dirty="0">
                <a:cs typeface="+mn-cs"/>
              </a:rPr>
              <a:t> </a:t>
            </a:r>
            <a:endParaRPr lang="th-TH" altLang="th-TH" sz="2800" b="1" dirty="0">
              <a:latin typeface="Calibri Light" panose="020F0302020204030204" pitchFamily="34" charset="0"/>
              <a:cs typeface="+mn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34464" y="2397369"/>
            <a:ext cx="4406440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Subjects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หรือประธานของกริยานั้น ได้แก่คำหรือกลุ่มคำที่ทำหน้าที่เป็นตัวแสดง การกระทำสิ่งหนึ่งสิ่งใดหรือถูกกระทำ ในประโยคต่างๆ ตามปรกติ ประธานจะมีตำแหน่งอยู่หน้า หรือก่อนคำกริยา โดยอาจปรากฏอยู่ในรูปของคำนาม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(Nouns)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คำเดียว และอยู่ติดกับกริยาซึ่งสามารถสังเกตเห็นได้ง่าย </a:t>
            </a:r>
            <a:r>
              <a:rPr kumimoji="0" lang="th-TH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เช่น 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A </a:t>
            </a:r>
            <a:r>
              <a:rPr kumimoji="0" lang="en-US" altLang="zh-CN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worm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was used in the experiment.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แต่บางครั้ง </a:t>
            </a:r>
            <a:r>
              <a:rPr kumimoji="0" lang="th-TH" alt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ประธาน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ของประโยคอาจจะเป็นกลุ่มคำซึ่งยากแก่ </a:t>
            </a:r>
            <a:r>
              <a:rPr lang="th-TH" altLang="zh-CN" sz="1800" dirty="0">
                <a:latin typeface="Arial" panose="020B0604020202020204" pitchFamily="34" charset="0"/>
                <a:ea typeface="Cordia New" panose="020B0304020202020204" pitchFamily="34" charset="-34"/>
              </a:rPr>
              <a:t>การระบุว่าอะไรเป็นประธานของประโยค ดังนั้นเราจึงควรทำความเข้าใจกับ </a:t>
            </a:r>
            <a:r>
              <a:rPr lang="th-TH" altLang="zh-CN" sz="1800" b="1" dirty="0">
                <a:latin typeface="Arial" panose="020B0604020202020204" pitchFamily="34" charset="0"/>
                <a:ea typeface="Cordia New" panose="020B0304020202020204" pitchFamily="34" charset="-34"/>
              </a:rPr>
              <a:t>ประธาน </a:t>
            </a:r>
            <a:r>
              <a:rPr lang="th-TH" altLang="zh-CN" sz="1800" dirty="0">
                <a:latin typeface="Arial" panose="020B0604020202020204" pitchFamily="34" charset="0"/>
                <a:ea typeface="Cordia New" panose="020B0304020202020204" pitchFamily="34" charset="-34"/>
              </a:rPr>
              <a:t>ในรูปแบบต่างๆ รวมทั้งเรียนรู้เทคนิคในการหา </a:t>
            </a:r>
            <a:r>
              <a:rPr lang="th-TH" altLang="zh-CN" sz="1800" b="1" dirty="0">
                <a:latin typeface="Arial" panose="020B0604020202020204" pitchFamily="34" charset="0"/>
                <a:ea typeface="Cordia New" panose="020B0304020202020204" pitchFamily="34" charset="-34"/>
              </a:rPr>
              <a:t>ประธาน </a:t>
            </a:r>
            <a:r>
              <a:rPr lang="th-TH" altLang="zh-CN" sz="1800" dirty="0">
                <a:latin typeface="Arial" panose="020B0604020202020204" pitchFamily="34" charset="0"/>
                <a:ea typeface="Cordia New" panose="020B0304020202020204" pitchFamily="34" charset="-34"/>
              </a:rPr>
              <a:t>อย่างมีประสิทธิภาพคือ หาได้เร็ว ซึ่งจะช่วยการอ่านของเราได้อย่างมาก</a:t>
            </a:r>
            <a:endParaRPr lang="th-TH" altLang="zh-CN" sz="18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Picture 1" descr="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953" y="332724"/>
            <a:ext cx="1316037" cy="167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348995"/>
              </p:ext>
            </p:extLst>
          </p:nvPr>
        </p:nvGraphicFramePr>
        <p:xfrm>
          <a:off x="6845953" y="2124272"/>
          <a:ext cx="4590415" cy="15240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720077"/>
                <a:gridCol w="187033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                   A</a:t>
                      </a:r>
                      <a:endParaRPr lang="en-US" sz="1400" dirty="0"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            B</a:t>
                      </a:r>
                      <a:endParaRPr lang="en-US" sz="1400" dirty="0"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The Duke of Wellington</a:t>
                      </a:r>
                    </a:p>
                    <a:p>
                      <a:pPr algn="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</a:t>
                      </a:r>
                    </a:p>
                    <a:p>
                      <a:pPr algn="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This book</a:t>
                      </a:r>
                    </a:p>
                    <a:p>
                      <a:pPr algn="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 little boy in a blue shirt and shorts</a:t>
                      </a:r>
                      <a:endParaRPr lang="en-US" sz="1400" dirty="0"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wanted to buy the farm.</a:t>
                      </a:r>
                    </a:p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can do these exercises.</a:t>
                      </a:r>
                    </a:p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belongs to me.</a:t>
                      </a:r>
                    </a:p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ran down the street.</a:t>
                      </a:r>
                      <a:endParaRPr lang="en-US" sz="1400" dirty="0"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845953" y="611234"/>
            <a:ext cx="459041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คำและกลุ่มคำที่อยู่ในช่อง 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A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ประกอบด้วยบุคคลหรือสิ่งของที่เรากำลังพูดถึงในประโยค และเป็นส่วนที่กระทำกริยาต่างๆ ดังนั้นคำและกลุ่มคำเหล่านี้จึงเป็นประธานของประโยค</a:t>
            </a:r>
            <a:endParaRPr kumimoji="0" lang="th-TH" altLang="th-TH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340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76156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9" name="Rectangle 119"/>
          <p:cNvSpPr>
            <a:spLocks noChangeArrowheads="1"/>
          </p:cNvSpPr>
          <p:nvPr/>
        </p:nvSpPr>
        <p:spPr bwMode="auto">
          <a:xfrm>
            <a:off x="1290754" y="909859"/>
            <a:ext cx="3024757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en-US" sz="2400" dirty="0">
                <a:latin typeface="Comic Sans MS" panose="030F0702030302020204" pitchFamily="66" charset="0"/>
                <a:ea typeface="Cordia New" panose="020B0304020202020204" pitchFamily="34" charset="-34"/>
                <a:cs typeface="Cordia New" panose="020B0304020202020204" pitchFamily="34" charset="-34"/>
              </a:rPr>
              <a:t>Types of Subjects</a:t>
            </a:r>
            <a:endParaRPr lang="en-US" sz="24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35419" y="1936561"/>
            <a:ext cx="4139507" cy="4001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การที่เราจะหาประธานในประโยคได้ จะต้องทราบเกี่ยวกับประเภทของประธาน ดังนี้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th-TH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Nouns</a:t>
            </a:r>
            <a:r>
              <a:rPr kumimoji="0" lang="en-US" alt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คำนาม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)</a:t>
            </a:r>
            <a:r>
              <a:rPr kumimoji="0" lang="en-US" altLang="th-TH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คือ คำที่ใช้เรียกชื่อเฉพาะของบุคคล </a:t>
            </a:r>
            <a:r>
              <a:rPr kumimoji="0" lang="th-TH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Tim, Mary, Jeremy)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สถานที่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(England, Bangkok)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คน </a:t>
            </a:r>
            <a:r>
              <a:rPr kumimoji="0" lang="th-TH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men, boys, Indians) </a:t>
            </a:r>
            <a:r>
              <a:rPr kumimoji="0" lang="th-TH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สัตว์ (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horse, bird)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สิ่งของ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(house, town)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หรือสิ่งที่เป็นนามธรรม </a:t>
            </a:r>
            <a:r>
              <a:rPr kumimoji="0" lang="th-TH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idea, peace)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คำนามที่พบได้ที่เป็นคำคำเดียวหรือหลายคำรวมกันก็ได้ เช่น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milk, condensed milk 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นมข้น)  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th-TH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เช่น 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	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kumimoji="0" lang="en-US" altLang="th-TH" sz="1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Milk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is useful to patients.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kumimoji="0" lang="en-US" altLang="th-TH" sz="1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Condensed milk</a:t>
            </a:r>
            <a:r>
              <a:rPr kumimoji="0" lang="en-US" altLang="th-TH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should not be used for</a:t>
            </a:r>
            <a:b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        feeding babies.</a:t>
            </a: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899207" y="709805"/>
            <a:ext cx="461922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en-US" altLang="th-TH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Pronouns</a:t>
            </a:r>
            <a:r>
              <a:rPr kumimoji="0" lang="en-US" alt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kumimoji="0" lang="th-TH" alt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คำสรรพนาม</a:t>
            </a:r>
            <a:r>
              <a:rPr kumimoji="0" lang="en-US" alt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)</a:t>
            </a:r>
            <a:r>
              <a:rPr kumimoji="0" lang="en-US" alt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th-TH" alt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คือ คำที่ใช้แทนชื่อจริงของคน, สัตว์, สิ่งของ และสถานที่ ทั้งนี้เพื่อไม่ให้เป็นการเอ่ยถึงซ้ำ คำสรรพนามเหล่านี้ได้แก่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I, we, you, they, he, she, it</a:t>
            </a:r>
            <a:r>
              <a:rPr kumimoji="0" lang="th-TH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endParaRPr lang="th-TH" altLang="th-TH" sz="2000" dirty="0">
              <a:latin typeface="Comic Sans MS" panose="030F0702030302020204" pitchFamily="66" charset="0"/>
              <a:cs typeface="Angsana New" panose="02020603050405020304" pitchFamily="18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99749" y="2371798"/>
            <a:ext cx="43282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  <a:buAutoNum type="arabicPeriod" startAt="3"/>
            </a:pPr>
            <a:r>
              <a:rPr lang="en-US" sz="2000" b="1" u="sng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Infinitives</a:t>
            </a:r>
            <a:r>
              <a:rPr lang="en-US" sz="2000" b="1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คือ คำกริยาที่มี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to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นำหน้า เช่น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to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go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/>
            </a:r>
            <a:b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</a:b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เมื่อใช้เหมือนคำนาม สามารถทำหน้าที่เป็นประธานของประโยคได้  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          เช่น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</a:t>
            </a:r>
            <a:r>
              <a:rPr lang="en-US" sz="2000" b="1" i="1" u="sng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To </a:t>
            </a:r>
            <a:r>
              <a:rPr lang="en-US" sz="20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swim</a:t>
            </a:r>
            <a:r>
              <a:rPr lang="en-US" sz="2000" b="1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20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is  good exercise.</a:t>
            </a:r>
            <a:endParaRPr lang="en-US" sz="2000" dirty="0">
              <a:solidFill>
                <a:srgbClr val="FF0000"/>
              </a:solidFill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99207" y="3952662"/>
            <a:ext cx="405014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4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4.  </a:t>
            </a:r>
            <a:r>
              <a:rPr lang="en-US" sz="2400" b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Infinitive Phrases</a:t>
            </a:r>
            <a:r>
              <a:rPr lang="en-US" sz="2400" b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คือ วลีหรือกลุ่มคำที่ขึ้นต้นด้วย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Infinitive Verb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ที่มี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to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นำหน้า 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endParaRPr lang="th-TH" sz="1800" dirty="0"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ตัวอย่าง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Infinitive Phrases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ทำหน้าที่เป็นประธานของประโยค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1800" b="1" i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-</a:t>
            </a:r>
            <a:r>
              <a:rPr lang="en-US" sz="18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To eat in the school cafeteria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is the only solution.</a:t>
            </a:r>
          </a:p>
          <a:p>
            <a:pPr>
              <a:spcAft>
                <a:spcPts val="0"/>
              </a:spcAft>
            </a:pPr>
            <a:r>
              <a:rPr lang="en-US" sz="1800" b="1" i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-</a:t>
            </a:r>
            <a:r>
              <a:rPr lang="en-US" sz="18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To give hospitality to a guest</a:t>
            </a:r>
            <a:r>
              <a:rPr lang="en-US" sz="1800" b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is my pleasure.</a:t>
            </a:r>
            <a:endParaRPr lang="en-US" sz="1800" dirty="0"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7190152" y="1751895"/>
            <a:ext cx="461922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เช่น</a:t>
            </a:r>
            <a:r>
              <a:rPr kumimoji="0" lang="en-US" altLang="th-T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He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was promoted to manager.</a:t>
            </a: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094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70174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Rectangle 1"/>
          <p:cNvSpPr/>
          <p:nvPr/>
        </p:nvSpPr>
        <p:spPr>
          <a:xfrm>
            <a:off x="445330" y="491914"/>
            <a:ext cx="461491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spcAft>
                <a:spcPts val="0"/>
              </a:spcAft>
            </a:pP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อย่างไรก็ตาม สิ่งที่เราต้องระวังก็คือ ในบางประโยค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Infinitive Phrases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ก็ไม่ได้ทำหน้าที่เป็นประธานของประโยค แต่ทำหน้าที่เป็นส่วนขยายความในประโยค 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เช่น</a:t>
            </a:r>
          </a:p>
          <a:p>
            <a:pPr marL="457200">
              <a:spcAft>
                <a:spcPts val="0"/>
              </a:spcAft>
            </a:pP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   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To promote a positive image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, </a:t>
            </a:r>
            <a:r>
              <a:rPr lang="en-US" sz="1800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websites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should be </a:t>
            </a:r>
            <a: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   appealing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to the eye, </a:t>
            </a:r>
            <a:r>
              <a:rPr lang="en-US" sz="1800" dirty="0" err="1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aswell</a:t>
            </a:r>
            <a: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as  clear and accurate.  </a:t>
            </a:r>
            <a: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    (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appealing to the eye =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ดึงดูดสายตา</a:t>
            </a: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)</a:t>
            </a:r>
          </a:p>
          <a:p>
            <a:pPr>
              <a:spcAft>
                <a:spcPts val="0"/>
              </a:spcAft>
            </a:pP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r>
              <a:rPr lang="th-TH" sz="1800" dirty="0">
                <a:latin typeface="Comic Sans MS" panose="030F0702030302020204" pitchFamily="66" charset="0"/>
                <a:ea typeface="Cordia New" panose="020B0304020202020204" pitchFamily="34" charset="-34"/>
              </a:rPr>
              <a:t>ในประโยคนี้ประธานคือ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Angsana New" panose="02020603050405020304" pitchFamily="18" charset="-34"/>
              </a:rPr>
              <a:t>websites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  <a:cs typeface="Angsana New" panose="02020603050405020304" pitchFamily="18" charset="-34"/>
              </a:rPr>
              <a:t>ส่วน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Angsana New" panose="02020603050405020304" pitchFamily="18" charset="-34"/>
              </a:rPr>
              <a:t>To promote a positive image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เป็นส่วนขยาย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ความ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ของ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ประโยค </a:t>
            </a:r>
            <a:endParaRPr lang="th-TH" sz="1800" dirty="0" smtClean="0"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endParaRPr lang="th-TH" sz="1800" dirty="0"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กรณี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ที่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Infinitive Phrases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ทำหน้าที่เป็นส่วนขยายความซึ่งมีความยาวหลายคำ เราอาจสับสนว่าประธานคือตัวใด ให้สังเกตได้จาก เครื่องหมาย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, (comma)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 ซึ่งจะวางอยู่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ข้างหน้าประธาน หรือหลัง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Infinitive Phrases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  <a:endParaRPr lang="en-US" sz="1800" dirty="0"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5331" y="4990965"/>
            <a:ext cx="46149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5.  </a:t>
            </a:r>
            <a:r>
              <a:rPr lang="en-US" sz="1800" b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Gerunds</a:t>
            </a:r>
            <a:r>
              <a:rPr lang="en-US" sz="1800" b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คือ คำกริยาที่ลงท้ายด้วย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–</a:t>
            </a:r>
            <a:r>
              <a:rPr lang="en-US" sz="1800" dirty="0" err="1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ing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ใช้เหมือนคำนาม ในประโยคตัวอย่างต่อไปนี้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“Swimming”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เป็น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Gerund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ทำหน้าที่เป็นประธานของประโยค  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indent="457200">
              <a:spcAft>
                <a:spcPts val="0"/>
              </a:spcAft>
            </a:pPr>
            <a:r>
              <a:rPr lang="en-US" sz="1800" b="1" i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Swimming</a:t>
            </a:r>
            <a:r>
              <a:rPr lang="en-US" sz="1800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is good exercise.</a:t>
            </a:r>
            <a:endParaRPr lang="en-US" sz="1800" i="1" dirty="0">
              <a:solidFill>
                <a:srgbClr val="FF0000"/>
              </a:solidFill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648816" y="666705"/>
            <a:ext cx="493149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6.  </a:t>
            </a:r>
            <a:r>
              <a:rPr lang="en-US" sz="1800" b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Gerund Phrases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คือ วลีหรือกลุ่มคำที่ขึ้นต้นด้วยกริยาที่ลงท้ายด้วย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-</a:t>
            </a:r>
            <a:r>
              <a:rPr lang="en-US" sz="1800" dirty="0" err="1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ing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และทำหน้าที่เป็นประธาน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ตัวอย่าง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ประโยค เช่น</a:t>
            </a: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indent="457200">
              <a:spcAft>
                <a:spcPts val="0"/>
              </a:spcAft>
            </a:pP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Smoking cigarettes</a:t>
            </a: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is bad for your health.</a:t>
            </a:r>
          </a:p>
          <a:p>
            <a:pPr>
              <a:spcAft>
                <a:spcPts val="0"/>
              </a:spcAft>
            </a:pP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   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Listening to classical music</a:t>
            </a: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can help to exercise your brain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7.  </a:t>
            </a:r>
            <a:r>
              <a:rPr lang="en-US" sz="1800" b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Noun Phrases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คือ วลีหรือกลุ่มคำที่ทำหน้าที่เหมือนคำนาม และเป็นประธานของประโยค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เช่น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How to tackle these problems </a:t>
            </a: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is not an easy question.</a:t>
            </a:r>
          </a:p>
          <a:p>
            <a:pPr>
              <a:spcAft>
                <a:spcPts val="0"/>
              </a:spcAft>
            </a:pP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 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The rejection of the application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was unexpected.</a:t>
            </a: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8.  </a:t>
            </a:r>
            <a:r>
              <a:rPr lang="en-US" sz="1800" b="1" u="sng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Noun </a:t>
            </a:r>
            <a:r>
              <a:rPr lang="en-US" sz="1800" b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Clauses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คือ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Clauses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ที่ทำหน้าที่เป็นประธานของประโยค และมีความเป็นเอกพจน์เสมอ โดยทั่วไปมักขึ้นต้นด้วย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that, whether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และ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Question Words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แล้วตามด้วยประธาน ให้สังเกตว่าในกรณีที่ขึ้นต้นด้วย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Question Words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ก็จะเรียง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Noun Clauses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เป็นประโยคบอกเล่า เช่น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</a:t>
            </a:r>
            <a:endParaRPr lang="en-US" sz="1800" dirty="0" smtClean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 </a:t>
            </a:r>
            <a: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That he wants to change his job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surprises everybody.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        </a:t>
            </a:r>
            <a:r>
              <a:rPr lang="th-TH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th-TH" sz="1800" b="1" i="1" dirty="0" smtClean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 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Whether you have enough technological potential</a:t>
            </a: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is my concern.</a:t>
            </a:r>
            <a:endParaRPr lang="en-US" sz="1800" dirty="0">
              <a:solidFill>
                <a:srgbClr val="FF0000"/>
              </a:solidFill>
              <a:latin typeface="Comic Sans MS" panose="030F0702030302020204" pitchFamily="66" charset="0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          </a:t>
            </a:r>
            <a:r>
              <a:rPr lang="en-US" sz="1800" b="1" i="1" dirty="0" smtClean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How professional speakers plan their speech</a:t>
            </a: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is important.</a:t>
            </a:r>
            <a:endParaRPr lang="en-US" sz="1800" dirty="0">
              <a:solidFill>
                <a:srgbClr val="FF0000"/>
              </a:solidFill>
              <a:effectLst/>
              <a:latin typeface="Comic Sans MS" panose="030F0702030302020204" pitchFamily="66" charset="0"/>
              <a:ea typeface="Angsana New" panose="02020603050405020304" pitchFamily="18" charset="-34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14024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667565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119"/>
          <p:cNvSpPr>
            <a:spLocks noChangeArrowheads="1"/>
          </p:cNvSpPr>
          <p:nvPr/>
        </p:nvSpPr>
        <p:spPr bwMode="auto">
          <a:xfrm>
            <a:off x="354997" y="514895"/>
            <a:ext cx="3611772" cy="369332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1800" b="1" dirty="0"/>
              <a:t>HOW TO IDENTIFY SUBJECTS</a:t>
            </a:r>
            <a:endParaRPr lang="en-US" sz="1800" dirty="0"/>
          </a:p>
        </p:txBody>
      </p:sp>
      <p:sp>
        <p:nvSpPr>
          <p:cNvPr id="2" name="Rectangle 1"/>
          <p:cNvSpPr/>
          <p:nvPr/>
        </p:nvSpPr>
        <p:spPr>
          <a:xfrm>
            <a:off x="296214" y="1161226"/>
            <a:ext cx="481504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เมื่อทราบว่าประธานประเภทต่างๆมีอะไรบ้างแล้ว </a:t>
            </a:r>
            <a:endParaRPr lang="th-TH" sz="1800" dirty="0" smtClean="0"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เรา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ควรสังเกตส่วน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ต่างๆภายใน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ประโยคซึ่งเป็นตัว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ช่วย</a:t>
            </a:r>
          </a:p>
          <a:p>
            <a:pPr>
              <a:spcAft>
                <a:spcPts val="0"/>
              </a:spcAft>
            </a:pP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ให้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หาประธานได้ง่ายขึ้น ซึ่งมีวิธีการสังเกต 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ดังนี้</a:t>
            </a:r>
            <a:endParaRPr lang="en-US" sz="1800" dirty="0" smtClean="0"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1800" b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	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342900" indent="-342900">
              <a:spcAft>
                <a:spcPts val="0"/>
              </a:spcAft>
              <a:buAutoNum type="arabicPeriod"/>
            </a:pPr>
            <a:r>
              <a:rPr lang="th-TH" sz="2000" b="1" u="sng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สังเกต</a:t>
            </a:r>
            <a:r>
              <a:rPr lang="th-TH" sz="2000" b="1" u="sng" dirty="0">
                <a:latin typeface="Cordia New" panose="020B0304020202020204" pitchFamily="34" charset="-34"/>
                <a:ea typeface="Cordia New" panose="020B0304020202020204" pitchFamily="34" charset="-34"/>
              </a:rPr>
              <a:t>คำกริยาหลัก </a:t>
            </a:r>
            <a:r>
              <a:rPr lang="en-US" sz="2000" b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(Main Verb) </a:t>
            </a:r>
            <a:r>
              <a:rPr lang="th-TH" sz="2000" b="1" u="sng" dirty="0">
                <a:latin typeface="Cordia New" panose="020B0304020202020204" pitchFamily="34" charset="-34"/>
                <a:ea typeface="Cordia New" panose="020B0304020202020204" pitchFamily="34" charset="-34"/>
              </a:rPr>
              <a:t>ของ</a:t>
            </a:r>
            <a:r>
              <a:rPr lang="th-TH" sz="2000" b="1" u="sng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ประโยค</a:t>
            </a:r>
          </a:p>
          <a:p>
            <a:pPr>
              <a:spcAft>
                <a:spcPts val="0"/>
              </a:spcAft>
            </a:pPr>
            <a:endParaRPr lang="th-TH" sz="1800" b="1" u="sng" dirty="0" smtClean="0"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dirty="0" smtClean="0">
                <a:latin typeface="Comic Sans MS" panose="030F0702030302020204" pitchFamily="66" charset="0"/>
                <a:ea typeface="Cordia New" panose="020B0304020202020204" pitchFamily="34" charset="-34"/>
              </a:rPr>
              <a:t>ใน</a:t>
            </a:r>
            <a:r>
              <a:rPr lang="th-TH" sz="1800" dirty="0">
                <a:latin typeface="Comic Sans MS" panose="030F0702030302020204" pitchFamily="66" charset="0"/>
                <a:ea typeface="Cordia New" panose="020B0304020202020204" pitchFamily="34" charset="-34"/>
              </a:rPr>
              <a:t>ภาษาอังกฤษประธานมักจะมาก่อนกริยาหลักเสมอ ดังนั้น ถ้าหากริยาหลักได้เราก็</a:t>
            </a:r>
            <a:r>
              <a:rPr lang="th-TH" sz="1800" dirty="0" smtClean="0">
                <a:latin typeface="Comic Sans MS" panose="030F0702030302020204" pitchFamily="66" charset="0"/>
                <a:ea typeface="Cordia New" panose="020B0304020202020204" pitchFamily="34" charset="-34"/>
              </a:rPr>
              <a:t>จะ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สามารถ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หากลุ่มคำที่ทำหน้าที่เป็นประธานได้ง่ายขึ้น โดยมีหลักการสังเกตคำกริยา ดังต่อไปนี้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</a:t>
            </a:r>
          </a:p>
          <a:p>
            <a:pPr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 1.1 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คำกริยาโดยทั่วไปสังเกตได้จากการลงท้ายด้วย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s, </a:t>
            </a:r>
            <a:r>
              <a:rPr lang="en-US" sz="1800" dirty="0" err="1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es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หรือ </a:t>
            </a:r>
            <a:r>
              <a:rPr lang="en-US" sz="1800" dirty="0" err="1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ed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       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เช่น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sleeps, washes, </a:t>
            </a: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wished</a:t>
            </a:r>
          </a:p>
          <a:p>
            <a:pPr>
              <a:spcAft>
                <a:spcPts val="0"/>
              </a:spcAft>
            </a:pP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457200"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1.2 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คำกริยาอาจปรากฏในรูปของคำกริยาตัวเดียว เช่น </a:t>
            </a:r>
            <a:endParaRPr lang="en-US" sz="1800" dirty="0" smtClean="0"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pPr marL="457200">
              <a:spcAft>
                <a:spcPts val="0"/>
              </a:spcAft>
            </a:pPr>
            <a:r>
              <a:rPr lang="en-US" sz="1800" i="1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MIRC </a:t>
            </a:r>
            <a:r>
              <a:rPr lang="en-US" sz="1800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is</a:t>
            </a:r>
            <a:r>
              <a:rPr lang="en-US" sz="1800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by far the most</a:t>
            </a:r>
            <a:r>
              <a:rPr lang="th-TH" sz="1800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1800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popular</a:t>
            </a:r>
            <a:r>
              <a:rPr lang="th-TH" sz="1800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1800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Internet Relay Chat client for all users.</a:t>
            </a:r>
            <a:r>
              <a:rPr lang="th-TH" sz="1800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endParaRPr lang="th-TH" sz="1800" i="1" dirty="0" smtClean="0">
              <a:solidFill>
                <a:srgbClr val="FF0000"/>
              </a:solidFill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pPr marL="457200">
              <a:spcAft>
                <a:spcPts val="0"/>
              </a:spcAft>
            </a:pP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หรือ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กลุ่มคำกริยา  เช่น 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457200"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More</a:t>
            </a:r>
            <a:r>
              <a:rPr lang="th-TH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than a</a:t>
            </a:r>
            <a:r>
              <a:rPr lang="th-TH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million dogs</a:t>
            </a:r>
            <a:r>
              <a:rPr lang="th-TH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and cats in nine northeastern provinces </a:t>
            </a:r>
            <a:r>
              <a:rPr lang="en-US" sz="1800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have been</a:t>
            </a:r>
            <a:r>
              <a:rPr lang="th-TH" sz="1800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1800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vaccinated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against  rabies this</a:t>
            </a:r>
            <a:r>
              <a:rPr lang="th-TH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year</a:t>
            </a:r>
            <a: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  <a:endParaRPr lang="th-TH" sz="1800" dirty="0"/>
          </a:p>
        </p:txBody>
      </p:sp>
      <p:pic>
        <p:nvPicPr>
          <p:cNvPr id="1026" name="Picture 2" descr="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365" y="462726"/>
            <a:ext cx="127317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6851857" y="2223055"/>
            <a:ext cx="5042019" cy="404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th-TH" altLang="zh-CN" sz="2000" b="1" i="0" u="sng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สังเกตประโยคที่ขึ้นต้นด้วย </a:t>
            </a:r>
            <a:r>
              <a:rPr kumimoji="0" lang="en-US" altLang="zh-CN" sz="2000" b="1" i="0" u="sng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“it” </a:t>
            </a:r>
            <a:r>
              <a:rPr kumimoji="0" lang="th-TH" altLang="zh-CN" sz="2000" b="1" i="0" u="sng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และ </a:t>
            </a:r>
            <a:r>
              <a:rPr kumimoji="0" lang="en-US" altLang="zh-CN" sz="2000" b="1" i="0" u="sng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“there”</a:t>
            </a:r>
            <a:r>
              <a:rPr kumimoji="0" lang="th-TH" altLang="zh-CN" sz="2000" b="1" i="0" u="sng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ในประโยคที่ขึ้นต้นด้วย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“it”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และ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“there”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ให้สังเกตว่าทั้ง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“it”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และ 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anose="020B0304020202020204" pitchFamily="34" charset="-34"/>
              <a:sym typeface="Webdings" panose="05030102010509060703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“there”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ไม่ใช่ประธานเป็นแค่ส่วนนำประโยค ประธานที่แท้จริงจะอยู่หลังคำกริยาหลัก เช่น 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anose="020B0304020202020204" pitchFamily="34" charset="-34"/>
              <a:sym typeface="Webdings" panose="05030102010509060703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    -It’s so good </a:t>
            </a:r>
            <a:r>
              <a:rPr kumimoji="0" lang="en-US" altLang="zh-CN" sz="1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to start the new project now</a:t>
            </a:r>
            <a:r>
              <a:rPr kumimoji="0" lang="en-US" altLang="zh-CN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. </a:t>
            </a:r>
            <a:endParaRPr kumimoji="0" lang="en-US" altLang="zh-CN" sz="11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rdia New" panose="020B0304020202020204" pitchFamily="34" charset="-34"/>
              <a:sym typeface="Webdings" panose="05030102010509060703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ในประโยคนี้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“To start the new project now” 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ทำหน้าที่เป็นประธานของประโยค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th-TH" sz="1400" dirty="0">
                <a:latin typeface="Arial" panose="020B0604020202020204" pitchFamily="34" charset="0"/>
                <a:ea typeface="Cordia New" panose="020B0304020202020204" pitchFamily="34" charset="-34"/>
              </a:rPr>
              <a:t> (</a:t>
            </a:r>
            <a:r>
              <a:rPr lang="th-TH" altLang="th-TH" sz="1400" dirty="0">
                <a:latin typeface="Arial" panose="020B0604020202020204" pitchFamily="34" charset="0"/>
                <a:ea typeface="Cordia New" panose="020B0304020202020204" pitchFamily="34" charset="-34"/>
              </a:rPr>
              <a:t>ประโยคนี้เขียนใหม่ได้ว่า</a:t>
            </a:r>
            <a:r>
              <a:rPr lang="en-US" altLang="th-TH" sz="1400" dirty="0"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r>
              <a:rPr lang="en-US" altLang="th-TH" sz="1100" dirty="0">
                <a:latin typeface="Arial" panose="020B0604020202020204" pitchFamily="34" charset="0"/>
                <a:ea typeface="Cordia New" panose="020B0304020202020204" pitchFamily="34" charset="-34"/>
              </a:rPr>
              <a:t>To start the new project now is good</a:t>
            </a:r>
            <a:r>
              <a:rPr lang="en-US" altLang="th-TH" sz="1100" dirty="0" smtClean="0">
                <a:latin typeface="Arial" panose="020B0604020202020204" pitchFamily="34" charset="0"/>
                <a:ea typeface="Cordia New" panose="020B0304020202020204" pitchFamily="34" charset="-34"/>
              </a:rPr>
              <a:t>.)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th-TH" sz="1100" dirty="0" smtClean="0">
              <a:latin typeface="Arial" panose="020B0604020202020204" pitchFamily="34" charset="0"/>
              <a:ea typeface="Cordia New" panose="020B0304020202020204" pitchFamily="34" charset="-34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th-TH" sz="1100" i="1" dirty="0" smtClean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    -There  </a:t>
            </a:r>
            <a:r>
              <a:rPr lang="en-US" altLang="th-TH" sz="1100" i="1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has been </a:t>
            </a:r>
            <a:r>
              <a:rPr lang="en-US" altLang="th-TH" sz="1100" b="1" i="1" u="sng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too much rain</a:t>
            </a:r>
            <a:r>
              <a:rPr lang="en-US" altLang="th-TH" sz="1100" b="1" i="1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r>
              <a:rPr lang="en-US" altLang="th-TH" sz="1100" i="1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in this area. </a:t>
            </a:r>
            <a:endParaRPr lang="en-US" altLang="th-TH" sz="1100" i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th-TH" sz="1100" i="1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    -There were </a:t>
            </a:r>
            <a:r>
              <a:rPr lang="en-US" altLang="th-TH" sz="1100" b="1" i="1" u="sng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many applicants</a:t>
            </a:r>
            <a:r>
              <a:rPr lang="en-US" altLang="th-TH" sz="1100" i="1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 waiting for an interview this morning</a:t>
            </a:r>
            <a:r>
              <a:rPr lang="en-US" altLang="th-TH" sz="1100" i="1" dirty="0" smtClean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th-TH" sz="1100" dirty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1400" dirty="0">
                <a:latin typeface="Arial" panose="020B0604020202020204" pitchFamily="34" charset="0"/>
                <a:ea typeface="Cordia New" panose="020B0304020202020204" pitchFamily="34" charset="-34"/>
              </a:rPr>
              <a:t>ในประโยคนี้  ประธานคือ </a:t>
            </a:r>
            <a:r>
              <a:rPr lang="en-US" altLang="th-TH" sz="1100" dirty="0">
                <a:latin typeface="Arial" panose="020B0604020202020204" pitchFamily="34" charset="0"/>
                <a:ea typeface="Cordia New" panose="020B0304020202020204" pitchFamily="34" charset="-34"/>
              </a:rPr>
              <a:t>too much rain </a:t>
            </a:r>
            <a:r>
              <a:rPr lang="th-TH" altLang="th-TH" sz="1400" dirty="0">
                <a:latin typeface="Arial" panose="020B0604020202020204" pitchFamily="34" charset="0"/>
                <a:ea typeface="Cordia New" panose="020B0304020202020204" pitchFamily="34" charset="-34"/>
              </a:rPr>
              <a:t>และ </a:t>
            </a:r>
            <a:r>
              <a:rPr lang="en-US" altLang="th-TH" sz="1100" dirty="0">
                <a:latin typeface="Arial" panose="020B0604020202020204" pitchFamily="34" charset="0"/>
                <a:ea typeface="Cordia New" panose="020B0304020202020204" pitchFamily="34" charset="-34"/>
              </a:rPr>
              <a:t>many applicants </a:t>
            </a:r>
            <a:r>
              <a:rPr lang="th-TH" altLang="th-TH" sz="1400" dirty="0">
                <a:latin typeface="Arial" panose="020B0604020202020204" pitchFamily="34" charset="0"/>
                <a:ea typeface="Cordia New" panose="020B0304020202020204" pitchFamily="34" charset="-34"/>
              </a:rPr>
              <a:t>ตามลำดับ</a:t>
            </a:r>
            <a:endParaRPr lang="th-TH" altLang="th-TH" sz="1400" dirty="0"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th-TH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anose="020B0304020202020204" pitchFamily="34" charset="-34"/>
              <a:sym typeface="Webdings" panose="05030102010509060703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  <a:sym typeface="Webdings" panose="05030102010509060703" pitchFamily="18" charset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72323" y="699561"/>
            <a:ext cx="48596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spcAft>
                <a:spcPts val="0"/>
              </a:spcAft>
            </a:pPr>
            <a:endParaRPr lang="en-US" sz="1800" dirty="0">
              <a:solidFill>
                <a:srgbClr val="FF0000"/>
              </a:solidFill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1.3 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คำกริยาหลักจะตามหลังคำกริยาช่วยต่างๆ เช่น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can, may, must, do, have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เป็นต้น เช่น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can work, may leave, must do</a:t>
            </a:r>
            <a:endParaRPr lang="th-TH" sz="1800" dirty="0"/>
          </a:p>
        </p:txBody>
      </p:sp>
    </p:spTree>
    <p:extLst>
      <p:ext uri="{BB962C8B-B14F-4D97-AF65-F5344CB8AC3E}">
        <p14:creationId xmlns:p14="http://schemas.microsoft.com/office/powerpoint/2010/main" val="3459681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2772834" y="3038661"/>
            <a:ext cx="232225" cy="92075"/>
          </a:xfrm>
          <a:prstGeom prst="curvedUpArrow">
            <a:avLst>
              <a:gd name="adj1" fmla="val 138966"/>
              <a:gd name="adj2" fmla="val 277931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" name="AutoShape 1"/>
          <p:cNvSpPr>
            <a:spLocks noChangeArrowheads="1"/>
          </p:cNvSpPr>
          <p:nvPr/>
        </p:nvSpPr>
        <p:spPr bwMode="auto">
          <a:xfrm>
            <a:off x="2395613" y="4822673"/>
            <a:ext cx="232225" cy="92075"/>
          </a:xfrm>
          <a:prstGeom prst="curvedUpArrow">
            <a:avLst>
              <a:gd name="adj1" fmla="val 138965"/>
              <a:gd name="adj2" fmla="val 277931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97134" y="522418"/>
            <a:ext cx="4425533" cy="276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3.  </a:t>
            </a:r>
            <a:r>
              <a:rPr kumimoji="0" lang="th-TH" altLang="zh-CN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สังเกตประโยคที่ขึ้นต้นด้วย </a:t>
            </a:r>
            <a:r>
              <a:rPr kumimoji="0" lang="en-US" altLang="zh-CN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Participial </a:t>
            </a:r>
            <a:r>
              <a:rPr kumimoji="0" lang="en-US" altLang="zh-CN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Phrases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</a:rPr>
              <a:t>Participial Phrases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คือ กลุ่มคำที่ขึ้นต้นด้วยคำกริยา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+ </a:t>
            </a:r>
            <a:r>
              <a:rPr kumimoji="0" lang="en-US" altLang="zh-CN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ing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(ประธานเป็นผู้กระทำกริยานั้นเอง)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b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</a:b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หรือกลุ่มคำที่ขึ้นต้นด้วยคำกริยา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+ </a:t>
            </a:r>
            <a:r>
              <a:rPr kumimoji="0" lang="en-US" altLang="zh-CN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ed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(ประธานเป็นผู้ถูกกระทำ) กลุ่มคำทั้ง 2 ประเภทนี้เมื่อ ปรากฏในประโยคจะทำหน้าที่ขยายประธานของประโยค เช่น</a:t>
            </a: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93015" y="4500003"/>
            <a:ext cx="4639837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kumimoji="0" lang="en-US" altLang="th-TH" sz="1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Knocked over by the cat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, </a:t>
            </a:r>
            <a:r>
              <a:rPr kumimoji="0" lang="en-US" altLang="th-TH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the vase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lay in a hundred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pieces on the floor.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ในประโยคนี้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the vase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เป็นประธานของประโยค และ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Knocked over by the cat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ทำหน้าที่ขยายประธาน 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the vase</a:t>
            </a: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93015" y="2666859"/>
            <a:ext cx="474353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th-TH" sz="1800" dirty="0"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r>
              <a:rPr lang="en-US" altLang="th-TH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-</a:t>
            </a:r>
            <a:r>
              <a:rPr lang="en-US" altLang="th-TH" sz="1400" u="sng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Hoping to improve his writing</a:t>
            </a:r>
            <a:r>
              <a:rPr lang="en-US" altLang="th-TH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, </a:t>
            </a:r>
            <a:r>
              <a:rPr lang="en-US" altLang="th-TH" sz="1400" b="1" i="1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Jim</a:t>
            </a:r>
            <a:r>
              <a:rPr lang="en-US" altLang="th-TH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 never went to </a:t>
            </a:r>
            <a:r>
              <a:rPr lang="en-US" altLang="th-TH" sz="1400" dirty="0" smtClean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sleep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th-TH" sz="1400" dirty="0">
              <a:latin typeface="Arial" panose="020B0604020202020204" pitchFamily="34" charset="0"/>
              <a:ea typeface="Cordia New" panose="020B0304020202020204" pitchFamily="34" charset="-34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th-TH" sz="1400" dirty="0" smtClean="0"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r>
              <a:rPr lang="en-US" altLang="th-TH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before jotting down a </a:t>
            </a:r>
            <a:r>
              <a:rPr lang="en-US" altLang="th-TH" sz="1400" dirty="0" smtClean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r>
              <a:rPr lang="en-US" altLang="th-TH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page of random thoughts</a:t>
            </a:r>
            <a:r>
              <a:rPr lang="en-US" altLang="th-TH" sz="1400" dirty="0" smtClean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th-TH" sz="1400" dirty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zh-CN" sz="1800" dirty="0">
                <a:latin typeface="Arial" panose="020B0604020202020204" pitchFamily="34" charset="0"/>
                <a:ea typeface="Cordia New" panose="020B0304020202020204" pitchFamily="34" charset="-34"/>
              </a:rPr>
              <a:t>ในประโยคนี้ </a:t>
            </a:r>
            <a:r>
              <a:rPr lang="en-US" altLang="zh-CN" sz="1400" dirty="0">
                <a:latin typeface="Arial" panose="020B0604020202020204" pitchFamily="34" charset="0"/>
                <a:ea typeface="Cordia New" panose="020B0304020202020204" pitchFamily="34" charset="-34"/>
              </a:rPr>
              <a:t>he </a:t>
            </a:r>
            <a:r>
              <a:rPr lang="th-TH" altLang="zh-CN" sz="1800" dirty="0">
                <a:latin typeface="Arial" panose="020B0604020202020204" pitchFamily="34" charset="0"/>
                <a:ea typeface="Cordia New" panose="020B0304020202020204" pitchFamily="34" charset="-34"/>
              </a:rPr>
              <a:t>เป็นประธานของประโยค โดย </a:t>
            </a:r>
            <a:r>
              <a:rPr lang="en-US" altLang="zh-CN" sz="1400" dirty="0">
                <a:latin typeface="Arial" panose="020B0604020202020204" pitchFamily="34" charset="0"/>
                <a:ea typeface="Cordia New" panose="020B0304020202020204" pitchFamily="34" charset="-34"/>
              </a:rPr>
              <a:t>Hoping to improve his writing</a:t>
            </a:r>
            <a:r>
              <a:rPr lang="th-TH" altLang="zh-CN" sz="1400" dirty="0"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r>
              <a:rPr lang="th-TH" altLang="zh-CN" sz="1800" dirty="0">
                <a:latin typeface="Arial" panose="020B0604020202020204" pitchFamily="34" charset="0"/>
                <a:ea typeface="Cordia New" panose="020B0304020202020204" pitchFamily="34" charset="-34"/>
              </a:rPr>
              <a:t>ทำหน้าที่ขยายประธาน </a:t>
            </a:r>
            <a:r>
              <a:rPr lang="en-US" altLang="zh-CN" sz="1400" dirty="0">
                <a:latin typeface="Arial" panose="020B0604020202020204" pitchFamily="34" charset="0"/>
                <a:ea typeface="Cordia New" panose="020B0304020202020204" pitchFamily="34" charset="-34"/>
              </a:rPr>
              <a:t>Jim</a:t>
            </a:r>
            <a:r>
              <a:rPr lang="th-TH" altLang="zh-CN" sz="1400" dirty="0"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endParaRPr lang="en-US" altLang="th-TH" sz="1400" dirty="0"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734836" y="543311"/>
            <a:ext cx="4845478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en-US" altLang="th-TH" sz="1800" b="1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4</a:t>
            </a:r>
            <a:r>
              <a:rPr lang="en-US" altLang="th-TH" sz="2000" b="1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. </a:t>
            </a:r>
            <a:r>
              <a:rPr kumimoji="0" lang="th-TH" altLang="th-TH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สังเกตประโยคที่ขึ้นต้นด้วย </a:t>
            </a:r>
            <a:r>
              <a:rPr kumimoji="0" lang="en-US" altLang="th-TH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Prepositional Phrases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Prepositional Phrases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คือ กลุ่มคำที่ขึ้นต้นด้วยคำบุรพบท เช่น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in, on, at, for, before, after </a:t>
            </a: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alt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7892893" y="3062781"/>
            <a:ext cx="1465040" cy="75738"/>
          </a:xfrm>
          <a:prstGeom prst="curvedUpArrow">
            <a:avLst>
              <a:gd name="adj1" fmla="val 324872"/>
              <a:gd name="adj2" fmla="val 649743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743327" y="2374581"/>
            <a:ext cx="4836987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ตัวอย่างประโยค เช่น 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After the banquet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, </a:t>
            </a:r>
            <a:r>
              <a:rPr kumimoji="0" lang="en-US" altLang="th-TH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the cooks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will take a well-deserved break.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th-TH" sz="1400" dirty="0">
              <a:latin typeface="Arial" panose="020B0604020202020204" pitchFamily="34" charset="0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ในประโยคนี้ประธานคือ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the cooks </a:t>
            </a:r>
            <a:r>
              <a:rPr kumimoji="0" lang="th-TH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และ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After the banquet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เป็นส่วนขยายคำกริยาหลักของประโยค คือ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take</a:t>
            </a: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375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428" y="3903621"/>
            <a:ext cx="1620065" cy="178207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grpSp>
        <p:nvGrpSpPr>
          <p:cNvPr id="6" name="Groupe 4"/>
          <p:cNvGrpSpPr/>
          <p:nvPr/>
        </p:nvGrpSpPr>
        <p:grpSpPr>
          <a:xfrm>
            <a:off x="335121" y="343774"/>
            <a:ext cx="5149846" cy="2890672"/>
            <a:chOff x="1846263" y="112713"/>
            <a:chExt cx="2298700" cy="1908175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711033"/>
              </p:ext>
            </p:extLst>
          </p:nvPr>
        </p:nvGraphicFramePr>
        <p:xfrm>
          <a:off x="1177428" y="679010"/>
          <a:ext cx="3886544" cy="1737390"/>
        </p:xfrm>
        <a:graphic>
          <a:graphicData uri="http://schemas.openxmlformats.org/drawingml/2006/table">
            <a:tbl>
              <a:tblPr/>
              <a:tblGrid>
                <a:gridCol w="3886544"/>
              </a:tblGrid>
              <a:tr h="113994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ส่วนที่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2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แบบฝึกหัดฝึกหาประธานในประโยค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…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ลองหาประธานในแต่ละประโยค ....จดคำตอบลงในเศษกระดาษและ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ดูเฉลยหน้าถัดไป ถ้าถูกไม่ครบทุกข้อไม่ต้องกังวลอ่านทบทวนส่วนที่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1 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อีกครั้ง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76287" y="272029"/>
            <a:ext cx="4917462" cy="594842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th-TH" sz="36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 100 Years of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en-US" altLang="th-TH" sz="1800" dirty="0">
                <a:solidFill>
                  <a:srgbClr val="FF9900"/>
                </a:solidFill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r>
              <a:rPr lang="en-US" altLang="th-TH" sz="1800" dirty="0" smtClean="0">
                <a:solidFill>
                  <a:srgbClr val="FF9900"/>
                </a:solidFill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 </a:t>
            </a:r>
            <a:r>
              <a:rPr kumimoji="0" lang="en-US" altLang="th-TH" sz="1800" b="0" i="0" u="none" strike="noStrike" cap="none" normalizeH="0" baseline="0" dirty="0" err="1" smtClean="0">
                <a:ln>
                  <a:noFill/>
                </a:ln>
                <a:solidFill>
                  <a:srgbClr val="FF9900"/>
                </a:solidFill>
                <a:effectLst/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Ajarn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b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</a:b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  </a:t>
            </a:r>
            <a:r>
              <a:rPr kumimoji="0" lang="en-US" altLang="th-TH" sz="1800" b="0" i="0" u="none" strike="noStrike" cap="none" normalizeH="0" baseline="0" dirty="0" err="1" smtClean="0">
                <a:ln>
                  <a:noFill/>
                </a:ln>
                <a:solidFill>
                  <a:srgbClr val="FF9900"/>
                </a:solidFill>
                <a:effectLst/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Buddhadasa</a:t>
            </a:r>
            <a:endParaRPr kumimoji="0" lang="en-US" altLang="th-TH" sz="1800" b="0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  <a:latin typeface="Arial Black" panose="020B0A04020102020204" pitchFamily="34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ts val="563"/>
              </a:spcAft>
              <a:buClrTx/>
              <a:buSzTx/>
              <a:buFontTx/>
              <a:buNone/>
              <a:tabLst/>
            </a:pPr>
            <a:endParaRPr kumimoji="0" lang="en-US" altLang="th-TH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563"/>
              </a:spcAft>
              <a:buClrTx/>
              <a:buSzTx/>
              <a:buFontTx/>
              <a:buNone/>
              <a:tabLst/>
            </a:pPr>
            <a:endParaRPr lang="en-US" altLang="th-TH" sz="1400" dirty="0">
              <a:latin typeface="Arial" panose="020B0604020202020204" pitchFamily="34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563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(1) “Buddha was born on the ground, he journeyed on foot to teach </a:t>
            </a:r>
            <a:r>
              <a:rPr kumimoji="0" lang="en-US" altLang="th-TH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dhamma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, and he died lying on the earth. (2) I will follow him, I will always keep my feet on the ground" - </a:t>
            </a:r>
            <a:r>
              <a:rPr kumimoji="0" lang="en-US" altLang="th-TH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Buddhadasa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ts val="563"/>
              </a:spcAft>
              <a:buClrTx/>
              <a:buSzTx/>
              <a:buFontTx/>
              <a:buNone/>
              <a:tabLst/>
            </a:pP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563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(3) In May of this year, the United Nations will celebrate the 100th anniversary of the birth of </a:t>
            </a:r>
            <a:r>
              <a:rPr kumimoji="0" lang="en-US" altLang="th-TH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Ajarn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Buddhadasa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in their </a:t>
            </a:r>
            <a:r>
              <a:rPr kumimoji="0" lang="en-US" altLang="th-TH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calender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of ‘Great People and Historic Events’.</a:t>
            </a:r>
          </a:p>
          <a:p>
            <a:pPr marL="0" marR="0" lvl="0" indent="0" algn="l" defTabSz="9144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ts val="563"/>
              </a:spcAft>
              <a:buClrTx/>
              <a:buSzTx/>
              <a:buFontTx/>
              <a:buNone/>
              <a:tabLst/>
            </a:pP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563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(4) Now, Thailand has had millions of monks come and go, so what made </a:t>
            </a:r>
            <a:r>
              <a:rPr kumimoji="0" lang="en-US" altLang="th-TH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Ajarn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Buddhadasa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one of the most important Buddhist teachers in Thai history?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endParaRPr kumimoji="0" lang="en-US" altLang="th-TH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th-TH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Adapted from a blog (online diary) posted by</a:t>
            </a:r>
            <a:r>
              <a:rPr kumimoji="0" lang="en-US" alt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Steve </a:t>
            </a:r>
            <a:r>
              <a:rPr kumimoji="0" lang="en-US" altLang="th-TH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Suphan</a:t>
            </a:r>
            <a:r>
              <a:rPr kumimoji="0" lang="en-US" altLang="th-TH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  at http://www.thai-blogs.com/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endParaRPr kumimoji="0" lang="en-US" altLang="th-TH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</p:txBody>
      </p:sp>
      <p:pic>
        <p:nvPicPr>
          <p:cNvPr id="3076" name="Picture 4" descr="Buddhadassa_ol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3914" y="506491"/>
            <a:ext cx="1676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021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80645" y="594121"/>
            <a:ext cx="2508739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70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Answer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anose="030F0702030302020204" pitchFamily="66" charset="0"/>
              <a:ea typeface="Cordia New" panose="020B0304020202020204" pitchFamily="34" charset="-34"/>
              <a:cs typeface="Angsana New" panose="02020603050405020304" pitchFamily="18" charset="-34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ordia New" panose="020B0304020202020204" pitchFamily="34" charset="-34"/>
                <a:cs typeface="Arial" panose="020B0604020202020204" pitchFamily="34" charset="0"/>
              </a:rPr>
              <a:t>1.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Arial" panose="020B0604020202020204" pitchFamily="34" charset="0"/>
                <a:cs typeface="Arial" panose="020B0604020202020204" pitchFamily="34" charset="0"/>
              </a:rPr>
              <a:t>Buddha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ordia New" panose="020B0304020202020204" pitchFamily="34" charset="-34"/>
                <a:cs typeface="Arial" panose="020B0604020202020204" pitchFamily="34" charset="0"/>
              </a:rPr>
              <a:t>; he; he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anose="020B0604020202020204" pitchFamily="34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ordia New" panose="020B0304020202020204" pitchFamily="34" charset="-34"/>
                <a:cs typeface="Arial" panose="020B0604020202020204" pitchFamily="34" charset="0"/>
              </a:rPr>
              <a:t>2.   I; I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anose="020B0604020202020204" pitchFamily="34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ordia New" panose="020B0304020202020204" pitchFamily="34" charset="-34"/>
                <a:cs typeface="Arial" panose="020B0604020202020204" pitchFamily="34" charset="0"/>
              </a:rPr>
              <a:t>3.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Arial" panose="020B0604020202020204" pitchFamily="34" charset="0"/>
                <a:cs typeface="Arial" panose="020B0604020202020204" pitchFamily="34" charset="0"/>
              </a:rPr>
              <a:t>the United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ea typeface="Arial" panose="020B0604020202020204" pitchFamily="34" charset="0"/>
                <a:cs typeface="Arial" panose="020B0604020202020204" pitchFamily="34" charset="0"/>
              </a:rPr>
              <a:t>Natio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ordia New" panose="020B0304020202020204" pitchFamily="34" charset="-34"/>
                <a:cs typeface="Arial" panose="020B0604020202020204" pitchFamily="34" charset="0"/>
              </a:rPr>
              <a:t>	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ordia New" panose="020B0304020202020204" pitchFamily="34" charset="-34"/>
                <a:cs typeface="Arial" panose="020B0604020202020204" pitchFamily="34" charset="0"/>
              </a:rPr>
              <a:t>4.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Arial" panose="020B0604020202020204" pitchFamily="34" charset="0"/>
                <a:cs typeface="Arial" panose="020B0604020202020204" pitchFamily="34" charset="0"/>
              </a:rPr>
              <a:t>Thailand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ordia New" panose="020B0304020202020204" pitchFamily="34" charset="-34"/>
                <a:cs typeface="Arial" panose="020B0604020202020204" pitchFamily="34" charset="0"/>
              </a:rPr>
              <a:t>; what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	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10" name="Picture 2" descr="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80645" y="4018203"/>
            <a:ext cx="1508737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e 4"/>
          <p:cNvGrpSpPr/>
          <p:nvPr/>
        </p:nvGrpSpPr>
        <p:grpSpPr>
          <a:xfrm rot="639085">
            <a:off x="2063652" y="1727939"/>
            <a:ext cx="2403749" cy="2187542"/>
            <a:chOff x="1846263" y="112713"/>
            <a:chExt cx="2298700" cy="1908175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1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575183"/>
              </p:ext>
            </p:extLst>
          </p:nvPr>
        </p:nvGraphicFramePr>
        <p:xfrm>
          <a:off x="2253180" y="1886646"/>
          <a:ext cx="2301222" cy="1139940"/>
        </p:xfrm>
        <a:graphic>
          <a:graphicData uri="http://schemas.openxmlformats.org/drawingml/2006/table">
            <a:tbl>
              <a:tblPr/>
              <a:tblGrid>
                <a:gridCol w="2301222"/>
              </a:tblGrid>
              <a:tr h="113994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ทำแบบฝึกหัดเพิ่ม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ไหมครับ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?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614380" y="365980"/>
            <a:ext cx="5073528" cy="5715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anose="02040602050305030304" pitchFamily="18" charset="0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anose="02040602050305030304" pitchFamily="18" charset="0"/>
                <a:ea typeface="Angsana New" panose="02020603050405020304" pitchFamily="18" charset="-34"/>
                <a:cs typeface="Angsana New" panose="02020603050405020304" pitchFamily="18" charset="-34"/>
              </a:rPr>
              <a:t>Hot cow dives into pool</a:t>
            </a:r>
          </a:p>
          <a:p>
            <a:pPr marL="0" marR="0" lvl="0" indent="0" algn="l" defTabSz="914400" rtl="0" eaLnBrk="0" fontAlgn="base" latinLnBrk="0" hangingPunct="0">
              <a:lnSpc>
                <a:spcPct val="96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endParaRPr kumimoji="0" lang="en-US" altLang="th-TH" sz="1600" b="0" i="0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Book Antiqua" panose="02040602050305030304" pitchFamily="18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Book Antiqua" panose="0204060205030503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(1) A cow clambered into a </a:t>
            </a:r>
            <a:r>
              <a:rPr kumimoji="0" lang="en-US" altLang="th-TH" sz="1400" b="0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/>
                <a:latin typeface="Book Antiqua" panose="0204060205030503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neighbour's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Book Antiqua" panose="0204060205030503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 garden and jumped in a swimming pool during a heatwave in Brazil.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Book Antiqua" panose="0204060205030503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(2) With temperatures approaching 40C, the cow got over a fence and went straight to the pool of the home in Taubate. (3) The owner of the house told SPTV: “I heard a noise and came to check what was going on. (4) What I saw was the most absurd thing in the world, a cow in the swimming pool!”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Book Antiqua" panose="0204060205030503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(5) To get the animal out of the pool was impossible for the landlady. (6) The woman called the firefighters to do the job.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Book Antiqua" panose="0204060205030503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(7) A spokesman for the fire brigade said: "Getting rid of a cow was the first job of this kind in the 20 years since I’ve been here!“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Book Antiqua" panose="02040602050305030304" pitchFamily="18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Book Antiqua" panose="02040602050305030304" pitchFamily="18" charset="0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32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anose="02040602050305030304" pitchFamily="18" charset="0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th-TH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Adapted from: http://www.ananova.com/news/story/sm_1694438.html?menu=</a:t>
            </a:r>
            <a:r>
              <a:rPr kumimoji="0" lang="en-US" altLang="th-TH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news.quirkie</a:t>
            </a:r>
            <a:r>
              <a:rPr kumimoji="0" lang="en-US" altLang="th-TH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anose="02020603050405020304" pitchFamily="18" charset="-34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endParaRPr kumimoji="0" lang="en-US" altLang="th-TH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zk02_untitled" charset="0"/>
              <a:ea typeface="Angsana New" panose="02020603050405020304" pitchFamily="18" charset="-34"/>
              <a:cs typeface="Lzk02_untitled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  <a:ea typeface="Cordia New" panose="020B0304020202020204" pitchFamily="34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endParaRPr kumimoji="0" lang="en-US" altLang="th-TH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anose="020B0304020202020204" pitchFamily="34" charset="-34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anose="02020603050405020304" pitchFamily="18" charset="-34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anose="02020603050405020304" pitchFamily="18" charset="-34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1432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2259</TotalTime>
  <Words>1422</Words>
  <Application>Microsoft Office PowerPoint</Application>
  <PresentationFormat>Widescreen</PresentationFormat>
  <Paragraphs>184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宋体</vt:lpstr>
      <vt:lpstr>Angsana New</vt:lpstr>
      <vt:lpstr>Arial</vt:lpstr>
      <vt:lpstr>Arial Black</vt:lpstr>
      <vt:lpstr>Arial Narrow</vt:lpstr>
      <vt:lpstr>Book Antiqua</vt:lpstr>
      <vt:lpstr>Calibri</vt:lpstr>
      <vt:lpstr>Calibri Light</vt:lpstr>
      <vt:lpstr>Comic Sans MS</vt:lpstr>
      <vt:lpstr>Cordia New</vt:lpstr>
      <vt:lpstr>Lzk02_untitled</vt:lpstr>
      <vt:lpstr>Times New Roman</vt:lpstr>
      <vt:lpstr>Webdings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211</cp:revision>
  <cp:lastPrinted>2016-05-27T06:24:58Z</cp:lastPrinted>
  <dcterms:created xsi:type="dcterms:W3CDTF">2015-01-09T05:03:30Z</dcterms:created>
  <dcterms:modified xsi:type="dcterms:W3CDTF">2016-06-29T21:29:59Z</dcterms:modified>
</cp:coreProperties>
</file>