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92" r:id="rId4"/>
    <p:sldId id="298" r:id="rId5"/>
    <p:sldId id="299" r:id="rId6"/>
    <p:sldId id="303" r:id="rId7"/>
    <p:sldId id="305" r:id="rId8"/>
    <p:sldId id="306" r:id="rId9"/>
    <p:sldId id="266" r:id="rId10"/>
    <p:sldId id="259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03/07/59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kmuttsalc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62937" y="3547273"/>
            <a:ext cx="3960813" cy="167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5400" b="1" dirty="0" smtClean="0">
                <a:latin typeface="Calibri" panose="020F0502020204030204" pitchFamily="34" charset="0"/>
                <a:cs typeface="+mn-cs"/>
              </a:rPr>
              <a:t>คู่มือฉันทำได้</a:t>
            </a:r>
            <a:r>
              <a:rPr lang="en-US" altLang="en-US" sz="5400" b="1" dirty="0" smtClean="0">
                <a:latin typeface="Calibri" panose="020F0502020204030204" pitchFamily="34" charset="0"/>
                <a:cs typeface="+mn-cs"/>
              </a:rPr>
              <a:t>!</a:t>
            </a:r>
            <a:endParaRPr lang="th-TH" altLang="en-US" sz="5400" b="1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3200" b="1" dirty="0" smtClean="0">
                <a:latin typeface="Calibri" panose="020F0502020204030204" pitchFamily="34" charset="0"/>
              </a:rPr>
              <a:t>Can do manual!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47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</a:t>
            </a:r>
            <a:r>
              <a:rPr lang="en-US" altLang="th-TH" sz="1200" dirty="0" smtClean="0">
                <a:latin typeface="Calibri" panose="020F0502020204030204" pitchFamily="34" charset="0"/>
              </a:rPr>
              <a:t>KMUTT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 err="1" smtClean="0">
                <a:latin typeface="Calibri" panose="020F0502020204030204" pitchFamily="34" charset="0"/>
              </a:rPr>
              <a:t>ud</a:t>
            </a:r>
            <a:r>
              <a:rPr lang="en-US" altLang="th-TH" sz="1200" dirty="0" smtClean="0">
                <a:latin typeface="Calibri" panose="020F0502020204030204" pitchFamily="34" charset="0"/>
              </a:rPr>
              <a:t> version 3 July, 2016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325" y="339258"/>
            <a:ext cx="20193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499471" y="0"/>
            <a:ext cx="664375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405937" y="258482"/>
            <a:ext cx="2825173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การใช้คู่มือเพื่อพัฒนาตัวคุณเอง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405937" y="2033668"/>
            <a:ext cx="4644314" cy="452431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คู่มือนี้ประกอบด้วยแบบฟอร์มเพื่อพัฒนาภาษาอังกฤษด้วยตัวเอง จำนวน </a:t>
            </a:r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แบบ 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ศึกษาแบบฟอร์มต่างๆ และเลือกให้แบบฟอร์มที่สอดคล้องกับเป้าหมายการพัฒนาภาษาอังกฤษที่คุณตั้งไว้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ทำเครื่องหมายทุกครั้งที่คุณทำงานสำเร็จ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ถ้ามีเวลา ลองสร้างสรรค์และปรับแบบฟอร์มให้เหมาะกับตัวคุณเองดู</a:t>
            </a:r>
          </a:p>
          <a:p>
            <a:pPr>
              <a:buNone/>
            </a:pPr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คุณสามารถดาวน์โหลดคู่มือนี้ และคู่มือเพื่อพัฒนาภาษาอังกฤษทักษะอื่นๆ ได้ที่</a:t>
            </a:r>
          </a:p>
          <a:p>
            <a:pPr>
              <a:buNone/>
            </a:pPr>
            <a:r>
              <a:rPr lang="en-US" altLang="th-TH" sz="2400" u="sng" dirty="0">
                <a:solidFill>
                  <a:srgbClr val="0070C0"/>
                </a:solidFill>
                <a:latin typeface="Calibri" panose="020F0502020204030204" pitchFamily="34" charset="0"/>
                <a:hlinkClick r:id="rId2"/>
              </a:rPr>
              <a:t>http://</a:t>
            </a:r>
            <a:r>
              <a:rPr lang="en-US" altLang="th-TH" sz="2400" u="sng" dirty="0" smtClean="0">
                <a:solidFill>
                  <a:srgbClr val="0070C0"/>
                </a:solidFill>
                <a:latin typeface="Calibri" panose="020F0502020204030204" pitchFamily="34" charset="0"/>
                <a:hlinkClick r:id="rId2"/>
              </a:rPr>
              <a:t>kmuttsalc</a:t>
            </a:r>
            <a:r>
              <a:rPr lang="en-US" altLang="th-TH" sz="2400" u="sng" dirty="0" smtClean="0">
                <a:solidFill>
                  <a:srgbClr val="0070C0"/>
                </a:solidFill>
                <a:latin typeface="Calibri" panose="020F0502020204030204" pitchFamily="34" charset="0"/>
              </a:rPr>
              <a:t>.wikispaces.com</a:t>
            </a:r>
            <a:endParaRPr lang="th-TH" altLang="th-TH" sz="2400" u="sng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1" y="420748"/>
            <a:ext cx="2062668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GB" altLang="th-TH" sz="2400" b="1" dirty="0" smtClean="0">
                <a:latin typeface="+mn-lt"/>
              </a:rPr>
              <a:t>I CAN DO IT</a:t>
            </a:r>
            <a:r>
              <a:rPr lang="en-US" altLang="th-TH" sz="2400" dirty="0" smtClean="0">
                <a:latin typeface="+mn-lt"/>
              </a:rPr>
              <a:t> </a:t>
            </a:r>
            <a:endParaRPr lang="th-TH" altLang="th-TH" sz="2400" dirty="0">
              <a:latin typeface="+mn-lt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1219133"/>
            <a:ext cx="4992329" cy="195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Below is what I have planned to </a:t>
            </a:r>
            <a:endParaRPr lang="en-US" altLang="th-TH" sz="2000" dirty="0" smtClean="0">
              <a:latin typeface="+mn-lt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th-TH" sz="2000" dirty="0" smtClean="0">
                <a:latin typeface="+mn-lt"/>
              </a:rPr>
              <a:t>do </a:t>
            </a:r>
            <a:r>
              <a:rPr lang="en-US" altLang="th-TH" sz="2000" dirty="0">
                <a:latin typeface="+mn-lt"/>
              </a:rPr>
              <a:t>within (time duration</a:t>
            </a:r>
            <a:r>
              <a:rPr lang="en-US" altLang="th-TH" sz="2000" dirty="0" smtClean="0">
                <a:latin typeface="+mn-lt"/>
              </a:rPr>
              <a:t>) </a:t>
            </a:r>
            <a:r>
              <a:rPr lang="en-US" altLang="th-TH" sz="2000" dirty="0">
                <a:latin typeface="+mn-lt"/>
              </a:rPr>
              <a:t>…………………….. .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I will put a tick on the table whenever I have completed a task!</a:t>
            </a:r>
          </a:p>
          <a:p>
            <a:pPr>
              <a:spcBef>
                <a:spcPct val="0"/>
              </a:spcBef>
              <a:buNone/>
            </a:pPr>
            <a:endParaRPr lang="en-US" altLang="th-TH" sz="2000" dirty="0">
              <a:latin typeface="+mn-lt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th-TH" sz="1600" dirty="0">
                <a:latin typeface="+mn-lt"/>
              </a:rPr>
              <a:t>Signature </a:t>
            </a:r>
            <a:r>
              <a:rPr lang="en-US" altLang="th-TH" sz="1600" dirty="0" smtClean="0">
                <a:latin typeface="+mn-lt"/>
              </a:rPr>
              <a:t>…………………………..    Date……………… </a:t>
            </a:r>
            <a:endParaRPr lang="en-US" altLang="th-TH" sz="16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691" y="318487"/>
            <a:ext cx="1111112" cy="161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18" descr="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784" y="115787"/>
            <a:ext cx="1106714" cy="123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14"/>
          <p:cNvSpPr>
            <a:spLocks noChangeArrowheads="1"/>
          </p:cNvSpPr>
          <p:nvPr/>
        </p:nvSpPr>
        <p:spPr bwMode="auto">
          <a:xfrm>
            <a:off x="6749989" y="3348241"/>
            <a:ext cx="438905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85725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2000" dirty="0">
                <a:latin typeface="+mn-lt"/>
              </a:rPr>
              <a:t>My plan:   </a:t>
            </a:r>
            <a:br>
              <a:rPr lang="en-US" altLang="th-TH" sz="2000" dirty="0">
                <a:latin typeface="+mn-lt"/>
              </a:rPr>
            </a:br>
            <a:r>
              <a:rPr lang="en-US" altLang="th-TH" sz="2000" dirty="0">
                <a:latin typeface="+mn-lt"/>
              </a:rPr>
              <a:t>  </a:t>
            </a:r>
            <a:r>
              <a:rPr lang="en-US" altLang="th-TH" sz="2000" dirty="0" smtClean="0">
                <a:latin typeface="+mn-lt"/>
              </a:rPr>
              <a:t>……………………………………………………………</a:t>
            </a:r>
            <a:endParaRPr lang="en-US" altLang="th-TH" sz="2000" dirty="0"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1" name="Group 9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546036"/>
              </p:ext>
            </p:extLst>
          </p:nvPr>
        </p:nvGraphicFramePr>
        <p:xfrm>
          <a:off x="7021026" y="4234701"/>
          <a:ext cx="4113892" cy="2496156"/>
        </p:xfrm>
        <a:graphic>
          <a:graphicData uri="http://schemas.openxmlformats.org/drawingml/2006/table">
            <a:tbl>
              <a:tblPr/>
              <a:tblGrid>
                <a:gridCol w="411238"/>
                <a:gridCol w="411238"/>
                <a:gridCol w="411238"/>
                <a:gridCol w="411238"/>
                <a:gridCol w="411238"/>
                <a:gridCol w="412750"/>
                <a:gridCol w="411238"/>
                <a:gridCol w="406702"/>
                <a:gridCol w="415774"/>
                <a:gridCol w="411238"/>
              </a:tblGrid>
              <a:tr h="480786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10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274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536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30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24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34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36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40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536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41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42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43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44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45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46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47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48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49</a:t>
                      </a:r>
                      <a:endParaRPr kumimoji="0" lang="th-TH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50</a:t>
                      </a:r>
                      <a:endParaRPr kumimoji="0" lang="th-T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75241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645030" y="865015"/>
            <a:ext cx="4410762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Reading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62343" y="407753"/>
            <a:ext cx="3508083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reading 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62343" y="1163173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</a:t>
            </a:r>
            <a:r>
              <a:rPr lang="en-US" altLang="th-TH" sz="2000" dirty="0" smtClean="0">
                <a:latin typeface="+mn-lt"/>
              </a:rPr>
              <a:t>week(s</a:t>
            </a:r>
            <a:r>
              <a:rPr lang="en-US" altLang="th-TH" sz="2000" dirty="0">
                <a:latin typeface="+mn-lt"/>
              </a:rPr>
              <a:t>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4" name="Picture 141" descr="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025" y="236082"/>
            <a:ext cx="987582" cy="125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132306"/>
              </p:ext>
            </p:extLst>
          </p:nvPr>
        </p:nvGraphicFramePr>
        <p:xfrm>
          <a:off x="6990317" y="2268001"/>
          <a:ext cx="4933191" cy="3903616"/>
        </p:xfrm>
        <a:graphic>
          <a:graphicData uri="http://schemas.openxmlformats.org/drawingml/2006/table">
            <a:tbl>
              <a:tblPr/>
              <a:tblGrid>
                <a:gridCol w="1703517"/>
                <a:gridCol w="3229674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Sources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you have read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Newspaper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Magazines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Short stories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Text books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articles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news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Advertisements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Signs &amp; labels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8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514" y="2164789"/>
            <a:ext cx="1787806" cy="212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33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67513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432449" y="622816"/>
            <a:ext cx="4410762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Listening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80087" y="391983"/>
            <a:ext cx="3508083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listening </a:t>
            </a:r>
            <a:r>
              <a:rPr lang="en-US" altLang="th-TH" sz="2400" b="1" dirty="0">
                <a:latin typeface="+mn-lt"/>
              </a:rPr>
              <a:t>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1030875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</a:t>
            </a:r>
            <a:r>
              <a:rPr lang="en-US" altLang="th-TH" sz="2000" dirty="0" smtClean="0">
                <a:latin typeface="+mn-lt"/>
              </a:rPr>
              <a:t>week(s</a:t>
            </a:r>
            <a:r>
              <a:rPr lang="en-US" altLang="th-TH" sz="2000" dirty="0">
                <a:latin typeface="+mn-lt"/>
              </a:rPr>
              <a:t>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4" name="Picture 141" descr="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025" y="236082"/>
            <a:ext cx="987582" cy="125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727321"/>
              </p:ext>
            </p:extLst>
          </p:nvPr>
        </p:nvGraphicFramePr>
        <p:xfrm>
          <a:off x="6880087" y="2207881"/>
          <a:ext cx="4933191" cy="3641615"/>
        </p:xfrm>
        <a:graphic>
          <a:graphicData uri="http://schemas.openxmlformats.org/drawingml/2006/table">
            <a:tbl>
              <a:tblPr/>
              <a:tblGrid>
                <a:gridCol w="1517262"/>
                <a:gridCol w="3415929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Sources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you have done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Songs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Movies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News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Bradley Hand ITC" pitchFamily="66" charset="0"/>
                          <a:ea typeface="Times New Roman" pitchFamily="18" charset="0"/>
                          <a:cs typeface="Tahoma" pitchFamily="34" charset="0"/>
                        </a:rPr>
                        <a:t>lecture</a:t>
                      </a: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Conversation</a:t>
                      </a:r>
                      <a:endParaRPr kumimoji="0" 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4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Bradley Hand ITC" pitchFamily="66" charset="0"/>
                          <a:ea typeface="Times New Roman" pitchFamily="18" charset="0"/>
                          <a:cs typeface="Tahoma" pitchFamily="34" charset="0"/>
                        </a:rPr>
                        <a:t>Interview</a:t>
                      </a: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Bradley Hand ITC" pitchFamily="66" charset="0"/>
                          <a:ea typeface="Times New Roman" pitchFamily="18" charset="0"/>
                          <a:cs typeface="Tahoma" pitchFamily="34" charset="0"/>
                        </a:rPr>
                        <a:t>Dictation</a:t>
                      </a:r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marL="87086" marR="87086" marT="43522" marB="435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7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748" y="2044248"/>
            <a:ext cx="1711325" cy="205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570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03927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578016" y="920974"/>
            <a:ext cx="4410762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Speaking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17046" y="236082"/>
            <a:ext cx="3799557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speaking </a:t>
            </a:r>
            <a:r>
              <a:rPr lang="en-US" altLang="th-TH" sz="2400" b="1" dirty="0">
                <a:latin typeface="+mn-lt"/>
              </a:rPr>
              <a:t>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797863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</a:t>
            </a:r>
            <a:r>
              <a:rPr lang="en-US" altLang="th-TH" sz="2000" dirty="0" smtClean="0">
                <a:latin typeface="+mn-lt"/>
              </a:rPr>
              <a:t>week(s</a:t>
            </a:r>
            <a:r>
              <a:rPr lang="en-US" altLang="th-TH" sz="2000" dirty="0">
                <a:latin typeface="+mn-lt"/>
              </a:rPr>
              <a:t>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graphicFrame>
        <p:nvGraphicFramePr>
          <p:cNvPr id="15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069774"/>
              </p:ext>
            </p:extLst>
          </p:nvPr>
        </p:nvGraphicFramePr>
        <p:xfrm>
          <a:off x="6978111" y="1767236"/>
          <a:ext cx="4933191" cy="3971110"/>
        </p:xfrm>
        <a:graphic>
          <a:graphicData uri="http://schemas.openxmlformats.org/drawingml/2006/table">
            <a:tbl>
              <a:tblPr/>
              <a:tblGrid>
                <a:gridCol w="2125548"/>
                <a:gridCol w="2807643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What I have done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I have done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Record my own speaking on mobile phone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Speak to myself silently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th-TH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Practise</a:t>
                      </a: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dialogues by myself</a:t>
                      </a:r>
                      <a:endParaRPr kumimoji="0" lang="en-US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Speak to myself loudly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>
                      <a:lvl1pPr defTabSz="102870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 marL="514350" defTabSz="10287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 marL="1028700" defTabSz="1028700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 marL="154305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 marL="2057400" defTabSz="102870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marL="25146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marL="29718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marL="34290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marL="3886200" defTabSz="10287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th-T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anose="03070402050302030203" pitchFamily="66" charset="0"/>
                          <a:cs typeface="Angsana New" panose="02020603050405020304" pitchFamily="18" charset="-34"/>
                        </a:rPr>
                        <a:t>Speak to someone</a:t>
                      </a:r>
                      <a:endParaRPr kumimoji="0" lang="th-TH" altLang="th-TH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anose="03070402050302030203" pitchFamily="66" charset="0"/>
                        <a:cs typeface="Angsana New" panose="02020603050405020304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8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236" y="2145077"/>
            <a:ext cx="1808163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03" y="203023"/>
            <a:ext cx="1192772" cy="134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3867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64938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578016" y="920974"/>
            <a:ext cx="4410762" cy="108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Vocabulary 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817047" y="51416"/>
            <a:ext cx="2597410" cy="83099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vocabulary 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920974"/>
            <a:ext cx="4992329" cy="71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Time frame: …..  </a:t>
            </a:r>
            <a:r>
              <a:rPr lang="en-US" altLang="th-TH" sz="2000" dirty="0" smtClean="0">
                <a:latin typeface="+mn-lt"/>
              </a:rPr>
              <a:t>week(s</a:t>
            </a:r>
            <a:r>
              <a:rPr lang="en-US" altLang="th-TH" sz="2000" dirty="0">
                <a:latin typeface="+mn-lt"/>
              </a:rPr>
              <a:t>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20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1" name="Picture 9" descr="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03" y="203023"/>
            <a:ext cx="1192772" cy="134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03" y="2253724"/>
            <a:ext cx="3162300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213445"/>
              </p:ext>
            </p:extLst>
          </p:nvPr>
        </p:nvGraphicFramePr>
        <p:xfrm>
          <a:off x="6876184" y="1795738"/>
          <a:ext cx="4933191" cy="4513216"/>
        </p:xfrm>
        <a:graphic>
          <a:graphicData uri="http://schemas.openxmlformats.org/drawingml/2006/table">
            <a:tbl>
              <a:tblPr/>
              <a:tblGrid>
                <a:gridCol w="1703517"/>
                <a:gridCol w="3229674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Sources I used for learning vocab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 you have done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Newspaper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Magazines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Short stories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Text books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articles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Online news</a:t>
                      </a: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Advertisements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Signs &amp; labels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869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70340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578016" y="920974"/>
            <a:ext cx="4410762" cy="108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Writing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920974"/>
            <a:ext cx="4992329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1600" dirty="0">
                <a:latin typeface="+mn-lt"/>
              </a:rPr>
              <a:t>Time frame: …..  </a:t>
            </a:r>
            <a:r>
              <a:rPr lang="en-US" altLang="th-TH" sz="1600" dirty="0" smtClean="0">
                <a:latin typeface="+mn-lt"/>
              </a:rPr>
              <a:t>week</a:t>
            </a:r>
            <a:r>
              <a:rPr lang="en-US" altLang="th-TH" sz="1600" dirty="0" smtClean="0">
                <a:latin typeface="+mn-lt"/>
              </a:rPr>
              <a:t>(s</a:t>
            </a:r>
            <a:r>
              <a:rPr lang="en-US" altLang="th-TH" sz="1600" dirty="0">
                <a:latin typeface="+mn-lt"/>
              </a:rPr>
              <a:t>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16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1" name="Picture 9" descr="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03" y="203023"/>
            <a:ext cx="1192772" cy="134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6817047" y="236082"/>
            <a:ext cx="3653478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writing </a:t>
            </a:r>
            <a:r>
              <a:rPr lang="en-US" altLang="th-TH" sz="2400" b="1" dirty="0">
                <a:latin typeface="+mn-lt"/>
              </a:rPr>
              <a:t>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graphicFrame>
        <p:nvGraphicFramePr>
          <p:cNvPr id="15" name="Group 222"/>
          <p:cNvGraphicFramePr>
            <a:graphicFrameLocks noGrp="1"/>
          </p:cNvGraphicFramePr>
          <p:nvPr>
            <p:extLst/>
          </p:nvPr>
        </p:nvGraphicFramePr>
        <p:xfrm>
          <a:off x="6576238" y="1836492"/>
          <a:ext cx="5154100" cy="4820920"/>
        </p:xfrm>
        <a:graphic>
          <a:graphicData uri="http://schemas.openxmlformats.org/drawingml/2006/table">
            <a:tbl>
              <a:tblPr/>
              <a:tblGrid>
                <a:gridCol w="1779801"/>
                <a:gridCol w="3374299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What  I have done….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Write diary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Write an essay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Write a letter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Write a report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Write an e-mail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Taking note from reading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306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Taking note from listening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Write a summary from reading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1028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rial" charset="0"/>
                        </a:rPr>
                        <a:t>Write a summary from listening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41" y="2274098"/>
            <a:ext cx="3262818" cy="244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562184" y="67837"/>
            <a:ext cx="70340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578016" y="920974"/>
            <a:ext cx="4410762" cy="108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Grammar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Development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817046" y="920974"/>
            <a:ext cx="4992329" cy="5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th-TH" sz="1600" dirty="0">
                <a:latin typeface="+mn-lt"/>
              </a:rPr>
              <a:t>Time frame: …..  </a:t>
            </a:r>
            <a:r>
              <a:rPr lang="en-US" altLang="th-TH" sz="1600" dirty="0" smtClean="0">
                <a:latin typeface="+mn-lt"/>
              </a:rPr>
              <a:t>week</a:t>
            </a:r>
            <a:r>
              <a:rPr lang="en-US" altLang="th-TH" sz="1600" dirty="0" smtClean="0">
                <a:latin typeface="+mn-lt"/>
              </a:rPr>
              <a:t>(s</a:t>
            </a:r>
            <a:r>
              <a:rPr lang="en-US" altLang="th-TH" sz="1600" dirty="0">
                <a:latin typeface="+mn-lt"/>
              </a:rPr>
              <a:t>)   </a:t>
            </a:r>
          </a:p>
          <a:p>
            <a:pPr>
              <a:spcBef>
                <a:spcPct val="0"/>
              </a:spcBef>
              <a:buNone/>
            </a:pPr>
            <a:r>
              <a:rPr lang="en-US" altLang="th-TH" sz="1600" dirty="0">
                <a:latin typeface="+mn-lt"/>
              </a:rPr>
              <a:t>From …….............  to…………………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74717" y="5115273"/>
            <a:ext cx="4751388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870" tIns="51435" rIns="102870" bIns="51435" anchor="b"/>
          <a:lstStyle>
            <a:lvl1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54000" indent="-254000" algn="ctr"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7112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11684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16256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2082800" indent="-254000" algn="ctr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th-TH" sz="2800" b="1" dirty="0"/>
              <a:t>Changing Your Habit </a:t>
            </a:r>
            <a:br>
              <a:rPr lang="en-US" altLang="th-TH" sz="2800" b="1" dirty="0"/>
            </a:br>
            <a:endParaRPr lang="th-TH" altLang="th-TH" sz="2800" dirty="0"/>
          </a:p>
        </p:txBody>
      </p:sp>
      <p:pic>
        <p:nvPicPr>
          <p:cNvPr id="11" name="Picture 9" descr="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603" y="203023"/>
            <a:ext cx="1192772" cy="134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6817047" y="236082"/>
            <a:ext cx="3653478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th-TH" sz="2400" b="1" dirty="0">
                <a:latin typeface="+mn-lt"/>
              </a:rPr>
              <a:t>My </a:t>
            </a:r>
            <a:r>
              <a:rPr lang="en-US" altLang="th-TH" sz="2400" b="1" dirty="0" smtClean="0">
                <a:latin typeface="+mn-lt"/>
              </a:rPr>
              <a:t>grammar</a:t>
            </a:r>
            <a:r>
              <a:rPr lang="en-US" altLang="th-TH" sz="2400" b="1" dirty="0" smtClean="0">
                <a:latin typeface="+mn-lt"/>
              </a:rPr>
              <a:t> </a:t>
            </a:r>
            <a:r>
              <a:rPr lang="en-US" altLang="th-TH" sz="2400" b="1" dirty="0">
                <a:latin typeface="+mn-lt"/>
              </a:rPr>
              <a:t>development</a:t>
            </a:r>
            <a:endParaRPr lang="th-TH" altLang="th-TH" sz="2800" dirty="0">
              <a:solidFill>
                <a:srgbClr val="FF0000"/>
              </a:solidFill>
              <a:latin typeface="+mn-lt"/>
              <a:cs typeface="Tahoma" panose="020B0604030504040204" pitchFamily="34" charset="0"/>
            </a:endParaRPr>
          </a:p>
        </p:txBody>
      </p:sp>
      <p:graphicFrame>
        <p:nvGraphicFramePr>
          <p:cNvPr id="15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275851"/>
              </p:ext>
            </p:extLst>
          </p:nvPr>
        </p:nvGraphicFramePr>
        <p:xfrm>
          <a:off x="6601664" y="1610516"/>
          <a:ext cx="5154100" cy="4667796"/>
        </p:xfrm>
        <a:graphic>
          <a:graphicData uri="http://schemas.openxmlformats.org/drawingml/2006/table">
            <a:tbl>
              <a:tblPr/>
              <a:tblGrid>
                <a:gridCol w="1779801"/>
                <a:gridCol w="3374299"/>
              </a:tblGrid>
              <a:tr h="261257"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ea typeface="SimSun" pitchFamily="2" charset="-122"/>
                          <a:cs typeface="Tahoma" pitchFamily="34" charset="0"/>
                        </a:rPr>
                        <a:t>What  I have done….</a:t>
                      </a: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No. of time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8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Review grammar rules from grammar books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</a:t>
                      </a: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</a:t>
                      </a:r>
                      <a:b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</a:b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Review grammar rules from online resources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</a:t>
                      </a: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</a:t>
                      </a:r>
                      <a:b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</a:b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Do online grammar exercises from grammar books</a:t>
                      </a:r>
                      <a:endParaRPr kumimoji="0" lang="th-TH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radley Hand ITC" pitchFamily="66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</a:t>
                      </a: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</a:t>
                      </a:r>
                      <a:b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</a:b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h-TH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Do online grammar exercises</a:t>
                      </a:r>
                      <a:endParaRPr lang="th-TH" sz="1600" dirty="0"/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</a:t>
                      </a: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</a:t>
                      </a:r>
                      <a:b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</a:b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3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radley Hand ITC" pitchFamily="66" charset="0"/>
                          <a:cs typeface="Angsana New" pitchFamily="18" charset="-34"/>
                        </a:rPr>
                        <a:t>Make grammar notes</a:t>
                      </a:r>
                      <a:endParaRPr lang="th-TH" sz="1600" dirty="0"/>
                    </a:p>
                  </a:txBody>
                  <a:tcPr marL="87086" marR="87086" marT="43543" marB="435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28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  <a:b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</a:br>
                      <a:r>
                        <a:rPr kumimoji="0" lang="th-TH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☺ ☺ ☺ ☺ ☺ ☺ ☺ ☺ ☺ ☺ ☺</a:t>
                      </a:r>
                    </a:p>
                  </a:txBody>
                  <a:tcPr marL="87086" marR="87086" marT="43543" marB="435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58" y="2318645"/>
            <a:ext cx="3141847" cy="235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196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71438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34227" y="511040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184" y="1963504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038" y="4203886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1021</Words>
  <Application>Microsoft Office PowerPoint</Application>
  <PresentationFormat>Widescreen</PresentationFormat>
  <Paragraphs>210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SimSun</vt:lpstr>
      <vt:lpstr>Angsana New</vt:lpstr>
      <vt:lpstr>Arial</vt:lpstr>
      <vt:lpstr>Bradley Hand ITC</vt:lpstr>
      <vt:lpstr>Calibri</vt:lpstr>
      <vt:lpstr>Calibri Light</vt:lpstr>
      <vt:lpstr>Cordia New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138</cp:revision>
  <cp:lastPrinted>2016-01-11T04:53:46Z</cp:lastPrinted>
  <dcterms:created xsi:type="dcterms:W3CDTF">2015-01-09T05:03:30Z</dcterms:created>
  <dcterms:modified xsi:type="dcterms:W3CDTF">2016-07-03T15:50:33Z</dcterms:modified>
</cp:coreProperties>
</file>