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78" r:id="rId2"/>
    <p:sldId id="268" r:id="rId3"/>
    <p:sldId id="275" r:id="rId4"/>
    <p:sldId id="276" r:id="rId5"/>
    <p:sldId id="277" r:id="rId6"/>
    <p:sldId id="266" r:id="rId7"/>
    <p:sldId id="279" r:id="rId8"/>
    <p:sldId id="259" r:id="rId9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sinee.wim" initials="N" lastIdx="1" clrIdx="0">
    <p:extLst>
      <p:ext uri="{19B8F6BF-5375-455C-9EA6-DF929625EA0E}">
        <p15:presenceInfo xmlns:p15="http://schemas.microsoft.com/office/powerpoint/2012/main" xmlns="" userId="Natsinee.wim" providerId="None"/>
      </p:ext>
    </p:extLst>
  </p:cmAuthor>
  <p:cmAuthor id="2" name="oot" initials="o" lastIdx="1" clrIdx="1">
    <p:extLst>
      <p:ext uri="{19B8F6BF-5375-455C-9EA6-DF929625EA0E}">
        <p15:presenceInfo xmlns:p15="http://schemas.microsoft.com/office/powerpoint/2012/main" xmlns="" userId="oo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FF"/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35" d="100"/>
          <a:sy n="35" d="100"/>
        </p:scale>
        <p:origin x="-1086" y="-7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5-10-24T01:11:06.163" idx="1">
    <p:pos x="7622" y="3974"/>
    <p:text/>
    <p:extLst>
      <p:ext uri="{C676402C-5697-4E1C-873F-D02D1690AC5C}">
        <p15:threadingInfo xmlns:p15="http://schemas.microsoft.com/office/powerpoint/2012/main" xmlns="" timeZoneBias="4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D3389F-F030-476E-B254-88AAD70B814C}" type="datetimeFigureOut">
              <a:rPr lang="th-TH" smtClean="0"/>
              <a:t>05/07/59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08C5AA-56C3-4009-959A-9B6F35EF21C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59192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05/07/59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76380316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05/07/59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58446289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05/07/59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00229232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05/07/59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43750094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05/07/59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04959628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05/07/59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14988033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05/07/59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19190429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05/07/59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50523820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05/07/59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88127444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05/07/59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37237761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05/07/59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61452849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EB05-FF51-41A1-A459-8DEEADF2D49F}" type="datetimeFigureOut">
              <a:rPr lang="th-TH" smtClean="0"/>
              <a:t>05/07/59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37934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comments" Target="../comments/commen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http://ktgreenday.tripod.com/sitebuildercontent/sitebuilderpictures/dudes.gif" TargetMode="External"/><Relationship Id="rId5" Type="http://schemas.openxmlformats.org/officeDocument/2006/relationships/image" Target="../media/image10.gif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ts.kmutt.ac.th/salc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562165" y="0"/>
            <a:ext cx="57911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/>
          <p:cNvSpPr/>
          <p:nvPr/>
        </p:nvSpPr>
        <p:spPr>
          <a:xfrm>
            <a:off x="5688117" y="0"/>
            <a:ext cx="87404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7362937" y="6320241"/>
            <a:ext cx="3906076" cy="288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200" dirty="0">
                <a:latin typeface="Calibri" panose="020F0502020204030204" pitchFamily="34" charset="0"/>
              </a:rPr>
              <a:t>Copyright © </a:t>
            </a:r>
            <a:r>
              <a:rPr lang="en-US" altLang="th-TH" sz="1200" dirty="0" smtClean="0">
                <a:latin typeface="Calibri" panose="020F0502020204030204" pitchFamily="34" charset="0"/>
              </a:rPr>
              <a:t>2015 </a:t>
            </a:r>
            <a:r>
              <a:rPr lang="en-US" altLang="th-TH" sz="1200" dirty="0">
                <a:latin typeface="Calibri" panose="020F0502020204030204" pitchFamily="34" charset="0"/>
              </a:rPr>
              <a:t>Self-access </a:t>
            </a:r>
            <a:r>
              <a:rPr lang="en-US" altLang="th-TH" sz="1200" dirty="0" smtClean="0">
                <a:latin typeface="Calibri" panose="020F0502020204030204" pitchFamily="34" charset="0"/>
              </a:rPr>
              <a:t>Learning </a:t>
            </a:r>
            <a:r>
              <a:rPr lang="en-US" altLang="th-TH" sz="1200" dirty="0">
                <a:latin typeface="Calibri" panose="020F0502020204030204" pitchFamily="34" charset="0"/>
              </a:rPr>
              <a:t>Centre, KMUTT </a:t>
            </a:r>
            <a:endParaRPr lang="th-TH" altLang="th-TH" sz="1200" dirty="0">
              <a:latin typeface="Calibri" panose="020F0502020204030204" pitchFamily="34" charset="0"/>
            </a:endParaRPr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27" name="Picture 3" descr="logo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0347" y="1257300"/>
            <a:ext cx="1774825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7150625" y="3727979"/>
            <a:ext cx="4330700" cy="230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ea typeface="Angsana New" pitchFamily="18" charset="-34"/>
                <a:cs typeface="Cordia New" pitchFamily="34" charset="-34"/>
              </a:rPr>
              <a:t>SALC Introduction Manual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radley Hand ITC" pitchFamily="66" charset="0"/>
              <a:ea typeface="Angsana New" pitchFamily="18" charset="-34"/>
              <a:cs typeface="Cordia New" pitchFamily="34" charset="-34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Angsana New" pitchFamily="18" charset="-34"/>
                <a:cs typeface="Tahoma" pitchFamily="34" charset="0"/>
              </a:rPr>
              <a:t>คู่มือแนะนำศูนย์การเรียนรู้แบบ</a:t>
            </a:r>
            <a:r>
              <a:rPr kumimoji="0" lang="th-TH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4711_AtNoon_Regular" charset="-34"/>
                <a:ea typeface="Angsana New" pitchFamily="18" charset="-34"/>
                <a:cs typeface="4711_AtNoon_Regular" charset="-34"/>
              </a:rPr>
              <a:t>พึ่งตนเอง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Angsana New" pitchFamily="18" charset="-34"/>
              <a:cs typeface="Cordia New" pitchFamily="34" charset="-34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ngsana New" pitchFamily="18" charset="-34"/>
                <a:cs typeface="4711_AtNoon_Regular" charset="-34"/>
              </a:rPr>
              <a:t>คณะ</a:t>
            </a:r>
            <a:r>
              <a:rPr kumimoji="0" lang="th-TH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ngsana New" pitchFamily="18" charset="-34"/>
                <a:cs typeface="4711_AtNoon_Regular" charset="-34"/>
              </a:rPr>
              <a:t>ศิลป</a:t>
            </a:r>
            <a:r>
              <a:rPr kumimoji="0" lang="th-TH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ngsana New" pitchFamily="18" charset="-34"/>
                <a:cs typeface="4711_AtNoon_Regular" charset="-34"/>
              </a:rPr>
              <a:t>ศาสตร์ </a:t>
            </a:r>
            <a:r>
              <a:rPr kumimoji="0" lang="th-TH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ngsana New" pitchFamily="18" charset="-34"/>
                <a:cs typeface="4711_AtNoon_Regular" charset="-34"/>
              </a:rPr>
              <a:t>มจธ</a:t>
            </a:r>
            <a:r>
              <a:rPr kumimoji="0" lang="th-TH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ngsana New" pitchFamily="18" charset="-34"/>
                <a:cs typeface="4711_AtNoon_Regular" charset="-34"/>
              </a:rPr>
              <a:t>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Angsana New" pitchFamily="18" charset="-34"/>
              <a:cs typeface="4711_AtNoon_Regular" charset="-34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Angsana New" pitchFamily="18" charset="-34"/>
              <a:cs typeface="4711_AtNoon_Regular" charset="-34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th-TH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4711_AtNoon_Olive" charset="0"/>
              <a:ea typeface="Angsana New" pitchFamily="18" charset="-34"/>
              <a:cs typeface="4711_AtNoon_Olive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56661700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imageColor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3056" y="5387975"/>
            <a:ext cx="1306513" cy="122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26532" y="1630052"/>
            <a:ext cx="4672155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600" dirty="0">
                <a:latin typeface="CordiaUPC" pitchFamily="34" charset="-34"/>
              </a:rPr>
              <a:t>คุณเคยนึกอยากพัฒนาภาษาอังกฤษของตัวเองไหม</a:t>
            </a:r>
            <a:r>
              <a:rPr lang="en-US" sz="2600" dirty="0">
                <a:latin typeface="CordiaUPC" pitchFamily="34" charset="-34"/>
              </a:rPr>
              <a:t>?</a:t>
            </a:r>
          </a:p>
          <a:p>
            <a:r>
              <a:rPr lang="en-US" sz="2600" dirty="0">
                <a:latin typeface="CordiaUPC" pitchFamily="34" charset="-34"/>
              </a:rPr>
              <a:t> </a:t>
            </a:r>
          </a:p>
          <a:p>
            <a:r>
              <a:rPr lang="th-TH" sz="2600" dirty="0">
                <a:latin typeface="CordiaUPC" pitchFamily="34" charset="-34"/>
              </a:rPr>
              <a:t>ถ้าตอบว่าเคย </a:t>
            </a:r>
            <a:r>
              <a:rPr lang="en-US" sz="2600" dirty="0">
                <a:latin typeface="CordiaUPC" pitchFamily="34" charset="-34"/>
              </a:rPr>
              <a:t>… </a:t>
            </a:r>
            <a:r>
              <a:rPr lang="th-TH" sz="2600" dirty="0">
                <a:latin typeface="CordiaUPC" pitchFamily="34" charset="-34"/>
              </a:rPr>
              <a:t>ลองตอบคำถามตัวเองดูว่าเคยลองวิธีไหนมาบ้างแล้ว</a:t>
            </a:r>
            <a:r>
              <a:rPr lang="en-US" sz="2600" dirty="0">
                <a:latin typeface="CordiaUPC" pitchFamily="34" charset="-34"/>
              </a:rPr>
              <a:t>…</a:t>
            </a:r>
          </a:p>
          <a:p>
            <a:r>
              <a:rPr lang="en-US" sz="2600" dirty="0">
                <a:latin typeface="CordiaUPC" pitchFamily="34" charset="-34"/>
              </a:rPr>
              <a:t> </a:t>
            </a:r>
          </a:p>
          <a:p>
            <a:pPr lvl="0"/>
            <a:r>
              <a:rPr lang="th-TH" sz="2600" dirty="0">
                <a:latin typeface="CordiaUPC" pitchFamily="34" charset="-34"/>
              </a:rPr>
              <a:t>ไปเรียนที่สถาบันสอนภาษาชั้นนำ</a:t>
            </a:r>
            <a:r>
              <a:rPr lang="en-US" sz="2600" dirty="0">
                <a:latin typeface="CordiaUPC" pitchFamily="34" charset="-34"/>
              </a:rPr>
              <a:t>…</a:t>
            </a:r>
          </a:p>
          <a:p>
            <a:pPr lvl="0"/>
            <a:r>
              <a:rPr lang="th-TH" sz="2600" dirty="0">
                <a:latin typeface="CordiaUPC" pitchFamily="34" charset="-34"/>
              </a:rPr>
              <a:t>ไปเรียนกับคุณครูที่เรียนกันมาตั้งแต่ยังเป็นเด็ก</a:t>
            </a:r>
            <a:r>
              <a:rPr lang="en-US" sz="2600" dirty="0">
                <a:latin typeface="CordiaUPC" pitchFamily="34" charset="-34"/>
              </a:rPr>
              <a:t>…</a:t>
            </a:r>
          </a:p>
          <a:p>
            <a:pPr lvl="0"/>
            <a:r>
              <a:rPr lang="th-TH" sz="2600" dirty="0">
                <a:latin typeface="CordiaUPC" pitchFamily="34" charset="-34"/>
              </a:rPr>
              <a:t>ไปเข้าค่ายภาษาอังกฤษทั้งในและนอกประเทศ</a:t>
            </a:r>
            <a:endParaRPr lang="en-US" sz="2600" dirty="0">
              <a:latin typeface="CordiaUPC" pitchFamily="34" charset="-34"/>
            </a:endParaRPr>
          </a:p>
          <a:p>
            <a:pPr lvl="0"/>
            <a:r>
              <a:rPr lang="th-TH" sz="2600" dirty="0">
                <a:latin typeface="CordiaUPC" pitchFamily="34" charset="-34"/>
              </a:rPr>
              <a:t>จ้างอาจารย์ชาวต่างประเทศมาสอนที่บ้าน</a:t>
            </a:r>
            <a:endParaRPr lang="en-US" sz="2600" dirty="0">
              <a:latin typeface="CordiaUPC" pitchFamily="34" charset="-34"/>
            </a:endParaRPr>
          </a:p>
          <a:p>
            <a:r>
              <a:rPr lang="en-US" sz="2600" dirty="0">
                <a:latin typeface="CordiaUPC" pitchFamily="34" charset="-34"/>
              </a:rPr>
              <a:t>5. </a:t>
            </a:r>
            <a:r>
              <a:rPr lang="th-TH" sz="2600" dirty="0">
                <a:latin typeface="CordiaUPC" pitchFamily="34" charset="-34"/>
              </a:rPr>
              <a:t> เรียนด้วยตัวเอง</a:t>
            </a:r>
            <a:endParaRPr lang="en-US" sz="2600" dirty="0">
              <a:latin typeface="CordiaUPC" pitchFamily="34" charset="-34"/>
            </a:endParaRPr>
          </a:p>
          <a:p>
            <a:endParaRPr lang="th-TH" sz="2600" dirty="0">
              <a:latin typeface="CordiaUPC" pitchFamily="34" charset="-34"/>
              <a:cs typeface="CordiaUPC" pitchFamily="34" charset="-34"/>
            </a:endParaRPr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35510" y="9793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" name="TextBox 1"/>
          <p:cNvSpPr txBox="1"/>
          <p:nvPr/>
        </p:nvSpPr>
        <p:spPr>
          <a:xfrm>
            <a:off x="5079478" y="128360"/>
            <a:ext cx="43842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h-TH" dirty="0" smtClean="0"/>
              <a:t>1</a:t>
            </a:r>
            <a:endParaRPr lang="th-TH" dirty="0"/>
          </a:p>
        </p:txBody>
      </p:sp>
      <p:pic>
        <p:nvPicPr>
          <p:cNvPr id="2050" name="Picture 2" descr="2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59193"/>
            <a:ext cx="1127125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2147358" y="597394"/>
            <a:ext cx="2051050" cy="780896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ordia New" pitchFamily="34" charset="-34"/>
              </a:rPr>
              <a:t>มาเรียนรู้ภาษาอังกฤษด้วยตัวเองกันเถอะ</a:t>
            </a:r>
            <a:endParaRPr kumimoji="0" lang="th-TH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6707717" y="156786"/>
            <a:ext cx="3108325" cy="1662113"/>
            <a:chOff x="1837" y="13002"/>
            <a:chExt cx="8790" cy="3968"/>
          </a:xfrm>
        </p:grpSpPr>
        <p:pic>
          <p:nvPicPr>
            <p:cNvPr id="2057" name="Picture 9" descr="frame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7" y="13002"/>
              <a:ext cx="8790" cy="3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 Box 10"/>
            <p:cNvSpPr txBox="1">
              <a:spLocks noChangeArrowheads="1"/>
            </p:cNvSpPr>
            <p:nvPr/>
          </p:nvSpPr>
          <p:spPr bwMode="auto">
            <a:xfrm>
              <a:off x="2904" y="13860"/>
              <a:ext cx="6820" cy="26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Angsana New" pitchFamily="18" charset="-34"/>
                  <a:cs typeface="Tahoma" pitchFamily="34" charset="0"/>
                </a:rPr>
                <a:t>ถ้าตอบข้อ </a:t>
              </a: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Angsana New" pitchFamily="18" charset="-34"/>
                  <a:cs typeface="Cordia New" pitchFamily="34" charset="-34"/>
                </a:rPr>
                <a:t>1-4 </a:t>
              </a:r>
              <a:r>
                <a:rPr kumimoji="0" lang="th-TH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Angsana New" pitchFamily="18" charset="-34"/>
                  <a:cs typeface="Tahoma" pitchFamily="34" charset="0"/>
                </a:rPr>
                <a:t>ละก็ ลองเปลี่ยนมาเป็นวิธีที่ </a:t>
              </a: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Angsana New" pitchFamily="18" charset="-34"/>
                  <a:cs typeface="Cordia New" pitchFamily="34" charset="-34"/>
                </a:rPr>
                <a:t>5 … </a:t>
              </a:r>
              <a:r>
                <a:rPr kumimoji="0" lang="th-TH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Angsana New" pitchFamily="18" charset="-34"/>
                  <a:cs typeface="Tahoma" pitchFamily="34" charset="0"/>
                </a:rPr>
                <a:t>เรียนด้วยตัวเองบ้างไหม</a:t>
              </a: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Angsana New" pitchFamily="18" charset="-34"/>
                  <a:cs typeface="Cordia New" pitchFamily="34" charset="-34"/>
                </a:rPr>
                <a:t>? </a:t>
              </a:r>
              <a:r>
                <a:rPr kumimoji="0" lang="th-TH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Angsana New" pitchFamily="18" charset="-34"/>
                  <a:cs typeface="Tahoma" pitchFamily="34" charset="0"/>
                </a:rPr>
                <a:t>ถ้าสนใจอ่านหน้าถัดไปเลย</a:t>
              </a:r>
              <a:endPara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ngsana New" pitchFamily="18" charset="-34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1518430" y="156786"/>
            <a:ext cx="43842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h-TH" dirty="0"/>
              <a:t>2</a:t>
            </a:r>
            <a:endParaRPr lang="th-TH" dirty="0"/>
          </a:p>
        </p:txBody>
      </p:sp>
      <p:sp>
        <p:nvSpPr>
          <p:cNvPr id="11" name="TextBox 10"/>
          <p:cNvSpPr txBox="1"/>
          <p:nvPr/>
        </p:nvSpPr>
        <p:spPr>
          <a:xfrm>
            <a:off x="6826962" y="1872827"/>
            <a:ext cx="498241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Self-Access Learning</a:t>
            </a:r>
            <a:endParaRPr lang="en-US" sz="2400" dirty="0"/>
          </a:p>
          <a:p>
            <a:pPr algn="ctr"/>
            <a:r>
              <a:rPr lang="th-TH" sz="2400" dirty="0"/>
              <a:t>คือ อะไร</a:t>
            </a:r>
            <a:r>
              <a:rPr lang="en-US" sz="2400" dirty="0"/>
              <a:t>?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/>
              <a:t> </a:t>
            </a:r>
          </a:p>
          <a:p>
            <a:pPr algn="ctr"/>
            <a:r>
              <a:rPr lang="en-US" sz="2400" dirty="0"/>
              <a:t> </a:t>
            </a:r>
          </a:p>
          <a:p>
            <a:r>
              <a:rPr lang="en-US" sz="2400" dirty="0"/>
              <a:t/>
            </a:r>
            <a:br>
              <a:rPr lang="en-US" sz="2400" dirty="0"/>
            </a:br>
            <a:r>
              <a:rPr lang="th-TH" sz="2400" dirty="0"/>
              <a:t>... สวัสดีค่ะ หนูชื่อ น้องมดจังค่ะ ประจำ</a:t>
            </a:r>
            <a:r>
              <a:rPr lang="th-TH" sz="2400" dirty="0" smtClean="0"/>
              <a:t>อยู่ศูนย์</a:t>
            </a:r>
            <a:r>
              <a:rPr lang="th-TH" sz="2400" dirty="0"/>
              <a:t>การเรียนรู้แบบพึ่งตนเอง (</a:t>
            </a:r>
            <a:r>
              <a:rPr lang="en-US" sz="2400" dirty="0"/>
              <a:t>Self-Access Learning Centre)</a:t>
            </a:r>
            <a:r>
              <a:rPr lang="th-TH" sz="2400" dirty="0"/>
              <a:t> คณะ</a:t>
            </a:r>
            <a:r>
              <a:rPr lang="th-TH" sz="2400" dirty="0" err="1"/>
              <a:t>ศิลป</a:t>
            </a:r>
            <a:r>
              <a:rPr lang="th-TH" sz="2400" dirty="0"/>
              <a:t>ศาสตร์ หรือเรียกสั้นๆว่า ศูนย์ </a:t>
            </a:r>
            <a:r>
              <a:rPr lang="en-US" sz="2400" dirty="0"/>
              <a:t>SALC</a:t>
            </a:r>
            <a:r>
              <a:rPr lang="th-TH" sz="2400" dirty="0"/>
              <a:t> วันนี้น้องมดจัง จะมาช่วยให้ข้อมูลค่ะ</a:t>
            </a:r>
            <a:endParaRPr lang="en-US" sz="2400" dirty="0"/>
          </a:p>
          <a:p>
            <a:pPr algn="ctr"/>
            <a:r>
              <a:rPr lang="th-TH" sz="2400" dirty="0"/>
              <a:t> </a:t>
            </a:r>
            <a:endParaRPr lang="en-US" sz="2400" dirty="0"/>
          </a:p>
          <a:p>
            <a:pPr algn="ctr"/>
            <a:endParaRPr lang="th-TH" sz="2400" dirty="0"/>
          </a:p>
        </p:txBody>
      </p:sp>
      <p:pic>
        <p:nvPicPr>
          <p:cNvPr id="2059" name="Picture 11" descr="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5538" y="2632075"/>
            <a:ext cx="96361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209437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5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5821" y="1677458"/>
            <a:ext cx="1628775" cy="156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1" name="TextBox 10"/>
          <p:cNvSpPr txBox="1"/>
          <p:nvPr/>
        </p:nvSpPr>
        <p:spPr>
          <a:xfrm>
            <a:off x="5079478" y="128360"/>
            <a:ext cx="43842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h-TH" dirty="0" smtClean="0"/>
              <a:t>3</a:t>
            </a:r>
            <a:endParaRPr lang="th-TH" dirty="0"/>
          </a:p>
        </p:txBody>
      </p:sp>
      <p:sp>
        <p:nvSpPr>
          <p:cNvPr id="14" name="TextBox 13"/>
          <p:cNvSpPr txBox="1"/>
          <p:nvPr/>
        </p:nvSpPr>
        <p:spPr>
          <a:xfrm>
            <a:off x="11518430" y="156786"/>
            <a:ext cx="43842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h-TH" dirty="0" smtClean="0"/>
              <a:t>4</a:t>
            </a:r>
            <a:endParaRPr lang="th-TH" dirty="0"/>
          </a:p>
        </p:txBody>
      </p:sp>
      <p:sp>
        <p:nvSpPr>
          <p:cNvPr id="2" name="สี่เหลี่ยมผืนผ้า 1"/>
          <p:cNvSpPr/>
          <p:nvPr/>
        </p:nvSpPr>
        <p:spPr>
          <a:xfrm>
            <a:off x="321732" y="168782"/>
            <a:ext cx="4976955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… Self-Access Learning </a:t>
            </a:r>
            <a:r>
              <a:rPr lang="th-TH" sz="2400" dirty="0"/>
              <a:t>ก็คือระบบการเรียนรู้ที่เราสามารถเลือกจุดประสงค์การเรียนเอง กำหนดเวลา สถานที่ วิธีการเรียน และประเมินการเรียนได้ด้วยตนเอง</a:t>
            </a:r>
            <a:endParaRPr lang="en-US" sz="2400" dirty="0"/>
          </a:p>
          <a:p>
            <a:r>
              <a:rPr lang="en-US" sz="2400" dirty="0"/>
              <a:t> </a:t>
            </a:r>
            <a:r>
              <a:rPr lang="th-TH" sz="2400" dirty="0" smtClean="0"/>
              <a:t>แล้ว</a:t>
            </a:r>
            <a:r>
              <a:rPr lang="th-TH" sz="2400" dirty="0"/>
              <a:t>ทำไมต้องทำเองด้วย</a:t>
            </a:r>
            <a:r>
              <a:rPr lang="en-US" sz="2400" dirty="0"/>
              <a:t>??? </a:t>
            </a:r>
            <a:r>
              <a:rPr lang="en-US" sz="2400" dirty="0" smtClean="0"/>
              <a:t>  </a:t>
            </a:r>
            <a:r>
              <a:rPr lang="en-US" sz="2400" dirty="0"/>
              <a:t>		      </a:t>
            </a:r>
          </a:p>
          <a:p>
            <a:r>
              <a:rPr lang="en-US" sz="2400" dirty="0"/>
              <a:t> </a:t>
            </a:r>
          </a:p>
          <a:p>
            <a:r>
              <a:rPr lang="en-US" sz="2400" dirty="0"/>
              <a:t> </a:t>
            </a:r>
          </a:p>
          <a:p>
            <a:r>
              <a:rPr lang="en-US" sz="2400" dirty="0"/>
              <a:t> </a:t>
            </a:r>
          </a:p>
          <a:p>
            <a:r>
              <a:rPr lang="en-US" sz="2400" dirty="0"/>
              <a:t> </a:t>
            </a:r>
          </a:p>
          <a:p>
            <a:r>
              <a:rPr lang="th-TH" sz="2400" dirty="0"/>
              <a:t>การเรียนรู้ด้วยตนเองเป็นการเรียนรู้ตลอดชีวิต </a:t>
            </a:r>
            <a:r>
              <a:rPr lang="en-US" sz="2400" dirty="0"/>
              <a:t>(Life-long Learning) </a:t>
            </a:r>
            <a:r>
              <a:rPr lang="th-TH" sz="2400" dirty="0"/>
              <a:t>เราสามารถเรียนรู้และพัฒนาความรู้ทางภาษาได้ตลอดเวลา โดยไม่ต้องพึ่งพาใคร อันนี้สำคัญมากๆนะคะ จริงๆแล้วการเรียนในห้องเรียนอย่างเดียวนั้นไม่เพียงพอต่อการออกไปเผชิญโลกของการทำงานได้ การเรียนภาษาถือเป็นทักษะ....ยิ่งฝึกมาก ชั่วโมงบินมากก็จะยิ่งชำนาญ และก็ต้องฝึกฝนเสมอๆ เพราะไม่ใช้ก็ลืมได้ ....ถ้าภาษาอังกฤษเราอ่อนแอเมื่อไปสมัครงานก็อาจไม่ได้รับการพิจารณา เพราะเจ้าของบริษัทก็คงไม่อยากเสียเวลาและเสียเงินส่งเรา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6773334" y="1046036"/>
            <a:ext cx="47450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/>
              <a:t>ไปเรียนภาษาเพิ่มเติม... และมีหลายคนที่ไม่ได้ไปเรียนต่อเพราะสอบภาษาอังกฤษไม่ผ่าน (หรือกว่าจะผ่านก็แทบแย่) ...และที่หนักไปกว่านั้นคือ ถึงแม้จะมีคนรับเราเข้าไปทำงาน แต่...เราก็จะได้เงินเดือนน้อยแถมขอ</a:t>
            </a:r>
            <a:r>
              <a:rPr lang="en-US" sz="2400" dirty="0"/>
              <a:t> </a:t>
            </a:r>
            <a:r>
              <a:rPr lang="th-TH" sz="2400" dirty="0"/>
              <a:t>ทุนไปดูงานหรือศึกษาต่อก็ไม่ได้</a:t>
            </a:r>
            <a:r>
              <a:rPr lang="en-US" sz="2400" dirty="0"/>
              <a:t> ….</a:t>
            </a:r>
            <a:endParaRPr lang="th-TH" sz="2400" dirty="0"/>
          </a:p>
        </p:txBody>
      </p:sp>
      <p:grpSp>
        <p:nvGrpSpPr>
          <p:cNvPr id="8" name="Group 3"/>
          <p:cNvGrpSpPr>
            <a:grpSpLocks/>
          </p:cNvGrpSpPr>
          <p:nvPr/>
        </p:nvGrpSpPr>
        <p:grpSpPr bwMode="auto">
          <a:xfrm>
            <a:off x="9551943" y="3963304"/>
            <a:ext cx="1943100" cy="1927225"/>
            <a:chOff x="1837" y="13002"/>
            <a:chExt cx="8790" cy="3968"/>
          </a:xfrm>
        </p:grpSpPr>
        <p:pic>
          <p:nvPicPr>
            <p:cNvPr id="3076" name="Picture 4" descr="frame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7" y="13002"/>
              <a:ext cx="8790" cy="3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 Box 5"/>
            <p:cNvSpPr txBox="1">
              <a:spLocks noChangeArrowheads="1"/>
            </p:cNvSpPr>
            <p:nvPr/>
          </p:nvSpPr>
          <p:spPr bwMode="auto">
            <a:xfrm>
              <a:off x="2904" y="13860"/>
              <a:ext cx="6820" cy="26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Angsana New" pitchFamily="18" charset="-34"/>
                </a:rPr>
                <a:t> </a:t>
              </a:r>
              <a:r>
                <a:rPr kumimoji="0" lang="th-TH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Angsana New" pitchFamily="18" charset="-34"/>
                </a:rPr>
                <a:t>แล้วถ้าจะมาฝึกที่ศูนย์ </a:t>
              </a: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Angsana New" pitchFamily="18" charset="-34"/>
                </a:rPr>
                <a:t>SALC </a:t>
              </a:r>
              <a:r>
                <a:rPr kumimoji="0" lang="th-TH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Angsana New" pitchFamily="18" charset="-34"/>
                </a:rPr>
                <a:t>จะเริ่มอย่างไรดี</a:t>
              </a: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Angsana New" pitchFamily="18" charset="-34"/>
                </a:rPr>
                <a:t>?</a:t>
              </a:r>
              <a:endParaRPr kumimoji="0" 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pic>
        <p:nvPicPr>
          <p:cNvPr id="3078" name="Picture 6" descr="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1970" y="4080779"/>
            <a:ext cx="1311275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909499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9" name="TextBox 8"/>
          <p:cNvSpPr txBox="1"/>
          <p:nvPr/>
        </p:nvSpPr>
        <p:spPr>
          <a:xfrm>
            <a:off x="5079478" y="128360"/>
            <a:ext cx="43842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h-TH" b="1" dirty="0" smtClean="0"/>
              <a:t>5</a:t>
            </a:r>
            <a:endParaRPr lang="th-TH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1518430" y="156786"/>
            <a:ext cx="43842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h-TH" dirty="0" smtClean="0"/>
              <a:t>6</a:t>
            </a:r>
            <a:endParaRPr lang="th-TH" dirty="0"/>
          </a:p>
        </p:txBody>
      </p:sp>
      <p:pic>
        <p:nvPicPr>
          <p:cNvPr id="4098" name="Picture 2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934" y="358775"/>
            <a:ext cx="1076325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918761" y="500239"/>
            <a:ext cx="2249488" cy="1088671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4711_AtNoon_Regular" charset="-34"/>
                <a:ea typeface="Cordia New" pitchFamily="34" charset="-34"/>
              </a:rPr>
              <a:t>ขั้นตอ</a:t>
            </a:r>
            <a:r>
              <a:rPr kumimoji="0" lang="th-TH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JasmineUPC" pitchFamily="18" charset="-34"/>
                <a:ea typeface="Cordia New" pitchFamily="34" charset="-34"/>
              </a:rPr>
              <a:t>นที่ 1</a:t>
            </a:r>
            <a:endParaRPr kumimoji="0" lang="en-US" altLang="zh-CN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JasmineUPC" pitchFamily="18" charset="-34"/>
              <a:ea typeface="Cordia New" pitchFamily="34" charset="-34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JasmineUPC" pitchFamily="18" charset="-34"/>
                <a:ea typeface="Cordia New" pitchFamily="34" charset="-34"/>
              </a:rPr>
              <a:t>สู่การเรียนรู้แบบพึ่งตนเอง</a:t>
            </a:r>
            <a:endParaRPr kumimoji="0" lang="en-US" altLang="zh-CN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JasmineUPC" pitchFamily="18" charset="-34"/>
              <a:ea typeface="Cordia New" pitchFamily="34" charset="-34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4711_AtNoon_Regular"/>
                <a:ea typeface="Cordia New" pitchFamily="34" charset="-34"/>
              </a:rPr>
              <a:t>“</a:t>
            </a:r>
            <a:r>
              <a:rPr kumimoji="0" lang="th-TH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JasmineUPC" pitchFamily="18" charset="-34"/>
                <a:ea typeface="Cordia New" pitchFamily="34" charset="-34"/>
              </a:rPr>
              <a:t>เรียนรู้เกี่ยวกับศูนย์ฯ</a:t>
            </a: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4711_AtNoon_Regular"/>
                <a:ea typeface="Cordia New" pitchFamily="34" charset="-34"/>
              </a:rPr>
              <a:t>”</a:t>
            </a:r>
            <a:endParaRPr kumimoji="0" lang="en-US" altLang="zh-CN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ordia New" pitchFamily="34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7933" y="1848988"/>
            <a:ext cx="511996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dirty="0"/>
              <a:t>ผมอยากให้ใช้เวลาสัก 15 นาที สำรวจศูนย์ฯอย่างคร่าวๆ ... ลองหยิบสื่อต่างๆ ออกมาดู ...และถ้ามีอะไรสงสัยก็ถามพี่ๆ </a:t>
            </a:r>
            <a:r>
              <a:rPr lang="en-US" dirty="0"/>
              <a:t>Helper </a:t>
            </a:r>
            <a:r>
              <a:rPr lang="th-TH" dirty="0"/>
              <a:t>ที่แสนใจดีของเรา ...ที่ศูนย์ฯ เราจะมีพี่ๆ </a:t>
            </a:r>
            <a:r>
              <a:rPr lang="en-US" dirty="0"/>
              <a:t>Helper </a:t>
            </a:r>
            <a:r>
              <a:rPr lang="th-TH" dirty="0"/>
              <a:t>คอยช่วยตอบคำถามต่างๆเกี่ยวกับการใช้ศูนย์ฯ และพี่ๆบางคนก็ยินดีที่จะสื่อสารเป็นภาษาอังกฤษกับเพื่อนๆด้วย นี่ก็พี่ </a:t>
            </a:r>
            <a:r>
              <a:rPr lang="en-US" dirty="0"/>
              <a:t>Helper </a:t>
            </a:r>
            <a:r>
              <a:rPr lang="th-TH" dirty="0"/>
              <a:t>ของเรา</a:t>
            </a:r>
            <a:endParaRPr lang="en-US" dirty="0"/>
          </a:p>
          <a:p>
            <a:endParaRPr lang="th-TH" dirty="0"/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695303" y="5055272"/>
            <a:ext cx="2057400" cy="1257300"/>
            <a:chOff x="1837" y="13002"/>
            <a:chExt cx="8790" cy="3968"/>
          </a:xfrm>
        </p:grpSpPr>
        <p:pic>
          <p:nvPicPr>
            <p:cNvPr id="4101" name="Picture 5" descr="frame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7" y="13002"/>
              <a:ext cx="8790" cy="3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2904" y="13860"/>
              <a:ext cx="7723" cy="26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Angsana New" pitchFamily="18" charset="-34"/>
                  <a:cs typeface="Cordia New" pitchFamily="34" charset="-34"/>
                </a:rPr>
                <a:t> I’m a helper.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Angsana New" pitchFamily="18" charset="-34"/>
                  <a:cs typeface="Cordia New" pitchFamily="34" charset="-34"/>
                </a:rPr>
                <a:t>May I help you?</a:t>
              </a:r>
              <a:endPara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ngsana New" pitchFamily="18" charset="-34"/>
              </a:endParaRPr>
            </a:p>
          </p:txBody>
        </p:sp>
      </p:grpSp>
      <p:pic>
        <p:nvPicPr>
          <p:cNvPr id="4103" name="Picture 7" descr="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2611" y="4483772"/>
            <a:ext cx="1311275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647788" y="651580"/>
            <a:ext cx="5452533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…. </a:t>
            </a:r>
            <a:r>
              <a:rPr lang="th-TH" sz="2400" dirty="0"/>
              <a:t>ศูนย์ </a:t>
            </a:r>
            <a:r>
              <a:rPr lang="en-US" sz="2400" dirty="0"/>
              <a:t>SALC </a:t>
            </a:r>
            <a:r>
              <a:rPr lang="th-TH" sz="2400" dirty="0"/>
              <a:t>ดูเผินๆอาจจะคล้ายห้องสมุด แต่ที่จริงแล้วนอกจากจะมีสื่อที่สามารถใช้ฝึกเพิ่มพูนความสามารถด้านภาษาอังกฤษด้วยตนเองเพราะมีคำอธิบาย มีวิธีการให้เฉลยที่ชัดเจนแล้ว </a:t>
            </a:r>
            <a:r>
              <a:rPr lang="en-US" sz="2400" dirty="0"/>
              <a:t>…</a:t>
            </a:r>
            <a:r>
              <a:rPr lang="th-TH" sz="2400" dirty="0"/>
              <a:t>ก็ยังมีส่วนที่เป็นกิจกรรมที่เปิดโอกาสให้สมาชิกเข้าร่วมมากมาย การเข้าร่วมกิจกรรม ต่างๆจะเป็นการเปิดโลกทัศน์ด้านการเรียนรู้ภาษาอังกฤษ เพราะเราจะได้พบเพื่อนสมาชิก และอาจารย์ผู้เชี่ยวชาญที่จะคอยให้คำแนะนำ .... ที่สำคัญ เป็นโอกาสที่เราจะได้ทั้งเรียนรู้และแลกเปลี่ยนความรู้กับเพื่อนสมาชิกด้วย  นอกจากการเข้าร่วมกิจกรรมคุณสามารถใช้บริการ </a:t>
            </a:r>
            <a:r>
              <a:rPr lang="en-US" sz="2400" dirty="0"/>
              <a:t>Counseling Service</a:t>
            </a:r>
            <a:r>
              <a:rPr lang="th-TH" sz="2400" dirty="0"/>
              <a:t> ซึ่งบริการให้คำปรึกษาด้านการพัฒนาภาษาอังกฤษโดยการพบที่ปรึกษาประจำศูนย์ฯ </a:t>
            </a:r>
            <a:r>
              <a:rPr lang="en-US" sz="2400" dirty="0"/>
              <a:t>(SALC </a:t>
            </a:r>
            <a:r>
              <a:rPr lang="en-US" sz="2400" dirty="0" err="1"/>
              <a:t>Counsellor</a:t>
            </a:r>
            <a:r>
              <a:rPr lang="en-US" sz="2400" dirty="0"/>
              <a:t>) </a:t>
            </a:r>
            <a:r>
              <a:rPr lang="th-TH" sz="2400" dirty="0"/>
              <a:t>ได้ด้วย</a:t>
            </a:r>
            <a:endParaRPr lang="en-US" sz="2400" dirty="0"/>
          </a:p>
          <a:p>
            <a:endParaRPr lang="th-TH" sz="2400" dirty="0"/>
          </a:p>
        </p:txBody>
      </p:sp>
      <p:pic>
        <p:nvPicPr>
          <p:cNvPr id="4104" name="Picture 8" descr="dudes.gif"/>
          <p:cNvPicPr>
            <a:picLocks noChangeAspect="1" noChangeArrowheads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4054" y="4876392"/>
            <a:ext cx="1828800" cy="174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Group 9"/>
          <p:cNvGrpSpPr>
            <a:grpSpLocks/>
          </p:cNvGrpSpPr>
          <p:nvPr/>
        </p:nvGrpSpPr>
        <p:grpSpPr bwMode="auto">
          <a:xfrm>
            <a:off x="6935654" y="5280311"/>
            <a:ext cx="2171700" cy="1143000"/>
            <a:chOff x="1837" y="13002"/>
            <a:chExt cx="8790" cy="3968"/>
          </a:xfrm>
        </p:grpSpPr>
        <p:pic>
          <p:nvPicPr>
            <p:cNvPr id="4106" name="Picture 10" descr="frame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7" y="13002"/>
              <a:ext cx="8790" cy="3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 Box 11"/>
            <p:cNvSpPr txBox="1">
              <a:spLocks noChangeArrowheads="1"/>
            </p:cNvSpPr>
            <p:nvPr/>
          </p:nvSpPr>
          <p:spPr bwMode="auto">
            <a:xfrm>
              <a:off x="2904" y="13860"/>
              <a:ext cx="6820" cy="26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Angsana New" pitchFamily="18" charset="-34"/>
                  <a:cs typeface="Cordia New" pitchFamily="34" charset="-34"/>
                </a:rPr>
                <a:t>We are SALC’s members!</a:t>
              </a:r>
              <a:endPara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ngsana New" pitchFamily="18" charset="-3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506905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9" name="TextBox 8"/>
          <p:cNvSpPr txBox="1"/>
          <p:nvPr/>
        </p:nvSpPr>
        <p:spPr>
          <a:xfrm>
            <a:off x="5079478" y="128360"/>
            <a:ext cx="43842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h-TH" dirty="0" smtClean="0"/>
              <a:t>7</a:t>
            </a:r>
            <a:endParaRPr lang="th-TH" dirty="0"/>
          </a:p>
        </p:txBody>
      </p:sp>
      <p:sp>
        <p:nvSpPr>
          <p:cNvPr id="11" name="TextBox 10"/>
          <p:cNvSpPr txBox="1"/>
          <p:nvPr/>
        </p:nvSpPr>
        <p:spPr>
          <a:xfrm>
            <a:off x="11518430" y="156786"/>
            <a:ext cx="43842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h-TH" dirty="0" smtClean="0"/>
              <a:t>8</a:t>
            </a:r>
            <a:endParaRPr lang="th-TH" dirty="0"/>
          </a:p>
        </p:txBody>
      </p:sp>
      <p:pic>
        <p:nvPicPr>
          <p:cNvPr id="5122" name="Picture 2" descr="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900" y="688975"/>
            <a:ext cx="114935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99235" y="784710"/>
            <a:ext cx="31485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Learn </a:t>
            </a:r>
            <a:r>
              <a:rPr lang="en-US" sz="1800" dirty="0" smtClean="0"/>
              <a:t>English…</a:t>
            </a:r>
          </a:p>
          <a:p>
            <a:r>
              <a:rPr lang="en-US" sz="1800" dirty="0" smtClean="0"/>
              <a:t>Anywhere</a:t>
            </a:r>
            <a:r>
              <a:rPr lang="en-US" sz="1800" dirty="0"/>
              <a:t>… Anytime </a:t>
            </a:r>
            <a:endParaRPr lang="en-US" sz="1800" dirty="0" smtClean="0"/>
          </a:p>
          <a:p>
            <a:r>
              <a:rPr lang="en-US" sz="1800" dirty="0" smtClean="0"/>
              <a:t>with </a:t>
            </a:r>
            <a:r>
              <a:rPr lang="en-US" sz="1800" dirty="0"/>
              <a:t>“My English”</a:t>
            </a:r>
            <a:r>
              <a:rPr lang="th-TH" sz="1800" dirty="0"/>
              <a:t> </a:t>
            </a:r>
            <a:endParaRPr lang="th-TH" sz="1800" dirty="0"/>
          </a:p>
        </p:txBody>
      </p:sp>
      <p:sp>
        <p:nvSpPr>
          <p:cNvPr id="3" name="TextBox 2"/>
          <p:cNvSpPr txBox="1"/>
          <p:nvPr/>
        </p:nvSpPr>
        <p:spPr>
          <a:xfrm>
            <a:off x="338667" y="2586684"/>
            <a:ext cx="496002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/>
              <a:t>เมื่อได้เยี่ยมชมศูนย์ฯแล้วจะทำให้เข้าใจภาพรวมของศูนย์ฯได้ดีขึ้น หลังจากนั้นก็อยากแนะนำให้แวะไปที่</a:t>
            </a:r>
            <a:endParaRPr lang="en-US" sz="2400" dirty="0"/>
          </a:p>
          <a:p>
            <a:r>
              <a:rPr lang="th-TH" sz="2400" dirty="0" err="1"/>
              <a:t>เวปข</a:t>
            </a:r>
            <a:r>
              <a:rPr lang="th-TH" sz="2400" dirty="0"/>
              <a:t>องเรา</a:t>
            </a:r>
            <a:r>
              <a:rPr lang="en-US" sz="2400" dirty="0"/>
              <a:t>  </a:t>
            </a:r>
            <a:r>
              <a:rPr lang="en-US" sz="2400" u="sng" dirty="0">
                <a:hlinkClick r:id="rId3"/>
              </a:rPr>
              <a:t>www.arts.kmutt.ac.th/salc</a:t>
            </a:r>
            <a:r>
              <a:rPr lang="en-US" sz="2400" dirty="0"/>
              <a:t> </a:t>
            </a:r>
            <a:r>
              <a:rPr lang="th-TH" sz="2400" dirty="0"/>
              <a:t> ซึ่งจะให้ข้อมูลด้านการเรียนรู้แบบพึงตนเอง รวมทั้งบริการต่างๆ และที่สำคัญคุณสามารถเข้าไปใน </a:t>
            </a:r>
            <a:endParaRPr lang="en-US" sz="2400" dirty="0"/>
          </a:p>
          <a:p>
            <a:r>
              <a:rPr lang="en-US" sz="2400" dirty="0"/>
              <a:t>“My English” </a:t>
            </a:r>
            <a:r>
              <a:rPr lang="th-TH" sz="2400" dirty="0"/>
              <a:t>ซึ่งเป็นเป็นการเรียนรู้แบบออนไลน์ </a:t>
            </a:r>
            <a:br>
              <a:rPr lang="th-TH" sz="2400" dirty="0"/>
            </a:br>
            <a:r>
              <a:rPr lang="th-TH" sz="2400" dirty="0"/>
              <a:t>ซึ่งทางศูนย์ฯได้จัดทำเป็นพิเศษ เพื่อเปิดโอกาสให้คุณสามารถฝึกฝนทักษะภาษาอังกฤษจากทุกหนแห่งและทุกเวลา ไม่ว่าจะอยู่ที่มหาวิทยาลัยหรืออยู่ที่บ้านพัก</a:t>
            </a:r>
            <a:endParaRPr lang="en-US" sz="2400" dirty="0"/>
          </a:p>
          <a:p>
            <a:endParaRPr lang="th-TH" sz="2400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7437966" y="651580"/>
            <a:ext cx="2249488" cy="105646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4711_AtNoon_Regular" charset="-34"/>
                <a:ea typeface="Cordia New" pitchFamily="34" charset="-34"/>
              </a:rPr>
              <a:t>ขั้นตอ</a:t>
            </a:r>
            <a:r>
              <a:rPr kumimoji="0" lang="th-TH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JasmineUPC" pitchFamily="18" charset="-34"/>
                <a:ea typeface="Cordia New" pitchFamily="34" charset="-34"/>
              </a:rPr>
              <a:t>นที่ 2</a:t>
            </a:r>
            <a:endParaRPr kumimoji="0" lang="en-US" altLang="zh-CN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JasmineUPC" pitchFamily="18" charset="-34"/>
              <a:ea typeface="Cordia New" pitchFamily="34" charset="-34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JasmineUPC" pitchFamily="18" charset="-34"/>
                <a:ea typeface="Cordia New" pitchFamily="34" charset="-34"/>
              </a:rPr>
              <a:t>สู่การเรียนรู้แบบพึ่งตนเอง</a:t>
            </a:r>
            <a:endParaRPr kumimoji="0" lang="en-US" altLang="zh-CN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JasmineUPC" pitchFamily="18" charset="-34"/>
              <a:ea typeface="Cordia New" pitchFamily="34" charset="-34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4711_AtNoon_Regular"/>
                <a:ea typeface="Cordia New" pitchFamily="34" charset="-34"/>
              </a:rPr>
              <a:t>“</a:t>
            </a:r>
            <a:r>
              <a:rPr kumimoji="0" lang="th-TH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JasmineUPC" pitchFamily="18" charset="-34"/>
                <a:ea typeface="Cordia New" pitchFamily="34" charset="-34"/>
              </a:rPr>
              <a:t>กำหนดจุดมุ่งหมาย</a:t>
            </a: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4711_AtNoon_Regular"/>
                <a:ea typeface="Cordia New" pitchFamily="34" charset="-34"/>
              </a:rPr>
              <a:t>”</a:t>
            </a:r>
            <a:endParaRPr kumimoji="0" lang="th-TH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124" name="Picture 4" descr="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0026" y="537280"/>
            <a:ext cx="135731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700638" y="2130579"/>
            <a:ext cx="533386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…. </a:t>
            </a:r>
            <a:r>
              <a:rPr lang="th-TH" sz="2400" dirty="0"/>
              <a:t>เมื่อสำรวจมุมต่างๆจนทั่วศูนย์ฯ หรือเข้าไปเยี่ยม</a:t>
            </a:r>
            <a:r>
              <a:rPr lang="th-TH" sz="2400" dirty="0" err="1"/>
              <a:t>ชมเวปข</a:t>
            </a:r>
            <a:r>
              <a:rPr lang="th-TH" sz="2400" dirty="0"/>
              <a:t>องเราแล้ว ก็อาจจะคิดไม่ออกว่าจะเริ่มการเรียนของตัวเองอย่างไรดี ขอแนะนำให้หามุมสงบๆในศูนย์ฯ หรือที่ไหนก็ได้ แล้วพิจารณาว่าเราต้องการเรียนอะไรก่อน ...พยายามกำหนดให้ละเอียด เพราะเราไม่สามารถพัฒนาทุกอย่างได้ในเวลาเดียวกัน เช่น ถ้าต้องการพัฒนาทักษะการพูด ก็ต้องถามตัวเองว่ามีความจำเป็นต้องฝึกพูดสำหรับโอกาสใดก่อน ... เช่น ถ้าต้องเตรียมตัวไปสมัครงาน ก็ต้องฝึกพูดให้ข้อมูลเกี่ยวกับตัวเอง </a:t>
            </a:r>
            <a:endParaRPr lang="en-US" sz="2400" dirty="0"/>
          </a:p>
          <a:p>
            <a:r>
              <a:rPr lang="th-TH" sz="2400" dirty="0"/>
              <a:t> </a:t>
            </a:r>
            <a:r>
              <a:rPr lang="th-TH" sz="2400" dirty="0" smtClean="0"/>
              <a:t>       ถ้า</a:t>
            </a:r>
            <a:r>
              <a:rPr lang="th-TH" sz="2400" dirty="0"/>
              <a:t>ต้องการ คำแนะนำเพิ่มเติมก็ติดต่อที่ปรึกษาประจำศูนย์ฯได้ครับ</a:t>
            </a:r>
            <a:endParaRPr lang="en-US" sz="2400" dirty="0"/>
          </a:p>
          <a:p>
            <a:endParaRPr lang="th-TH" sz="2400" dirty="0"/>
          </a:p>
        </p:txBody>
      </p:sp>
    </p:spTree>
    <p:extLst>
      <p:ext uri="{BB962C8B-B14F-4D97-AF65-F5344CB8AC3E}">
        <p14:creationId xmlns:p14="http://schemas.microsoft.com/office/powerpoint/2010/main" val="25765009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015023" y="597632"/>
            <a:ext cx="2249488" cy="1038225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4711_AtNoon_Regular" charset="-34"/>
                <a:ea typeface="Cordia New" pitchFamily="34" charset="-34"/>
              </a:rPr>
              <a:t>ขั้นตอ</a:t>
            </a:r>
            <a:r>
              <a:rPr kumimoji="0" lang="th-TH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JasmineUPC" pitchFamily="18" charset="-34"/>
                <a:ea typeface="Cordia New" pitchFamily="34" charset="-34"/>
              </a:rPr>
              <a:t>นที่ 3</a:t>
            </a:r>
            <a:endParaRPr kumimoji="0" lang="en-US" altLang="zh-CN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JasmineUPC" pitchFamily="18" charset="-34"/>
              <a:ea typeface="Cordia New" pitchFamily="34" charset="-34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JasmineUPC" pitchFamily="18" charset="-34"/>
                <a:ea typeface="Cordia New" pitchFamily="34" charset="-34"/>
              </a:rPr>
              <a:t>สู่การเรียนรู้แบบพึ่งตนเอง</a:t>
            </a:r>
            <a:endParaRPr kumimoji="0" lang="en-US" altLang="zh-CN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JasmineUPC" pitchFamily="18" charset="-34"/>
              <a:ea typeface="Cordia New" pitchFamily="34" charset="-34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4711_AtNoon_Regular"/>
                <a:ea typeface="Cordia New" pitchFamily="34" charset="-34"/>
              </a:rPr>
              <a:t>“</a:t>
            </a:r>
            <a:r>
              <a:rPr kumimoji="0" lang="th-TH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JasmineUPC" pitchFamily="18" charset="-34"/>
                <a:ea typeface="Cordia New" pitchFamily="34" charset="-34"/>
              </a:rPr>
              <a:t>วางแผนการพัฒนา</a:t>
            </a: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4711_AtNoon_Regular"/>
                <a:ea typeface="Cordia New" pitchFamily="34" charset="-34"/>
              </a:rPr>
              <a:t>”</a:t>
            </a:r>
            <a:endParaRPr kumimoji="0" lang="th-TH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147" name="Picture 3" descr="5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370" y="460374"/>
            <a:ext cx="11430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2313" y="1882040"/>
            <a:ext cx="495307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…. </a:t>
            </a:r>
            <a:r>
              <a:rPr lang="th-TH" sz="2400" dirty="0"/>
              <a:t>การวางแผนที่ดีจะช่วยให้เกิดการเรียนอย่างมีประสิทธิภาพ ส่วนมากปัญหาที่พบคือ จุดมุ่งหมายที่กำหนดมักจะกว้างและใช้เวลานานในการทำให้บรรลุเป้าหมาย เช่น ถ้าต้องการพัฒนาภาษาอังกฤษ ต้องคิดให้แคบลงว่าต้องการพัฒนาทักษะไหนก่อน ทักษะในภาษาอังกฤษก็แบ่งออกเป็น การอ่าน การฟัง การพุด การเขียน และไวยากรณ์ หรือ คำศัพท์ </a:t>
            </a:r>
            <a:br>
              <a:rPr lang="th-TH" sz="2400" dirty="0"/>
            </a:br>
            <a:r>
              <a:rPr lang="th-TH" sz="2400" dirty="0"/>
              <a:t>ถ้าต้องการฝึกอ่าน ก็กำหนดละเอียดลงไปอีกสนใจหรือจำเป็นต้องอ่านอะไร ซึ่งอาจจะเป็นการอ่านหนังสือพิมพ์ หรืออ่านวารสารทางวิชาการ เป็นต้น</a:t>
            </a:r>
            <a:endParaRPr lang="en-US" sz="2400" dirty="0"/>
          </a:p>
          <a:p>
            <a:r>
              <a:rPr lang="en-US" sz="2400" dirty="0"/>
              <a:t> </a:t>
            </a:r>
            <a:r>
              <a:rPr lang="th-TH" sz="2400" dirty="0" smtClean="0"/>
              <a:t>......</a:t>
            </a:r>
            <a:r>
              <a:rPr lang="th-TH" sz="2400" dirty="0"/>
              <a:t>ถ้าจุดมุ่งหมายชัดเจนเราก็พร้อมจะลุยต่อไปกันแล้วครับ...</a:t>
            </a:r>
            <a:endParaRPr lang="en-US" sz="2400" dirty="0"/>
          </a:p>
          <a:p>
            <a:r>
              <a:rPr lang="en-US" sz="2400" dirty="0"/>
              <a:t> </a:t>
            </a:r>
          </a:p>
          <a:p>
            <a:endParaRPr lang="th-TH" sz="2400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7298592" y="597630"/>
            <a:ext cx="2249488" cy="1038225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4711_AtNoon_Regular" charset="-34"/>
                <a:ea typeface="Cordia New" pitchFamily="34" charset="-34"/>
              </a:rPr>
              <a:t>ขั้นตอ</a:t>
            </a:r>
            <a:r>
              <a:rPr kumimoji="0" lang="th-TH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JasmineUPC" pitchFamily="18" charset="-34"/>
                <a:ea typeface="Cordia New" pitchFamily="34" charset="-34"/>
              </a:rPr>
              <a:t>นที่ 4</a:t>
            </a:r>
            <a:endParaRPr kumimoji="0" lang="en-US" altLang="zh-CN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JasmineUPC" pitchFamily="18" charset="-34"/>
              <a:ea typeface="Cordia New" pitchFamily="34" charset="-34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JasmineUPC" pitchFamily="18" charset="-34"/>
                <a:ea typeface="Cordia New" pitchFamily="34" charset="-34"/>
              </a:rPr>
              <a:t>สู่การเรียนรู้แบบพึ่งตนเอง</a:t>
            </a:r>
            <a:endParaRPr kumimoji="0" lang="en-US" altLang="zh-CN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JasmineUPC" pitchFamily="18" charset="-34"/>
              <a:ea typeface="Cordia New" pitchFamily="34" charset="-34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4711_AtNoon_Regular"/>
                <a:ea typeface="Cordia New" pitchFamily="34" charset="-34"/>
              </a:rPr>
              <a:t>“</a:t>
            </a:r>
            <a:r>
              <a:rPr kumimoji="0" lang="th-TH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JasmineUPC" pitchFamily="18" charset="-34"/>
                <a:ea typeface="Cordia New" pitchFamily="34" charset="-34"/>
              </a:rPr>
              <a:t>ดำเนินตามแผน</a:t>
            </a: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4711_AtNoon_Regular"/>
                <a:ea typeface="Cordia New" pitchFamily="34" charset="-34"/>
              </a:rPr>
              <a:t>”</a:t>
            </a:r>
            <a:endParaRPr kumimoji="0" lang="th-TH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149" name="Picture 5" descr="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1469" y="430943"/>
            <a:ext cx="1152525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916614" y="2644170"/>
            <a:ext cx="46657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…. </a:t>
            </a:r>
            <a:r>
              <a:rPr lang="th-TH" sz="2400" dirty="0"/>
              <a:t>เมื่อเพื่อนวางแผนการเรียน และพยายามทำตามแผนที่ตั้งไว้ให้ดีที่สุด การเรียนของเราก็จะคืบหน้าอย่างแน่นอน แต่ถ้าเรียนๆ หยุดๆ ทำบ้างไม่ทำบ้าง อันนี้ก็คงจะพัฒนายากครับ</a:t>
            </a:r>
            <a:r>
              <a:rPr lang="en-US" sz="2400" dirty="0"/>
              <a:t> </a:t>
            </a:r>
            <a:endParaRPr lang="th-TH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5079478" y="128360"/>
            <a:ext cx="43842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h-TH" dirty="0"/>
              <a:t>9</a:t>
            </a:r>
            <a:endParaRPr lang="th-TH" dirty="0"/>
          </a:p>
        </p:txBody>
      </p:sp>
      <p:sp>
        <p:nvSpPr>
          <p:cNvPr id="14" name="TextBox 13"/>
          <p:cNvSpPr txBox="1"/>
          <p:nvPr/>
        </p:nvSpPr>
        <p:spPr>
          <a:xfrm>
            <a:off x="11460969" y="156786"/>
            <a:ext cx="67357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h-TH" dirty="0" smtClean="0"/>
              <a:t>10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22698392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53399" y="1078008"/>
            <a:ext cx="3886200" cy="2857500"/>
            <a:chOff x="1837" y="13002"/>
            <a:chExt cx="8790" cy="3968"/>
          </a:xfrm>
        </p:grpSpPr>
        <p:pic>
          <p:nvPicPr>
            <p:cNvPr id="7171" name="Picture 3" descr="frame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7" y="13002"/>
              <a:ext cx="8790" cy="3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Text Box 4"/>
            <p:cNvSpPr txBox="1">
              <a:spLocks noChangeArrowheads="1"/>
            </p:cNvSpPr>
            <p:nvPr/>
          </p:nvSpPr>
          <p:spPr bwMode="auto">
            <a:xfrm>
              <a:off x="2904" y="13860"/>
              <a:ext cx="6820" cy="26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rdiaUPC" pitchFamily="34" charset="-34"/>
                  <a:ea typeface="Angsana New" pitchFamily="18" charset="-34"/>
                  <a:cs typeface="CordiaUPC" pitchFamily="34" charset="-34"/>
                </a:rPr>
                <a:t>ก่อนจากกัน มดจังหวังว่า เพื่อนๆ คงพอมองเห็นภาพการเรียนรู้ภาษาอังกฤษด้วยตัวเองกับศูนย์ฯ </a:t>
              </a: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rdiaUPC" pitchFamily="34" charset="-34"/>
                  <a:ea typeface="Angsana New" pitchFamily="18" charset="-34"/>
                  <a:cs typeface="CordiaUPC" pitchFamily="34" charset="-34"/>
                </a:rPr>
                <a:t>SALC </a:t>
              </a:r>
              <a:r>
                <a:rPr kumimoji="0" lang="th-TH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rdiaUPC" pitchFamily="34" charset="-34"/>
                  <a:ea typeface="Angsana New" pitchFamily="18" charset="-34"/>
                  <a:cs typeface="CordiaUPC" pitchFamily="34" charset="-34"/>
                </a:rPr>
                <a:t>ได้ชัดเจนขึ้นนะคะ</a:t>
              </a: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rdiaUPC" pitchFamily="34" charset="-34"/>
                  <a:ea typeface="Angsana New" pitchFamily="18" charset="-34"/>
                  <a:cs typeface="CordiaUPC" pitchFamily="34" charset="-34"/>
                </a:rPr>
                <a:t> </a:t>
              </a:r>
              <a:r>
                <a:rPr kumimoji="0" lang="th-TH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rdiaUPC" pitchFamily="34" charset="-34"/>
                  <a:ea typeface="Angsana New" pitchFamily="18" charset="-34"/>
                  <a:cs typeface="CordiaUPC" pitchFamily="34" charset="-34"/>
                </a:rPr>
                <a:t>ตอนนี้มดจังขอลาไปก่อน ....แล้วเจอกันที่ศูนย์ฯ หรือพบกันที่</a:t>
              </a: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rdiaUPC" pitchFamily="34" charset="-34"/>
                  <a:ea typeface="Angsana New" pitchFamily="18" charset="-34"/>
                  <a:cs typeface="CordiaUPC" pitchFamily="34" charset="-34"/>
                </a:rPr>
                <a:t> My English </a:t>
              </a:r>
              <a:r>
                <a:rPr kumimoji="0" lang="th-TH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rdiaUPC" pitchFamily="34" charset="-34"/>
                  <a:ea typeface="Angsana New" pitchFamily="18" charset="-34"/>
                  <a:cs typeface="CordiaUPC" pitchFamily="34" charset="-34"/>
                </a:rPr>
                <a:t>ค่ะ...</a:t>
              </a:r>
              <a:endParaRPr kumimoji="0" lang="th-TH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UPC" pitchFamily="34" charset="-34"/>
                <a:cs typeface="CordiaUPC" pitchFamily="34" charset="-34"/>
              </a:endParaRPr>
            </a:p>
          </p:txBody>
        </p:sp>
      </p:grpSp>
      <p:pic>
        <p:nvPicPr>
          <p:cNvPr id="7173" name="Picture 5" descr="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1371" y="4257797"/>
            <a:ext cx="112395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8" name="Picture 20" descr="frame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6596" y="4257797"/>
            <a:ext cx="37719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Box 18"/>
          <p:cNvSpPr txBox="1">
            <a:spLocks noChangeArrowheads="1"/>
          </p:cNvSpPr>
          <p:nvPr/>
        </p:nvSpPr>
        <p:spPr bwMode="auto">
          <a:xfrm>
            <a:off x="7960946" y="4575175"/>
            <a:ext cx="2743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ordia New" pitchFamily="34" charset="-34"/>
                <a:cs typeface="Angsana New" pitchFamily="18" charset="-34"/>
              </a:rPr>
              <a:t>Produced by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ordia New" pitchFamily="34" charset="-34"/>
                <a:cs typeface="Angsana New" pitchFamily="18" charset="-34"/>
              </a:rPr>
              <a:t>Self-Access Learning Centre,   School of Liberal Arts, KMUTT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ordia New" pitchFamily="34" charset="-34"/>
                <a:cs typeface="Angsana New" pitchFamily="18" charset="-34"/>
              </a:rPr>
              <a:t>Material designer: </a:t>
            </a:r>
            <a:r>
              <a:rPr kumimoji="0" lang="en-US" altLang="zh-CN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ordia New" pitchFamily="34" charset="-34"/>
                <a:cs typeface="Angsana New" pitchFamily="18" charset="-34"/>
              </a:rPr>
              <a:t>Shannovy</a:t>
            </a:r>
            <a:r>
              <a:rPr kumimoji="0" lang="en-US" altLang="zh-CN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ordia New" pitchFamily="34" charset="-34"/>
                <a:cs typeface="Angsana New" pitchFamily="18" charset="-34"/>
              </a:rPr>
              <a:t> </a:t>
            </a:r>
            <a:r>
              <a:rPr kumimoji="0" lang="en-US" altLang="zh-CN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ordia New" pitchFamily="34" charset="-34"/>
                <a:cs typeface="Angsana New" pitchFamily="18" charset="-34"/>
              </a:rPr>
              <a:t>Ek</a:t>
            </a:r>
            <a:r>
              <a:rPr kumimoji="0" lang="en-US" altLang="zh-CN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ordia New" pitchFamily="34" charset="-34"/>
                <a:cs typeface="Angsana New" pitchFamily="18" charset="-34"/>
              </a:rPr>
              <a:t>-un </a:t>
            </a:r>
            <a:r>
              <a:rPr kumimoji="0" lang="en-US" altLang="zh-CN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Cordia New" pitchFamily="34" charset="-34"/>
                <a:cs typeface="Angsana New" pitchFamily="18" charset="-34"/>
              </a:rPr>
              <a:t>Vasuvat</a:t>
            </a:r>
            <a:endParaRPr kumimoji="0" lang="th-TH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pic>
        <p:nvPicPr>
          <p:cNvPr id="7191" name="Picture 23" descr="fw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2321" y="2506758"/>
            <a:ext cx="1060450" cy="1020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27"/>
          <p:cNvSpPr>
            <a:spLocks noChangeArrowheads="1"/>
          </p:cNvSpPr>
          <p:nvPr/>
        </p:nvSpPr>
        <p:spPr bwMode="auto">
          <a:xfrm>
            <a:off x="152400" y="6096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sp>
        <p:nvSpPr>
          <p:cNvPr id="19" name="TextBox 18"/>
          <p:cNvSpPr txBox="1"/>
          <p:nvPr/>
        </p:nvSpPr>
        <p:spPr>
          <a:xfrm>
            <a:off x="7247482" y="1080765"/>
            <a:ext cx="40439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en-US" altLang="zh-CN" sz="2400" dirty="0">
              <a:latin typeface="CordiaUPC" pitchFamily="34" charset="-34"/>
              <a:ea typeface="Cordia New" pitchFamily="34" charset="-34"/>
              <a:cs typeface="CordiaUPC" pitchFamily="34" charset="-34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400" dirty="0" smtClean="0">
                <a:latin typeface="CordiaUPC" pitchFamily="34" charset="-34"/>
                <a:ea typeface="Cordia New" pitchFamily="34" charset="-34"/>
                <a:cs typeface="CordiaUPC" pitchFamily="34" charset="-34"/>
              </a:rPr>
              <a:t>For </a:t>
            </a:r>
            <a:r>
              <a:rPr lang="en-US" altLang="zh-CN" sz="2400" dirty="0">
                <a:latin typeface="CordiaUPC" pitchFamily="34" charset="-34"/>
                <a:ea typeface="Cordia New" pitchFamily="34" charset="-34"/>
                <a:cs typeface="CordiaUPC" pitchFamily="34" charset="-34"/>
              </a:rPr>
              <a:t>More Information:</a:t>
            </a:r>
            <a:endParaRPr lang="en-US" altLang="zh-CN" sz="2400" dirty="0">
              <a:latin typeface="CordiaUPC" pitchFamily="34" charset="-34"/>
              <a:cs typeface="CordiaUPC" pitchFamily="34" charset="-34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400" dirty="0" smtClean="0">
                <a:latin typeface="CordiaUPC" pitchFamily="34" charset="-34"/>
                <a:ea typeface="Cordia New" pitchFamily="34" charset="-34"/>
                <a:cs typeface="CordiaUPC" pitchFamily="34" charset="-34"/>
              </a:rPr>
              <a:t>http</a:t>
            </a:r>
            <a:r>
              <a:rPr lang="en-US" altLang="zh-CN" sz="2400" dirty="0">
                <a:latin typeface="CordiaUPC" pitchFamily="34" charset="-34"/>
                <a:ea typeface="Cordia New" pitchFamily="34" charset="-34"/>
                <a:cs typeface="CordiaUPC" pitchFamily="34" charset="-34"/>
              </a:rPr>
              <a:t>://arts.kmutt.ac</a:t>
            </a:r>
            <a:r>
              <a:rPr lang="en-US" altLang="zh-CN" sz="2400" dirty="0">
                <a:latin typeface="CordiaUPC" pitchFamily="34" charset="-34"/>
                <a:cs typeface="CordiaUPC" pitchFamily="34" charset="-34"/>
              </a:rPr>
              <a:t> </a:t>
            </a:r>
          </a:p>
          <a:p>
            <a:pPr algn="ctr"/>
            <a:endParaRPr lang="th-TH" sz="2400" dirty="0">
              <a:latin typeface="CordiaUPC" pitchFamily="34" charset="-34"/>
              <a:cs typeface="CordiaUPC" pitchFamily="34" charset="-34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865322" y="128360"/>
            <a:ext cx="652578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h-TH" dirty="0" smtClean="0"/>
              <a:t>11</a:t>
            </a:r>
            <a:endParaRPr lang="th-TH" dirty="0"/>
          </a:p>
        </p:txBody>
      </p:sp>
      <p:sp>
        <p:nvSpPr>
          <p:cNvPr id="34" name="TextBox 33"/>
          <p:cNvSpPr txBox="1"/>
          <p:nvPr/>
        </p:nvSpPr>
        <p:spPr>
          <a:xfrm>
            <a:off x="11291456" y="156786"/>
            <a:ext cx="66539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h-TH" dirty="0" smtClean="0"/>
              <a:t>12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46355892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43414" y="0"/>
            <a:ext cx="57911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53629178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1326</TotalTime>
  <Words>827</Words>
  <Application>Microsoft Office PowerPoint</Application>
  <PresentationFormat>กำหนดเอง</PresentationFormat>
  <Paragraphs>81</Paragraphs>
  <Slides>8</Slides>
  <Notes>0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8</vt:i4>
      </vt:variant>
    </vt:vector>
  </HeadingPairs>
  <TitlesOfParts>
    <vt:vector size="9" baseType="lpstr">
      <vt:lpstr>Office Theme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Natsinee.wim</dc:creator>
  <cp:lastModifiedBy>KORN</cp:lastModifiedBy>
  <cp:revision>130</cp:revision>
  <dcterms:created xsi:type="dcterms:W3CDTF">2015-01-09T05:03:30Z</dcterms:created>
  <dcterms:modified xsi:type="dcterms:W3CDTF">2016-07-05T13:31:25Z</dcterms:modified>
</cp:coreProperties>
</file>