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78" r:id="rId2"/>
    <p:sldId id="268" r:id="rId3"/>
    <p:sldId id="275" r:id="rId4"/>
    <p:sldId id="276" r:id="rId5"/>
    <p:sldId id="277" r:id="rId6"/>
    <p:sldId id="266" r:id="rId7"/>
    <p:sldId id="259" r:id="rId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ไม่มีลักษณะ ไม่มีเส้นตาราง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http://bp0.blogger.com/_furHCE1ravc/RwLgcwXdQtI/AAAAAAAAAMU/KyaVZWrFkLY/s320/algator.gi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/>
          <p:nvPr/>
        </p:nvSpPr>
        <p:spPr>
          <a:xfrm>
            <a:off x="6400809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</a:t>
            </a:r>
            <a:r>
              <a:rPr lang="en-US" altLang="th-TH" sz="1200" dirty="0" smtClean="0">
                <a:latin typeface="Calibri" panose="020F0502020204030204" pitchFamily="34" charset="0"/>
              </a:rPr>
              <a:t>Learning </a:t>
            </a:r>
            <a:r>
              <a:rPr lang="en-US" altLang="th-TH" sz="1200" dirty="0">
                <a:latin typeface="Calibri" panose="020F0502020204030204" pitchFamily="34" charset="0"/>
              </a:rPr>
              <a:t>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066175" y="299369"/>
            <a:ext cx="2743200" cy="8001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Angsana New" pitchFamily="18" charset="-34"/>
                <a:cs typeface="Cordia New" pitchFamily="34" charset="-34"/>
              </a:rPr>
              <a:t>Counselling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Angsana New" pitchFamily="18" charset="-34"/>
                <a:cs typeface="Cordia New" pitchFamily="34" charset="-34"/>
              </a:rPr>
              <a:t> Service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Angsana New" pitchFamily="18" charset="-34"/>
                <a:cs typeface="Cordia New" pitchFamily="34" charset="-34"/>
              </a:rPr>
              <a:t> K    M   U    T   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Angsana New" pitchFamily="18" charset="-34"/>
                <a:cs typeface="Cordia New" pitchFamily="34" charset="-34"/>
              </a:rPr>
              <a:t>T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Angsana New" pitchFamily="18" charset="-34"/>
                <a:cs typeface="Cordia New" pitchFamily="34" charset="-34"/>
              </a:rPr>
              <a:t>        S    A    L   C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7362937" y="1388528"/>
            <a:ext cx="46566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/>
              <a:t>Self-access </a:t>
            </a:r>
            <a:br>
              <a:rPr lang="en-US" b="1" dirty="0"/>
            </a:br>
            <a:r>
              <a:rPr lang="en-US" b="1" dirty="0"/>
              <a:t>      Learning </a:t>
            </a:r>
            <a:br>
              <a:rPr lang="en-US" b="1" dirty="0"/>
            </a:br>
            <a:r>
              <a:rPr lang="en-US" b="1" dirty="0"/>
              <a:t>           Guide</a:t>
            </a:r>
            <a:endParaRPr lang="en-US" dirty="0"/>
          </a:p>
          <a:p>
            <a:pPr algn="r"/>
            <a:r>
              <a:rPr lang="th-TH" dirty="0"/>
              <a:t>             </a:t>
            </a:r>
            <a:r>
              <a:rPr lang="en-US" dirty="0"/>
              <a:t>             </a:t>
            </a:r>
            <a:r>
              <a:rPr lang="th-TH" dirty="0"/>
              <a:t>คู่มือการเรียนรู้ด้วยตนเอง</a:t>
            </a:r>
            <a:endParaRPr lang="en-US" dirty="0"/>
          </a:p>
        </p:txBody>
      </p:sp>
      <p:pic>
        <p:nvPicPr>
          <p:cNvPr id="1027" name="Picture 3" descr="IMG_055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780" y="3168993"/>
            <a:ext cx="1876420" cy="2814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066175" y="3438733"/>
            <a:ext cx="2949575" cy="25448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Tahoma" pitchFamily="34" charset="0"/>
              </a:rPr>
              <a:t>ถ้าต้องการคำแนะนำเกี่ยวกับการพัฒนาภาษาอังกฤษ....พบที่ปรึกษาประจำศูนย์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Cordia New" pitchFamily="34" charset="-34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Cordia New" pitchFamily="34" charset="-34"/>
              </a:rPr>
              <a:t>SALC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Tahoma" pitchFamily="34" charset="0"/>
              </a:rPr>
              <a:t>ได้ที่ห้อง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Cordia New" pitchFamily="34" charset="-34"/>
              </a:rPr>
              <a:t>LNG 401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Cordia New" pitchFamily="34" charset="-34"/>
              </a:rPr>
              <a:t>*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Tahoma" pitchFamily="34" charset="0"/>
              </a:rPr>
              <a:t>โทรนัดหมาย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Cordia New" pitchFamily="34" charset="-34"/>
              </a:rPr>
              <a:t>: 02-470-8788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Cordia New" pitchFamily="34" charset="-34"/>
              </a:rPr>
              <a:t>*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Tahoma" pitchFamily="34" charset="0"/>
              </a:rPr>
              <a:t>ปรึกษา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Cordia New" pitchFamily="34" charset="-34"/>
              </a:rPr>
              <a:t>online:  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Cordia New" pitchFamily="34" charset="-34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Cordia New" pitchFamily="34" charset="-34"/>
              </a:rPr>
              <a:t>   shannoy.vas@kmutt.ac.th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666170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TextBox 19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/>
              <a:t>2</a:t>
            </a: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197823" y="156522"/>
            <a:ext cx="5320076" cy="7264333"/>
            <a:chOff x="-1840" y="5131"/>
            <a:chExt cx="5852" cy="7079"/>
          </a:xfrm>
        </p:grpSpPr>
        <p:pic>
          <p:nvPicPr>
            <p:cNvPr id="2054" name="Picture 6"/>
            <p:cNvPicPr preferRelativeResize="0"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40" y="5131"/>
              <a:ext cx="5852" cy="6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8"/>
            <p:cNvSpPr txBox="1">
              <a:spLocks noChangeAspect="1" noChangeArrowheads="1"/>
            </p:cNvSpPr>
            <p:nvPr/>
          </p:nvSpPr>
          <p:spPr bwMode="auto">
            <a:xfrm>
              <a:off x="-1334" y="6303"/>
              <a:ext cx="4376" cy="5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เกี่ยวกับคู่มือเล่มนี้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คู่มือเล่มนี้รวบรวมแนวความคิดในการพัฒนาการเรียนรู้ โดยมุ่งเน้นการพัฒนาตนเอง ด้วยความเชื่อที่ว่าผู้เรียนทุกคนสามารถ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….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endParaRP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พัฒนาความสามารถของตนเองได้ 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พัฒนาความมั่นใจให้เพิ่มขึ้นได้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endParaRP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itchFamily="34" charset="0"/>
                <a:buChar char="•"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พัฒนาการตระหนักในศักยภาพการ </a:t>
              </a:r>
              <a:b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</a:b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เป็นผู้เรียนของตนเองได้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itchFamily="34" charset="0"/>
                <a:buChar char="•"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endParaRP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คู่มือนี้เป็นส่วนหนึ่งของบริการ การให้คำปรึกษา 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(</a:t>
              </a:r>
              <a:r>
                <a:rPr kumimoji="0" lang="en-US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Counselling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 Service) 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ของ ศูนย์ 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SALC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  จัดทำขึ้นสำหรับผู้สนใจ</a:t>
              </a:r>
              <a:r>
                <a:rPr kumimoji="0" lang="th-TH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พํฒ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นาภาษาอังกฤษใช้เป็นแนวทางการพัฒนาตนเอง หรือนำไปประยุกต์ใช้ในการพัฒนาการเรียนรู้ด้านอื่นๆนอกจากภาษาอังกฤษได้ในโอกาสต่อๆไป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 </a:t>
              </a:r>
              <a:r>
                <a:rPr kumimoji="0" lang="th-TH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        	</a:t>
              </a:r>
            </a:p>
            <a:p>
              <a:pPr marL="457200" marR="0" lvl="1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ศูนย์การเรียนรู้แบบพึ่งตนเอง</a:t>
              </a:r>
            </a:p>
            <a:p>
              <a:pPr marL="457200" marR="0" lvl="1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คณะ</a:t>
              </a:r>
              <a:r>
                <a:rPr kumimoji="0" lang="th-TH" sz="16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ศิลป</a:t>
              </a:r>
              <a:r>
                <a:rPr kumimoji="0" lang="th-TH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ศาสตร์ </a:t>
              </a:r>
            </a:p>
            <a:p>
              <a:pPr marL="457200" marR="0" lvl="1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มหาวิทยาลัยเทคโนโลยีพระจอมเกล้าธนบุรี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endParaRP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       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endParaRP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cs typeface="CordiaUPC" pitchFamily="34" charset="-34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1</a:t>
            </a:r>
            <a:endParaRPr lang="th-TH" dirty="0"/>
          </a:p>
        </p:txBody>
      </p:sp>
      <p:pic>
        <p:nvPicPr>
          <p:cNvPr id="2058" name="BLOGGER_PHOTO_ID_5116898911270552274" descr="http://bp0.blogger.com/_furHCE1ravc/RwLgcwXdQtI/AAAAAAAAAMU/KyaVZWrFkLY/s320/algator.gif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781" y="913275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378" y="2113425"/>
            <a:ext cx="100965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6823378" y="482388"/>
            <a:ext cx="373781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22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คุณเป็นผู้เรียนแบบไหนกัน</a:t>
            </a:r>
            <a:r>
              <a:rPr kumimoji="0" lang="en-US" altLang="zh-CN" sz="22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?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6752108" y="2774203"/>
            <a:ext cx="5133473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/>
            </a:r>
            <a:b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r>
              <a:rPr kumimoji="0" lang="th-TH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ไม่ว่าคุณจะเป็นผู้เรียนแบบไหน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th-TH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แต่สิ่งที่น่าสนใจคือ ผู้เรียนที่สามารถเรียนรู้ได้ด้วยตนเองได้ดีมีลักษณะดังนี้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สมัครใจที่จะเรียนด้วยตนเอง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มีความอยากเรียน อยากรู้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บอกกับตัวเองได้ว่า อยากเรียนรู้อะไร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รู้ว่าทำอย่างไรจึงจะทำให้ตัวเองเกิดการเรียนรู้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มีแรงจูงใจภายใน เรียนรู้ได้โดยปราศจากสิ่งควบคุมภายนอก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มีการประเมินผลตนเอง สามารถประเมินผลตนเองว่าเรียนได้ดีเพียงใด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เปิดกว้างต่อประสบการณ์ มีการยอมรับและนำสิ่งต่างๆมาใช้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เป็นตัวของตัวเอง สามารถดูแลตนเองได้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zh-CN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Handwriting" pitchFamily="66" charset="0"/>
                <a:ea typeface="Cordia New" pitchFamily="34" charset="-34"/>
                <a:cs typeface="Tahoma" pitchFamily="34" charset="0"/>
              </a:rPr>
              <a:t>Source: Adapted from  </a:t>
            </a:r>
            <a:r>
              <a:rPr kumimoji="0" lang="th-TH" altLang="zh-CN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รายงานการวิจัยเรื่อง ลักษณะการอบรมและเลี้ยงดูเด็กของคนไทยซึ่งมีผลต่อการเรียนรู้ด้วยตนเอง โดย รศ.ดร. สมคิด อิสระ</a:t>
            </a:r>
            <a:r>
              <a:rPr kumimoji="0" lang="th-TH" altLang="zh-CN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วัฒน์</a:t>
            </a:r>
            <a:r>
              <a:rPr kumimoji="0" lang="th-TH" altLang="zh-CN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 </a:t>
            </a:r>
            <a:r>
              <a:rPr kumimoji="0" lang="en-US" altLang="zh-CN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Handwriting" pitchFamily="66" charset="0"/>
                <a:ea typeface="Cordia New" pitchFamily="34" charset="-34"/>
                <a:cs typeface="Tahoma" pitchFamily="34" charset="0"/>
              </a:rPr>
              <a:t>2542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1" name="TextBox 10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3</a:t>
            </a:r>
            <a:endParaRPr lang="th-TH" dirty="0"/>
          </a:p>
        </p:txBody>
      </p:sp>
      <p:sp>
        <p:nvSpPr>
          <p:cNvPr id="14" name="TextBox 13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4</a:t>
            </a:r>
            <a:endParaRPr lang="th-TH" dirty="0"/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1975310" y="389970"/>
            <a:ext cx="1824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/>
              <a:t>การพัฒนาทักษะ</a:t>
            </a:r>
            <a:endParaRPr lang="en-US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26688" y="995199"/>
            <a:ext cx="4572000" cy="14539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rPr>
              <a:t>                                                    </a:t>
            </a:r>
            <a:r>
              <a:rPr kumimoji="0" 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rPr>
              <a:t>ความเป็นอัตโนมัติ</a:t>
            </a:r>
            <a:r>
              <a:rPr lang="th-TH" sz="1800" dirty="0" smtClean="0">
                <a:latin typeface="CordiaUPC" pitchFamily="34" charset="-34"/>
                <a:ea typeface="Angsana New" pitchFamily="18" charset="-34"/>
                <a:cs typeface="CordiaUPC" pitchFamily="34" charset="-34"/>
              </a:rPr>
              <a:t>                       </a:t>
            </a:r>
            <a:r>
              <a:rPr kumimoji="0" 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rPr>
              <a:t>การฝึกฝนโดยรู้ตัว</a:t>
            </a:r>
            <a:r>
              <a:rPr lang="th-TH" sz="1800" dirty="0">
                <a:latin typeface="CordiaUPC" pitchFamily="34" charset="-34"/>
                <a:ea typeface="Angsana New" pitchFamily="18" charset="-34"/>
                <a:cs typeface="CordiaUPC" pitchFamily="34" charset="-34"/>
              </a:rPr>
              <a:t> </a:t>
            </a:r>
            <a:r>
              <a:rPr lang="th-TH" sz="1800" dirty="0" smtClean="0">
                <a:latin typeface="CordiaUPC" pitchFamily="34" charset="-34"/>
                <a:ea typeface="Angsana New" pitchFamily="18" charset="-34"/>
                <a:cs typeface="CordiaUPC" pitchFamily="34" charset="-34"/>
              </a:rPr>
              <a:t>                                                                                  </a:t>
            </a:r>
            <a:r>
              <a:rPr kumimoji="0" 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rPr>
              <a:t>การแสดงออกอย่างงุ่มง่าม                                                                        ความตระหนัก                                                          </a:t>
            </a:r>
            <a:r>
              <a:rPr kumimoji="0" lang="th-T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rPr>
              <a:t>   </a:t>
            </a:r>
            <a:r>
              <a:rPr kumimoji="0" 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ea typeface="Angsana New" pitchFamily="18" charset="-34"/>
                <a:cs typeface="CordiaUPC" pitchFamily="34" charset="-34"/>
              </a:rPr>
              <a:t>                 ความไม่ตระหนัก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UPC" pitchFamily="34" charset="-34"/>
              <a:cs typeface="CordiaUPC" pitchFamily="34" charset="-34"/>
            </a:endParaRP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-457993" y="1601540"/>
            <a:ext cx="1881188" cy="241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 fontAlgn="auto">
              <a:buNone/>
            </a:pPr>
            <a:r>
              <a:rPr lang="th-TH" sz="1600" kern="10" spc="0" dirty="0" smtClean="0">
                <a:ln>
                  <a:noFill/>
                </a:ln>
                <a:gradFill rotWithShape="0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80000"/>
                    </a:srgbClr>
                  </a:outerShdw>
                </a:effectLst>
                <a:latin typeface="Tahoma"/>
                <a:ea typeface="Tahoma"/>
                <a:cs typeface="Tahoma"/>
              </a:rPr>
              <a:t>ระดับความเชี่ยวชาญ</a:t>
            </a:r>
            <a:endParaRPr lang="th-TH" sz="1600" kern="10" spc="0" dirty="0">
              <a:ln>
                <a:noFill/>
              </a:ln>
              <a:gradFill rotWithShape="0">
                <a:gsLst>
                  <a:gs pos="0">
                    <a:srgbClr val="00FF00"/>
                  </a:gs>
                  <a:gs pos="100000">
                    <a:srgbClr val="00CCFF"/>
                  </a:gs>
                </a:gsLst>
                <a:lin ang="0" scaled="1"/>
              </a:gradFill>
              <a:effectLst>
                <a:outerShdw dist="99190" dir="7788334" algn="ctr" rotWithShape="0">
                  <a:srgbClr val="000080">
                    <a:alpha val="80000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726688" y="995197"/>
            <a:ext cx="2628900" cy="145398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6" name="สี่เหลี่ยมผืนผ้า 15"/>
          <p:cNvSpPr/>
          <p:nvPr/>
        </p:nvSpPr>
        <p:spPr>
          <a:xfrm>
            <a:off x="603251" y="2736502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1400" dirty="0">
                <a:latin typeface="CordiaUPC" pitchFamily="34" charset="-34"/>
                <a:cs typeface="CordiaUPC" pitchFamily="34" charset="-34"/>
              </a:rPr>
              <a:t>ความไม่ตระหนัก </a:t>
            </a:r>
            <a:r>
              <a:rPr lang="en-US" sz="1400" dirty="0">
                <a:latin typeface="CordiaUPC" pitchFamily="34" charset="-34"/>
                <a:cs typeface="CordiaUPC" pitchFamily="34" charset="-34"/>
              </a:rPr>
              <a:t>: </a:t>
            </a:r>
          </a:p>
          <a:p>
            <a:r>
              <a:rPr lang="th-TH" sz="1400" dirty="0">
                <a:latin typeface="CordiaUPC" pitchFamily="34" charset="-34"/>
                <a:cs typeface="CordiaUPC" pitchFamily="34" charset="-34"/>
              </a:rPr>
              <a:t>การเรียนที่เริ่มจากความไม่ตระหนักถึงสิ่งที่เกี่ยวข้องกับ</a:t>
            </a:r>
            <a:br>
              <a:rPr lang="th-TH" sz="1400" dirty="0">
                <a:latin typeface="CordiaUPC" pitchFamily="34" charset="-34"/>
                <a:cs typeface="CordiaUPC" pitchFamily="34" charset="-34"/>
              </a:rPr>
            </a:br>
            <a:r>
              <a:rPr lang="th-TH" sz="1400" dirty="0">
                <a:latin typeface="CordiaUPC" pitchFamily="34" charset="-34"/>
                <a:cs typeface="CordiaUPC" pitchFamily="34" charset="-34"/>
              </a:rPr>
              <a:t>ทักษะที่เรียนรู้ เช่น จะใช้ทักษะนั้นที่ไหน เมื่อไร และอย่างไร</a:t>
            </a:r>
            <a:endParaRPr lang="en-US" sz="1400" dirty="0">
              <a:latin typeface="CordiaUPC" pitchFamily="34" charset="-34"/>
              <a:cs typeface="CordiaUPC" pitchFamily="34" charset="-34"/>
            </a:endParaRPr>
          </a:p>
        </p:txBody>
      </p:sp>
      <p:sp>
        <p:nvSpPr>
          <p:cNvPr id="19" name="สี่เหลี่ยมผืนผ้า 18"/>
          <p:cNvSpPr/>
          <p:nvPr/>
        </p:nvSpPr>
        <p:spPr>
          <a:xfrm>
            <a:off x="603251" y="3463316"/>
            <a:ext cx="47718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 dirty="0">
                <a:latin typeface="CordiaUPC" pitchFamily="34" charset="-34"/>
                <a:cs typeface="CordiaUPC" pitchFamily="34" charset="-34"/>
              </a:rPr>
              <a:t>ความตระหนัก </a:t>
            </a:r>
            <a:r>
              <a:rPr lang="en-US" sz="1400" dirty="0">
                <a:latin typeface="CordiaUPC" pitchFamily="34" charset="-34"/>
                <a:cs typeface="CordiaUPC" pitchFamily="34" charset="-34"/>
              </a:rPr>
              <a:t>: </a:t>
            </a:r>
            <a:br>
              <a:rPr lang="en-US" sz="1400" dirty="0">
                <a:latin typeface="CordiaUPC" pitchFamily="34" charset="-34"/>
                <a:cs typeface="CordiaUPC" pitchFamily="34" charset="-34"/>
              </a:rPr>
            </a:br>
            <a:r>
              <a:rPr lang="th-TH" sz="1400" dirty="0">
                <a:latin typeface="CordiaUPC" pitchFamily="34" charset="-34"/>
                <a:cs typeface="CordiaUPC" pitchFamily="34" charset="-34"/>
              </a:rPr>
              <a:t>การพยายามค้นหาวัตถุประสงค์ และทำความเข้าใจ</a:t>
            </a:r>
            <a:br>
              <a:rPr lang="th-TH" sz="1400" dirty="0">
                <a:latin typeface="CordiaUPC" pitchFamily="34" charset="-34"/>
                <a:cs typeface="CordiaUPC" pitchFamily="34" charset="-34"/>
              </a:rPr>
            </a:br>
            <a:r>
              <a:rPr lang="th-TH" sz="1400" dirty="0">
                <a:latin typeface="CordiaUPC" pitchFamily="34" charset="-34"/>
                <a:cs typeface="CordiaUPC" pitchFamily="34" charset="-34"/>
              </a:rPr>
              <a:t>ว่าทำไมต้องเรียนรู้ทักษะนั้น</a:t>
            </a:r>
            <a:endParaRPr lang="en-US" sz="1400" dirty="0">
              <a:latin typeface="CordiaUPC" pitchFamily="34" charset="-34"/>
              <a:cs typeface="CordiaUPC" pitchFamily="34" charset="-34"/>
            </a:endParaRPr>
          </a:p>
        </p:txBody>
      </p:sp>
      <p:sp>
        <p:nvSpPr>
          <p:cNvPr id="23" name="สี่เหลี่ยมผืนผ้า 22"/>
          <p:cNvSpPr/>
          <p:nvPr/>
        </p:nvSpPr>
        <p:spPr>
          <a:xfrm>
            <a:off x="603251" y="4159626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1400" dirty="0">
                <a:latin typeface="CordiaUPC" pitchFamily="34" charset="-34"/>
                <a:cs typeface="CordiaUPC" pitchFamily="34" charset="-34"/>
              </a:rPr>
              <a:t>ความงุ่มง่าม </a:t>
            </a:r>
            <a:r>
              <a:rPr lang="en-US" sz="1400" dirty="0">
                <a:latin typeface="CordiaUPC" pitchFamily="34" charset="-34"/>
                <a:cs typeface="CordiaUPC" pitchFamily="34" charset="-34"/>
              </a:rPr>
              <a:t>: </a:t>
            </a:r>
            <a:br>
              <a:rPr lang="en-US" sz="1400" dirty="0">
                <a:latin typeface="CordiaUPC" pitchFamily="34" charset="-34"/>
                <a:cs typeface="CordiaUPC" pitchFamily="34" charset="-34"/>
              </a:rPr>
            </a:br>
            <a:r>
              <a:rPr lang="th-TH" sz="1400" dirty="0">
                <a:latin typeface="CordiaUPC" pitchFamily="34" charset="-34"/>
                <a:cs typeface="CordiaUPC" pitchFamily="34" charset="-34"/>
              </a:rPr>
              <a:t>สภาวะที่เข้าใจทักษะทีเรียนรู้ เข้าใจ</a:t>
            </a:r>
            <a:br>
              <a:rPr lang="th-TH" sz="1400" dirty="0">
                <a:latin typeface="CordiaUPC" pitchFamily="34" charset="-34"/>
                <a:cs typeface="CordiaUPC" pitchFamily="34" charset="-34"/>
              </a:rPr>
            </a:br>
            <a:r>
              <a:rPr lang="th-TH" sz="1400" dirty="0">
                <a:latin typeface="CordiaUPC" pitchFamily="34" charset="-34"/>
                <a:cs typeface="CordiaUPC" pitchFamily="34" charset="-34"/>
              </a:rPr>
              <a:t>ส่วนประกอบต่างๆ ที่เรียนมา และสามารถนำไปใช้ได้</a:t>
            </a:r>
            <a:br>
              <a:rPr lang="th-TH" sz="1400" dirty="0">
                <a:latin typeface="CordiaUPC" pitchFamily="34" charset="-34"/>
                <a:cs typeface="CordiaUPC" pitchFamily="34" charset="-34"/>
              </a:rPr>
            </a:br>
            <a:r>
              <a:rPr lang="th-TH" sz="1400" dirty="0">
                <a:latin typeface="CordiaUPC" pitchFamily="34" charset="-34"/>
                <a:cs typeface="CordiaUPC" pitchFamily="34" charset="-34"/>
              </a:rPr>
              <a:t>แต่ไม่ค่อยชำนาญ และ</a:t>
            </a:r>
            <a:r>
              <a:rPr lang="th-TH" sz="1400" dirty="0" smtClean="0">
                <a:latin typeface="CordiaUPC" pitchFamily="34" charset="-34"/>
                <a:cs typeface="CordiaUPC" pitchFamily="34" charset="-34"/>
              </a:rPr>
              <a:t>ไม่</a:t>
            </a:r>
            <a:r>
              <a:rPr lang="th-TH" sz="1400" dirty="0">
                <a:latin typeface="CordiaUPC" pitchFamily="34" charset="-34"/>
                <a:cs typeface="CordiaUPC" pitchFamily="34" charset="-34"/>
              </a:rPr>
              <a:t>มั่นใจ</a:t>
            </a:r>
          </a:p>
        </p:txBody>
      </p:sp>
      <p:sp>
        <p:nvSpPr>
          <p:cNvPr id="25" name="สี่เหลี่ยมผืนผ้า 24"/>
          <p:cNvSpPr/>
          <p:nvPr/>
        </p:nvSpPr>
        <p:spPr>
          <a:xfrm>
            <a:off x="1806409" y="5093992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1400" dirty="0" smtClean="0">
                <a:latin typeface="CordiaUPC" pitchFamily="34" charset="-34"/>
                <a:cs typeface="CordiaUPC" pitchFamily="34" charset="-34"/>
              </a:rPr>
              <a:t>การฝึกฝนโดยรู้ตัว </a:t>
            </a:r>
            <a:r>
              <a:rPr lang="en-US" sz="1400" dirty="0" smtClean="0">
                <a:latin typeface="CordiaUPC" pitchFamily="34" charset="-34"/>
                <a:cs typeface="CordiaUPC" pitchFamily="34" charset="-34"/>
              </a:rPr>
              <a:t>: </a:t>
            </a:r>
            <a:r>
              <a:rPr lang="th-TH" sz="1400" dirty="0" smtClean="0">
                <a:latin typeface="CordiaUPC" pitchFamily="34" charset="-34"/>
                <a:cs typeface="CordiaUPC" pitchFamily="34" charset="-34"/>
              </a:rPr>
              <a:t/>
            </a:r>
            <a:br>
              <a:rPr lang="th-TH" sz="1400" dirty="0" smtClean="0">
                <a:latin typeface="CordiaUPC" pitchFamily="34" charset="-34"/>
                <a:cs typeface="CordiaUPC" pitchFamily="34" charset="-34"/>
              </a:rPr>
            </a:br>
            <a:r>
              <a:rPr lang="th-TH" sz="1400" dirty="0" smtClean="0">
                <a:latin typeface="CordiaUPC" pitchFamily="34" charset="-34"/>
                <a:cs typeface="CordiaUPC" pitchFamily="34" charset="-34"/>
              </a:rPr>
              <a:t>การพัฒนาเกิดจากผลการทดลองใช้ทักษะหลายๆครั้ง </a:t>
            </a:r>
            <a:br>
              <a:rPr lang="th-TH" sz="1400" dirty="0" smtClean="0">
                <a:latin typeface="CordiaUPC" pitchFamily="34" charset="-34"/>
                <a:cs typeface="CordiaUPC" pitchFamily="34" charset="-34"/>
              </a:rPr>
            </a:br>
            <a:r>
              <a:rPr lang="th-TH" sz="1400" dirty="0" smtClean="0">
                <a:latin typeface="CordiaUPC" pitchFamily="34" charset="-34"/>
                <a:cs typeface="CordiaUPC" pitchFamily="34" charset="-34"/>
              </a:rPr>
              <a:t>การได้รับคำแนะนำจากผู้รู้ เป็นระดับที่เริ่มมีความเชี่ยวชาญ และความมั่นใจ</a:t>
            </a:r>
            <a:endParaRPr lang="th-TH" sz="1400" dirty="0">
              <a:latin typeface="CordiaUPC" pitchFamily="34" charset="-34"/>
              <a:cs typeface="CordiaUPC" pitchFamily="34" charset="-34"/>
            </a:endParaRPr>
          </a:p>
        </p:txBody>
      </p:sp>
      <p:sp>
        <p:nvSpPr>
          <p:cNvPr id="26" name="สี่เหลี่ยมผืนผ้า 25"/>
          <p:cNvSpPr/>
          <p:nvPr/>
        </p:nvSpPr>
        <p:spPr>
          <a:xfrm>
            <a:off x="603251" y="5852397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1400" dirty="0">
                <a:latin typeface="CordiaUPC" pitchFamily="34" charset="-34"/>
                <a:cs typeface="CordiaUPC" pitchFamily="34" charset="-34"/>
              </a:rPr>
              <a:t>ความเป็นอัตโนมัติ </a:t>
            </a:r>
            <a:r>
              <a:rPr lang="en-US" sz="1400" dirty="0">
                <a:latin typeface="CordiaUPC" pitchFamily="34" charset="-34"/>
                <a:cs typeface="CordiaUPC" pitchFamily="34" charset="-34"/>
              </a:rPr>
              <a:t>: </a:t>
            </a:r>
            <a:r>
              <a:rPr lang="th-TH" sz="1400" dirty="0" smtClean="0">
                <a:latin typeface="CordiaUPC" pitchFamily="34" charset="-34"/>
                <a:cs typeface="CordiaUPC" pitchFamily="34" charset="-34"/>
              </a:rPr>
              <a:t>ความสามารถ</a:t>
            </a:r>
            <a:r>
              <a:rPr lang="th-TH" sz="1400" dirty="0">
                <a:latin typeface="CordiaUPC" pitchFamily="34" charset="-34"/>
                <a:cs typeface="CordiaUPC" pitchFamily="34" charset="-34"/>
              </a:rPr>
              <a:t>ในการใช้ทักษะที่เรียนมา</a:t>
            </a:r>
            <a:br>
              <a:rPr lang="th-TH" sz="1400" dirty="0">
                <a:latin typeface="CordiaUPC" pitchFamily="34" charset="-34"/>
                <a:cs typeface="CordiaUPC" pitchFamily="34" charset="-34"/>
              </a:rPr>
            </a:br>
            <a:r>
              <a:rPr lang="th-TH" sz="1400" dirty="0">
                <a:latin typeface="CordiaUPC" pitchFamily="34" charset="-34"/>
                <a:cs typeface="CordiaUPC" pitchFamily="34" charset="-34"/>
              </a:rPr>
              <a:t>ได้อย่างเหมาะสม ถูกต้อง เนื่องจากผลของการฝึกฝน </a:t>
            </a:r>
            <a:br>
              <a:rPr lang="th-TH" sz="1400" dirty="0">
                <a:latin typeface="CordiaUPC" pitchFamily="34" charset="-34"/>
                <a:cs typeface="CordiaUPC" pitchFamily="34" charset="-34"/>
              </a:rPr>
            </a:br>
            <a:r>
              <a:rPr lang="th-TH" sz="1400" dirty="0">
                <a:latin typeface="CordiaUPC" pitchFamily="34" charset="-34"/>
                <a:cs typeface="CordiaUPC" pitchFamily="34" charset="-34"/>
              </a:rPr>
              <a:t>เป็นระดับที่ใช้ทักษะได้อย่างเป็นธรรมชาติ มั่นใจและ</a:t>
            </a:r>
            <a:br>
              <a:rPr lang="th-TH" sz="1400" dirty="0">
                <a:latin typeface="CordiaUPC" pitchFamily="34" charset="-34"/>
                <a:cs typeface="CordiaUPC" pitchFamily="34" charset="-34"/>
              </a:rPr>
            </a:br>
            <a:r>
              <a:rPr lang="th-TH" sz="1400" dirty="0">
                <a:latin typeface="CordiaUPC" pitchFamily="34" charset="-34"/>
                <a:cs typeface="CordiaUPC" pitchFamily="34" charset="-34"/>
              </a:rPr>
              <a:t>สามารถพลิกแพลงได้อย่างดีในสถานการณ์ใหม่</a:t>
            </a:r>
            <a:endParaRPr lang="en-US" sz="1400" dirty="0">
              <a:latin typeface="CordiaUPC" pitchFamily="34" charset="-34"/>
              <a:cs typeface="CordiaUPC" pitchFamily="34" charset="-34"/>
            </a:endParaRPr>
          </a:p>
        </p:txBody>
      </p:sp>
      <p:pic>
        <p:nvPicPr>
          <p:cNvPr id="3092" name="Picture 20" descr="3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1" y="2586721"/>
            <a:ext cx="8826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3" name="Picture 21" descr="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665" y="3412388"/>
            <a:ext cx="8096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4" name="Picture 22" descr="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911" y="4201980"/>
            <a:ext cx="842963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5" name="Picture 23" descr="3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84" y="5034825"/>
            <a:ext cx="813354" cy="85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6" name="Picture 24" descr="3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14" y="5830041"/>
            <a:ext cx="680623" cy="880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4" name="Picture 42" descr="Untitled-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032" y="781596"/>
            <a:ext cx="5334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3" name="Picture 31" descr="Untitled-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244" y="1810296"/>
            <a:ext cx="803275" cy="104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 Box 41"/>
          <p:cNvSpPr txBox="1">
            <a:spLocks noChangeArrowheads="1"/>
          </p:cNvSpPr>
          <p:nvPr/>
        </p:nvSpPr>
        <p:spPr bwMode="auto">
          <a:xfrm>
            <a:off x="7835983" y="1174348"/>
            <a:ext cx="2333625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กำหนดวัตถุประสงค์</a:t>
            </a:r>
            <a:endParaRPr kumimoji="0" lang="th-TH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7835983" y="2001838"/>
            <a:ext cx="2695575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ทบทวนการเรียนรู้ที่จำเป็น</a:t>
            </a:r>
            <a:endParaRPr kumimoji="0" lang="th-TH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072" name="Text Box 40"/>
          <p:cNvSpPr txBox="1">
            <a:spLocks noChangeArrowheads="1"/>
          </p:cNvSpPr>
          <p:nvPr/>
        </p:nvSpPr>
        <p:spPr bwMode="auto">
          <a:xfrm>
            <a:off x="7835983" y="3104325"/>
            <a:ext cx="3190875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ลองเนื้อหาใหม่ๆและหลากหลาย</a:t>
            </a:r>
            <a:endParaRPr kumimoji="0" lang="th-TH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3105" name="Picture 33" descr="Untitled-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032" y="2818575"/>
            <a:ext cx="62865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3" name="Text Box 39"/>
          <p:cNvSpPr txBox="1">
            <a:spLocks noChangeArrowheads="1"/>
          </p:cNvSpPr>
          <p:nvPr/>
        </p:nvSpPr>
        <p:spPr bwMode="auto">
          <a:xfrm>
            <a:off x="7842395" y="4119981"/>
            <a:ext cx="2743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การฝึกโดยได้รับคำแนะนำ</a:t>
            </a: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Cordia New" pitchFamily="34" charset="-34"/>
                <a:cs typeface="Angsana New" pitchFamily="18" charset="-34"/>
              </a:rPr>
              <a:t> </a:t>
            </a:r>
            <a:endParaRPr kumimoji="0" lang="th-TH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074" name="Text Box 34"/>
          <p:cNvSpPr txBox="1">
            <a:spLocks noChangeArrowheads="1"/>
          </p:cNvSpPr>
          <p:nvPr/>
        </p:nvSpPr>
        <p:spPr bwMode="auto">
          <a:xfrm>
            <a:off x="7842395" y="5109146"/>
            <a:ext cx="2047875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การฝึกโดยอิสระ</a:t>
            </a:r>
            <a:endParaRPr kumimoji="0" lang="th-TH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3110" name="Picture 38" descr="Untitled-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670" y="3832648"/>
            <a:ext cx="608012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7" name="Picture 35" descr="Untitled-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934" y="4790853"/>
            <a:ext cx="679450" cy="109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Text Box 37"/>
          <p:cNvSpPr txBox="1">
            <a:spLocks noChangeArrowheads="1"/>
          </p:cNvSpPr>
          <p:nvPr/>
        </p:nvSpPr>
        <p:spPr bwMode="auto">
          <a:xfrm>
            <a:off x="7835983" y="6113240"/>
            <a:ext cx="33147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การทบทวนเป็นระยะและการทดสอบ</a:t>
            </a:r>
            <a:endParaRPr kumimoji="0" lang="th-TH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3108" name="Picture 36" descr="Untitled-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494" y="5884640"/>
            <a:ext cx="59372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5" name="Picture 43" descr="4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1521" y="259948"/>
            <a:ext cx="11049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0" name="Rectangle 4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3082" name="Rectangle 46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083" name="สี่เหลี่ยมผืนผ้า 3082"/>
          <p:cNvSpPr/>
          <p:nvPr/>
        </p:nvSpPr>
        <p:spPr>
          <a:xfrm>
            <a:off x="6664244" y="270431"/>
            <a:ext cx="31557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th-TH" altLang="zh-CN" dirty="0">
                <a:latin typeface="CordiaUPC" pitchFamily="34" charset="-34"/>
                <a:ea typeface="Cordia New" pitchFamily="34" charset="-34"/>
                <a:cs typeface="CordiaUPC" pitchFamily="34" charset="-34"/>
              </a:rPr>
              <a:t>ขั้นตอนการพัฒนาทักษะ</a:t>
            </a:r>
            <a:endParaRPr lang="en-US" altLang="zh-CN" sz="1100" dirty="0">
              <a:latin typeface="CordiaUPC" pitchFamily="34" charset="-34"/>
              <a:cs typeface="Cord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TextBox 8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/>
              <a:t>5</a:t>
            </a:r>
            <a:endParaRPr lang="th-TH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6</a:t>
            </a:r>
            <a:endParaRPr lang="th-TH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94226" y="1140103"/>
            <a:ext cx="3769227" cy="121808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th-TH" sz="1800" dirty="0">
                <a:latin typeface="CordiaUPC" pitchFamily="34" charset="-34"/>
                <a:cs typeface="CordiaUPC" pitchFamily="34" charset="-34"/>
              </a:rPr>
              <a:t>ลองถามตัวเองว่าเราต้องการเรียนภาษาอังกฤษไปเพื่ออะไร</a:t>
            </a:r>
            <a:endParaRPr lang="en-US" sz="1800" dirty="0">
              <a:latin typeface="CordiaUPC" pitchFamily="34" charset="-34"/>
              <a:cs typeface="CordiaUPC" pitchFamily="34" charset="-34"/>
            </a:endParaRPr>
          </a:p>
          <a:p>
            <a:r>
              <a:rPr lang="th-TH" sz="1800" dirty="0">
                <a:latin typeface="CordiaUPC" pitchFamily="34" charset="-34"/>
                <a:cs typeface="CordiaUPC" pitchFamily="34" charset="-34"/>
              </a:rPr>
              <a:t>คอลัมน์ซ้ายมือเป็นตัวอย่างการเรียนภาษาอังกฤษเพื่อความ</a:t>
            </a:r>
            <a:r>
              <a:rPr lang="th-TH" sz="1800" dirty="0" smtClean="0">
                <a:latin typeface="CordiaUPC" pitchFamily="34" charset="-34"/>
                <a:cs typeface="CordiaUPC" pitchFamily="34" charset="-34"/>
              </a:rPr>
              <a:t>สนุกสนาน ใน</a:t>
            </a:r>
            <a:r>
              <a:rPr lang="th-TH" sz="1800" dirty="0">
                <a:latin typeface="CordiaUPC" pitchFamily="34" charset="-34"/>
                <a:cs typeface="CordiaUPC" pitchFamily="34" charset="-34"/>
              </a:rPr>
              <a:t>ทักษะต่างๆ และคอลัมน์ขวามือแสดงตัวอย่างของการเรียนรู้เชิงวิชาการ </a:t>
            </a:r>
            <a:endParaRPr lang="en-US" sz="1800" dirty="0">
              <a:latin typeface="CordiaUPC" pitchFamily="34" charset="-34"/>
              <a:cs typeface="CordiaUPC" pitchFamily="34" charset="-34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94226" y="451406"/>
            <a:ext cx="2514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Tahoma" pitchFamily="34" charset="0"/>
              </a:rPr>
              <a:t>การกำหนดวัตถุประสงค์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4100" name="Picture 4" descr="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886" y="1100889"/>
            <a:ext cx="98901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181900"/>
              </p:ext>
            </p:extLst>
          </p:nvPr>
        </p:nvGraphicFramePr>
        <p:xfrm>
          <a:off x="626018" y="2486485"/>
          <a:ext cx="4587666" cy="42840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462970"/>
                <a:gridCol w="861542"/>
                <a:gridCol w="2263154"/>
              </a:tblGrid>
              <a:tr h="539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For Pleasure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เพื่อ</a:t>
                      </a:r>
                      <a:r>
                        <a:rPr lang="th-TH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ความ</a:t>
                      </a:r>
                      <a:r>
                        <a:rPr lang="th-TH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สนุกสนาน</a:t>
                      </a:r>
                      <a:endParaRPr lang="en-US" sz="1100" dirty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Skill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ทักษะ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For Academic Purposes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เพื่อ</a:t>
                      </a:r>
                      <a:r>
                        <a:rPr lang="th-TH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วิชาการ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</a:tr>
              <a:tr h="559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News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Reading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Journal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</a:tr>
              <a:tr h="4644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Conversation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Listening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Lecture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</a:tr>
              <a:tr h="559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Everyday speaking</a:t>
                      </a:r>
                      <a:endParaRPr lang="en-US" sz="11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Speaking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1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Presentation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</a:tr>
              <a:tr h="559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E-mail, chat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1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Writing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1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Essay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</a:tr>
              <a:tr h="559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Basic level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1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Grammar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1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Advanced </a:t>
                      </a:r>
                      <a:r>
                        <a:rPr lang="en-US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level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</a:tr>
              <a:tr h="559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General vocabulary</a:t>
                      </a:r>
                      <a:endParaRPr lang="en-US" sz="11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Vocabulary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1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Specific </a:t>
                      </a:r>
                      <a:r>
                        <a:rPr lang="en-US" sz="11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vocabulary</a:t>
                      </a:r>
                      <a:endParaRPr lang="en-US" sz="11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0208" marR="50208" marT="0" marB="0"/>
                </a:tc>
              </a:tr>
            </a:tbl>
          </a:graphicData>
        </a:graphic>
      </p:graphicFrame>
      <p:pic>
        <p:nvPicPr>
          <p:cNvPr id="4106" name="Picture 10" descr="rea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207" y="3169557"/>
            <a:ext cx="68262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listenn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807" y="3686970"/>
            <a:ext cx="300487" cy="35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speak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814" y="4265722"/>
            <a:ext cx="364331" cy="44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writi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814" y="5665286"/>
            <a:ext cx="379413" cy="45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gramma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814" y="4877393"/>
            <a:ext cx="403225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voca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059" y="6212982"/>
            <a:ext cx="814388" cy="52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849165" y="451406"/>
            <a:ext cx="2514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Angsana New" pitchFamily="18" charset="-34"/>
                <a:cs typeface="Tahoma" pitchFamily="34" charset="0"/>
              </a:rPr>
              <a:t>การทำสัญญากับตัวเอง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6849165" y="1140103"/>
            <a:ext cx="51076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rdiaUPC" pitchFamily="34" charset="-34"/>
                <a:cs typeface="CordiaUPC" pitchFamily="34" charset="-34"/>
              </a:rPr>
              <a:t>Learning Contract </a:t>
            </a:r>
            <a:r>
              <a:rPr lang="th-TH" sz="2000" dirty="0">
                <a:latin typeface="CordiaUPC" pitchFamily="34" charset="-34"/>
                <a:cs typeface="CordiaUPC" pitchFamily="34" charset="-34"/>
              </a:rPr>
              <a:t>คือ สัญญาที่คุณให้กับตัวเอง ว่าคุณพร้อมที่จะพัฒนาตัวของคุณเอง การทำสัญญาเป็นการสร้างความรับผิดชอบให้กับตัวคุณ เพื่อให้บรรลุเป้าหมายที่คุณตั้งไว้อย่างราบรื่น </a:t>
            </a:r>
            <a:endParaRPr lang="en-US" sz="2000" dirty="0">
              <a:latin typeface="CordiaUPC" pitchFamily="34" charset="-34"/>
              <a:cs typeface="CordiaUPC" pitchFamily="34" charset="-34"/>
            </a:endParaRPr>
          </a:p>
          <a:p>
            <a:r>
              <a:rPr lang="en-US" sz="2000" dirty="0">
                <a:latin typeface="CordiaUPC" pitchFamily="34" charset="-34"/>
                <a:cs typeface="CordiaUPC" pitchFamily="34" charset="-34"/>
              </a:rPr>
              <a:t> </a:t>
            </a:r>
            <a:r>
              <a:rPr lang="th-TH" sz="2000" dirty="0" smtClean="0">
                <a:latin typeface="CordiaUPC" pitchFamily="34" charset="-34"/>
                <a:cs typeface="CordiaUPC" pitchFamily="34" charset="-34"/>
              </a:rPr>
              <a:t>ก่อนที่คุณจะเริ่มต้นการพัฒนา ให้เวลากับตัวเองสักนิดในการทำสัญญากับตัวเอง ...แต่ถ้าไม่ของเขียนเป็นลายลักษณ์อักษร ก็ขอให้เป็นสัญญาใจก็ได้.....</a:t>
            </a:r>
            <a:endParaRPr lang="en-US" sz="2000" dirty="0">
              <a:latin typeface="CordiaUPC" pitchFamily="34" charset="-34"/>
              <a:cs typeface="CordiaUPC" pitchFamily="34" charset="-34"/>
            </a:endParaRPr>
          </a:p>
        </p:txBody>
      </p:sp>
      <p:pic>
        <p:nvPicPr>
          <p:cNvPr id="4108" name="Picture 12" descr="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2918" y="2802517"/>
            <a:ext cx="9874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สี่เหลี่ยมผืนผ้า 12"/>
          <p:cNvSpPr/>
          <p:nvPr/>
        </p:nvSpPr>
        <p:spPr>
          <a:xfrm>
            <a:off x="7776023" y="2907947"/>
            <a:ext cx="2467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rdiaUPC" pitchFamily="34" charset="-34"/>
                <a:cs typeface="CordiaUPC" pitchFamily="34" charset="-34"/>
              </a:rPr>
              <a:t>My Learning Contract</a:t>
            </a:r>
            <a:endParaRPr lang="th-TH" dirty="0">
              <a:latin typeface="CordiaUPC" pitchFamily="34" charset="-34"/>
              <a:cs typeface="CordiaUPC" pitchFamily="34" charset="-34"/>
            </a:endParaRPr>
          </a:p>
        </p:txBody>
      </p:sp>
      <p:graphicFrame>
        <p:nvGraphicFramePr>
          <p:cNvPr id="14" name="ตาราง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104917"/>
              </p:ext>
            </p:extLst>
          </p:nvPr>
        </p:nvGraphicFramePr>
        <p:xfrm>
          <a:off x="6964501" y="3382874"/>
          <a:ext cx="4090385" cy="2926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730426"/>
                <a:gridCol w="1241724"/>
                <a:gridCol w="511298"/>
                <a:gridCol w="160693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สิ่งที่ฉันต้องการพัฒนา</a:t>
                      </a:r>
                      <a:endParaRPr lang="en-US" sz="1200" dirty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วิธีที่จะทำให้บรรลุวัตถุประสงค์นั้น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กำหนดเวลา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วิธีการประเมินผลความสำเร็จ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สี่เหลี่ยมผืนผ้า 14"/>
          <p:cNvSpPr/>
          <p:nvPr/>
        </p:nvSpPr>
        <p:spPr>
          <a:xfrm>
            <a:off x="6849165" y="6430668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1400" dirty="0">
                <a:latin typeface="CordiaUPC" pitchFamily="34" charset="-34"/>
                <a:cs typeface="CordiaUPC" pitchFamily="34" charset="-34"/>
              </a:rPr>
              <a:t>ลายเซ็น</a:t>
            </a:r>
            <a:r>
              <a:rPr lang="en-US" sz="1400" dirty="0">
                <a:latin typeface="CordiaUPC" pitchFamily="34" charset="-34"/>
                <a:cs typeface="CordiaUPC" pitchFamily="34" charset="-34"/>
              </a:rPr>
              <a:t>   ……………………………………………….     </a:t>
            </a:r>
            <a:r>
              <a:rPr lang="th-TH" sz="1400" dirty="0" smtClean="0">
                <a:latin typeface="CordiaUPC" pitchFamily="34" charset="-34"/>
                <a:cs typeface="CordiaUPC" pitchFamily="34" charset="-34"/>
              </a:rPr>
              <a:t>วันที่</a:t>
            </a:r>
            <a:r>
              <a:rPr lang="en-US" sz="1400" dirty="0" smtClean="0">
                <a:latin typeface="CordiaUPC" pitchFamily="34" charset="-34"/>
                <a:cs typeface="CordiaUPC" pitchFamily="34" charset="-34"/>
              </a:rPr>
              <a:t> </a:t>
            </a:r>
            <a:r>
              <a:rPr lang="en-US" sz="1400" dirty="0">
                <a:latin typeface="CordiaUPC" pitchFamily="34" charset="-34"/>
                <a:cs typeface="CordiaUPC" pitchFamily="34" charset="-34"/>
              </a:rPr>
              <a:t>…………………</a:t>
            </a:r>
            <a:r>
              <a:rPr lang="en-US" sz="1400" b="1" dirty="0">
                <a:latin typeface="CordiaUPC" pitchFamily="34" charset="-34"/>
                <a:cs typeface="CordiaUPC" pitchFamily="34" charset="-34"/>
              </a:rPr>
              <a:t>             </a:t>
            </a:r>
            <a:endParaRPr lang="en-US" sz="1400" dirty="0">
              <a:latin typeface="CordiaUPC" pitchFamily="34" charset="-34"/>
              <a:cs typeface="Cord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450690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TextBox 8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7</a:t>
            </a:r>
            <a:endParaRPr lang="th-TH" dirty="0"/>
          </a:p>
        </p:txBody>
      </p:sp>
      <p:sp>
        <p:nvSpPr>
          <p:cNvPr id="11" name="TextBox 10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8</a:t>
            </a:r>
            <a:endParaRPr lang="th-TH" dirty="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5122" name="Picture 2" descr="3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238" y="249670"/>
            <a:ext cx="678012" cy="860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สี่เหลี่ยมผืนผ้า 1"/>
          <p:cNvSpPr/>
          <p:nvPr/>
        </p:nvSpPr>
        <p:spPr>
          <a:xfrm>
            <a:off x="369204" y="218341"/>
            <a:ext cx="36672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latin typeface="CordiaUPC" pitchFamily="34" charset="-34"/>
                <a:cs typeface="CordiaUPC" pitchFamily="34" charset="-34"/>
              </a:rPr>
              <a:t>Day plan: </a:t>
            </a:r>
            <a:r>
              <a:rPr lang="th-TH" sz="1800" b="1" dirty="0">
                <a:latin typeface="CordiaUPC" pitchFamily="34" charset="-34"/>
                <a:cs typeface="CordiaUPC" pitchFamily="34" charset="-34"/>
              </a:rPr>
              <a:t>  </a:t>
            </a:r>
            <a:r>
              <a:rPr lang="th-TH" sz="1800" dirty="0">
                <a:latin typeface="CordiaUPC" pitchFamily="34" charset="-34"/>
                <a:cs typeface="CordiaUPC" pitchFamily="34" charset="-34"/>
              </a:rPr>
              <a:t>ในวันหนึ่งๆมี 24 ช.ม. ชั่วโมงไหน</a:t>
            </a:r>
            <a:r>
              <a:rPr lang="en-US" sz="1800" dirty="0">
                <a:latin typeface="CordiaUPC" pitchFamily="34" charset="-34"/>
                <a:cs typeface="CordiaUPC" pitchFamily="34" charset="-34"/>
              </a:rPr>
              <a:t>  </a:t>
            </a:r>
            <a:r>
              <a:rPr lang="th-TH" sz="1800" dirty="0">
                <a:latin typeface="CordiaUPC" pitchFamily="34" charset="-34"/>
                <a:cs typeface="CordiaUPC" pitchFamily="34" charset="-34"/>
              </a:rPr>
              <a:t/>
            </a:r>
            <a:br>
              <a:rPr lang="th-TH" sz="1800" dirty="0">
                <a:latin typeface="CordiaUPC" pitchFamily="34" charset="-34"/>
                <a:cs typeface="CordiaUPC" pitchFamily="34" charset="-34"/>
              </a:rPr>
            </a:br>
            <a:r>
              <a:rPr lang="th-TH" sz="1800" dirty="0" smtClean="0">
                <a:latin typeface="CordiaUPC" pitchFamily="34" charset="-34"/>
                <a:cs typeface="CordiaUPC" pitchFamily="34" charset="-34"/>
              </a:rPr>
              <a:t>ที่</a:t>
            </a:r>
            <a:r>
              <a:rPr lang="th-TH" sz="1800" dirty="0">
                <a:latin typeface="CordiaUPC" pitchFamily="34" charset="-34"/>
                <a:cs typeface="CordiaUPC" pitchFamily="34" charset="-34"/>
              </a:rPr>
              <a:t>เราพร้อมทีจะให้เวลาแก่การพัฒนาบ้าง  ... </a:t>
            </a:r>
            <a:endParaRPr lang="en-US" sz="1800" dirty="0">
              <a:latin typeface="CordiaUPC" pitchFamily="34" charset="-34"/>
              <a:cs typeface="CordiaUPC" pitchFamily="34" charset="-34"/>
            </a:endParaRPr>
          </a:p>
          <a:p>
            <a:r>
              <a:rPr lang="en-US" sz="1800" dirty="0">
                <a:latin typeface="CordiaUPC" pitchFamily="34" charset="-34"/>
                <a:cs typeface="CordiaUPC" pitchFamily="34" charset="-34"/>
              </a:rPr>
              <a:t> </a:t>
            </a: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369204" y="1317873"/>
            <a:ext cx="49294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/>
              <a:t>ก่อนวางแผนศึกษาเวลาว่าง ที่สมองปรอดโปร่ง พร้อมที่จะรับรู้สิ่งใหม่ๆ...ทำเครื่องหมายกำหนดให้ชัดเจน เพื่อที่จะสามารถสรุปกับตัวเองได้ว่าจะให้เวลาพัฒนารวมเป็นเท่าไรในแต่ละวัน ...แต่ละสัปดาห์ ...</a:t>
            </a:r>
            <a:endParaRPr lang="en-US" sz="1800" dirty="0"/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1026"/>
              </p:ext>
            </p:extLst>
          </p:nvPr>
        </p:nvGraphicFramePr>
        <p:xfrm>
          <a:off x="574821" y="2422151"/>
          <a:ext cx="4518247" cy="431629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611293"/>
                <a:gridCol w="488739"/>
                <a:gridCol w="488246"/>
                <a:gridCol w="488246"/>
                <a:gridCol w="488246"/>
                <a:gridCol w="488739"/>
                <a:gridCol w="488246"/>
                <a:gridCol w="488246"/>
                <a:gridCol w="488246"/>
              </a:tblGrid>
              <a:tr h="245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8-9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9-10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10-11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11-12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12-13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13-14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14-15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15-16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Time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16-17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17-18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18-19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19-20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20-21</a:t>
                      </a:r>
                      <a:endParaRPr lang="en-US" sz="11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21-22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22-23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23-24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24-1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1-2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2-3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3-4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4-5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5-6</a:t>
                      </a:r>
                      <a:endParaRPr lang="en-US" sz="11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6-7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7-8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24">
                <a:tc>
                  <a:txBody>
                    <a:bodyPr/>
                    <a:lstStyle/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Mon</a:t>
                      </a:r>
                    </a:p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24">
                <a:tc>
                  <a:txBody>
                    <a:bodyPr/>
                    <a:lstStyle/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Tue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24">
                <a:tc>
                  <a:txBody>
                    <a:bodyPr/>
                    <a:lstStyle/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Wed</a:t>
                      </a:r>
                    </a:p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24">
                <a:tc>
                  <a:txBody>
                    <a:bodyPr/>
                    <a:lstStyle/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Thu</a:t>
                      </a:r>
                    </a:p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24">
                <a:tc>
                  <a:txBody>
                    <a:bodyPr/>
                    <a:lstStyle/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Fri</a:t>
                      </a:r>
                    </a:p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24">
                <a:tc>
                  <a:txBody>
                    <a:bodyPr/>
                    <a:lstStyle/>
                    <a:p>
                      <a:pPr marL="228600" indent="-22860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Sat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Sun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53476" marR="534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465205" y="338396"/>
            <a:ext cx="4343400" cy="803275"/>
            <a:chOff x="1837" y="13002"/>
            <a:chExt cx="8790" cy="3968"/>
          </a:xfrm>
        </p:grpSpPr>
        <p:pic>
          <p:nvPicPr>
            <p:cNvPr id="5125" name="Picture 5" descr="frame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13002"/>
              <a:ext cx="8790" cy="3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2904" y="13860"/>
              <a:ext cx="6820" cy="2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h-TH" altLang="zh-CN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Cordia New" pitchFamily="34" charset="-34"/>
                  <a:cs typeface="Tahoma" pitchFamily="34" charset="0"/>
                </a:rPr>
                <a:t>มาวางแผนอย่างจริงจังกันดีกว่า</a:t>
              </a:r>
              <a:endParaRPr kumimoji="0" 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</p:grpSp>
      <p:pic>
        <p:nvPicPr>
          <p:cNvPr id="5123" name="Picture 3" descr="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115" y="316786"/>
            <a:ext cx="787893" cy="100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6612681" y="1412606"/>
            <a:ext cx="5344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/>
              <a:t>ลองศึกษาตัวอย่างการวางแผนการเรียนต่อไปนี้ จากนั้นลองเขียนแผนของตัวคุณเอง</a:t>
            </a:r>
            <a:endParaRPr lang="en-US" sz="1800" dirty="0"/>
          </a:p>
        </p:txBody>
      </p:sp>
      <p:sp>
        <p:nvSpPr>
          <p:cNvPr id="15" name="สี่เหลี่ยมผืนผ้า 14"/>
          <p:cNvSpPr/>
          <p:nvPr/>
        </p:nvSpPr>
        <p:spPr>
          <a:xfrm>
            <a:off x="6612681" y="1788092"/>
            <a:ext cx="1314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ordiaUPC" pitchFamily="34" charset="-34"/>
                <a:cs typeface="CordiaUPC" pitchFamily="34" charset="-34"/>
              </a:rPr>
              <a:t>Study plan</a:t>
            </a:r>
            <a:endParaRPr lang="en-US" dirty="0">
              <a:latin typeface="CordiaUPC" pitchFamily="34" charset="-34"/>
              <a:cs typeface="CordiaUPC" pitchFamily="34" charset="-34"/>
            </a:endParaRPr>
          </a:p>
        </p:txBody>
      </p:sp>
      <p:graphicFrame>
        <p:nvGraphicFramePr>
          <p:cNvPr id="16" name="ตาราง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547650"/>
              </p:ext>
            </p:extLst>
          </p:nvPr>
        </p:nvGraphicFramePr>
        <p:xfrm>
          <a:off x="6808636" y="2463918"/>
          <a:ext cx="5000739" cy="405978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590973"/>
                <a:gridCol w="408647"/>
                <a:gridCol w="1221404"/>
                <a:gridCol w="1195099"/>
                <a:gridCol w="1584616"/>
              </a:tblGrid>
              <a:tr h="5660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Skill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900">
                          <a:effectLst/>
                        </a:rPr>
                        <a:t>ทักษะ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Learning Objective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900">
                          <a:effectLst/>
                        </a:rPr>
                        <a:t>วัตถุประสงค์ในการเรียน</a:t>
                      </a:r>
                      <a:endParaRPr lang="en-US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Strategy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900">
                          <a:effectLst/>
                        </a:rPr>
                        <a:t>กลยุทธ์ในการเรียน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Evaluation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900">
                          <a:effectLst/>
                        </a:rPr>
                        <a:t>การประเมินผล</a:t>
                      </a:r>
                      <a:endParaRPr lang="en-US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1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Mon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Reading for pleasure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Read 5 pages of an English short story.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Written summary.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Tue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L</a:t>
                      </a:r>
                      <a:endParaRPr lang="en-US" sz="10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Conversation listening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Listen to 3 conversations from the Internet.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Understand the purpose of the conversation</a:t>
                      </a:r>
                      <a:endParaRPr lang="en-US" sz="10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1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Wed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Thu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Fri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1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Sat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Sun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others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48983" marR="489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65009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frame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570" y="4317342"/>
            <a:ext cx="5589969" cy="212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TextBox 12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/>
              <a:t>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60969" y="156786"/>
            <a:ext cx="67357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10</a:t>
            </a:r>
            <a:endParaRPr lang="th-TH" dirty="0"/>
          </a:p>
        </p:txBody>
      </p:sp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486" y="1361214"/>
            <a:ext cx="101758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สี่เหลี่ยมผืนผ้า 2"/>
          <p:cNvSpPr/>
          <p:nvPr/>
        </p:nvSpPr>
        <p:spPr>
          <a:xfrm>
            <a:off x="54691" y="690048"/>
            <a:ext cx="52629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dirty="0">
                <a:latin typeface="CordiaUPC" pitchFamily="34" charset="-34"/>
                <a:cs typeface="CordiaUPC" pitchFamily="34" charset="-34"/>
              </a:rPr>
              <a:t>การเขียนบันทึกช่วยในการกลั่นกรองความคิด และช่วยเราทบทวนไปในตัว </a:t>
            </a:r>
            <a:endParaRPr lang="en-US" sz="2000" dirty="0">
              <a:latin typeface="CordiaUPC" pitchFamily="34" charset="-34"/>
              <a:cs typeface="CordiaUPC" pitchFamily="34" charset="-34"/>
            </a:endParaRPr>
          </a:p>
          <a:p>
            <a:r>
              <a:rPr lang="th-TH" sz="2000" dirty="0">
                <a:latin typeface="CordiaUPC" pitchFamily="34" charset="-34"/>
                <a:cs typeface="CordiaUPC" pitchFamily="34" charset="-34"/>
              </a:rPr>
              <a:t>ตอนแรกๆเราอาจจำสิ่งที่เรียนใหม่ได้ แต่นานๆ ข้อมูลอาจลบเลือนได้... </a:t>
            </a:r>
            <a:endParaRPr lang="en-US" sz="2000" dirty="0">
              <a:latin typeface="CordiaUPC" pitchFamily="34" charset="-34"/>
              <a:cs typeface="CordiaUPC" pitchFamily="34" charset="-34"/>
            </a:endParaRPr>
          </a:p>
          <a:p>
            <a:r>
              <a:rPr lang="en-US" sz="2000" dirty="0">
                <a:latin typeface="CordiaUPC" pitchFamily="34" charset="-34"/>
                <a:cs typeface="CordiaUPC" pitchFamily="34" charset="-34"/>
              </a:rPr>
              <a:t> </a:t>
            </a:r>
          </a:p>
          <a:p>
            <a:r>
              <a:rPr lang="th-TH" sz="2000" i="1" dirty="0">
                <a:latin typeface="CordiaUPC" pitchFamily="34" charset="-34"/>
                <a:cs typeface="CordiaUPC" pitchFamily="34" charset="-34"/>
              </a:rPr>
              <a:t>      .... สำหรับคนที่ไม่ชอบเขียนบันทึก</a:t>
            </a:r>
            <a:endParaRPr lang="en-US" sz="2000" dirty="0">
              <a:latin typeface="CordiaUPC" pitchFamily="34" charset="-34"/>
              <a:cs typeface="CordiaUPC" pitchFamily="34" charset="-34"/>
            </a:endParaRPr>
          </a:p>
          <a:p>
            <a:r>
              <a:rPr lang="th-TH" sz="2000" i="1" dirty="0">
                <a:latin typeface="CordiaUPC" pitchFamily="34" charset="-34"/>
                <a:cs typeface="CordiaUPC" pitchFamily="34" charset="-34"/>
              </a:rPr>
              <a:t> อาจใช้วิธีการบันทึกเสียง หรือวีดิโอก็ยังได้...</a:t>
            </a:r>
            <a:endParaRPr lang="th-TH" sz="2000" dirty="0">
              <a:latin typeface="CordiaUPC" pitchFamily="34" charset="-34"/>
              <a:cs typeface="CordiaUPC" pitchFamily="34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1648871" y="2189859"/>
            <a:ext cx="20745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Task Record Form </a:t>
            </a: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848382"/>
              </p:ext>
            </p:extLst>
          </p:nvPr>
        </p:nvGraphicFramePr>
        <p:xfrm>
          <a:off x="384336" y="2657444"/>
          <a:ext cx="4799738" cy="404933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2937687"/>
                <a:gridCol w="1862051"/>
              </a:tblGrid>
              <a:tr h="3917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What I have studied</a:t>
                      </a:r>
                      <a:r>
                        <a:rPr lang="en-US" sz="12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…</a:t>
                      </a:r>
                      <a:endParaRPr lang="th-TH" sz="1200" dirty="0" smtClean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12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สิ่ง</a:t>
                      </a: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ที่ฉันเรียนรู้</a:t>
                      </a:r>
                      <a:r>
                        <a:rPr lang="th-TH" sz="12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...</a:t>
                      </a:r>
                      <a:endParaRPr lang="en-US" sz="1200" dirty="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4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What I get from this practice…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สิ่งที่ฉันได้จากการฝึก...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[  ] New words/expressions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[  ] Grammar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[  ] Others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e.g</a:t>
                      </a:r>
                      <a:r>
                        <a:rPr lang="en-US" sz="1200" dirty="0" smtClean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.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What problem(s) I have 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ปัญหาที่พบ...</a:t>
                      </a:r>
                      <a:endParaRPr lang="en-US" sz="1200">
                        <a:effectLst/>
                        <a:latin typeface="CordiaUPC" pitchFamily="34" charset="-34"/>
                        <a:cs typeface="CordiaUPC" pitchFamily="34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[  ] Length of the text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[  ] Sentence complexity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[  ] Background knowledge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[  ] Getting main idea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[  ] Others </a:t>
                      </a: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How I solve your problem(s) 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สิ่งที่ได้ทำเพื่อแก้ปัญหา ...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What I plan to do next 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สิ่งที่จะเรียนรู้ในคราวต่อไป ...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5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Self-evaluation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 1___2____3____4___5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Poor                     Excellent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New things I have learnt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   = ………… %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Reasons: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rdiaUPC" pitchFamily="34" charset="-34"/>
                          <a:cs typeface="CordiaUPC" pitchFamily="34" charset="-34"/>
                        </a:rPr>
                        <a:t> </a:t>
                      </a:r>
                      <a:endParaRPr lang="en-US" sz="1200" dirty="0">
                        <a:effectLst/>
                        <a:latin typeface="CordiaUPC" pitchFamily="34" charset="-34"/>
                        <a:ea typeface="Cordia New"/>
                        <a:cs typeface="CordiaUPC" pitchFamily="34" charset="-34"/>
                      </a:endParaRPr>
                    </a:p>
                  </a:txBody>
                  <a:tcPr marL="52637" marR="526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7" name="Picture 3" descr="5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265" y="1684453"/>
            <a:ext cx="203835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5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268" y="1776412"/>
            <a:ext cx="1881187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752918" y="4637088"/>
            <a:ext cx="33147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Cordia New" pitchFamily="34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ผลิตโดย</a:t>
            </a:r>
            <a:endParaRPr kumimoji="0" lang="th-TH" altLang="zh-CN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Cordia New" pitchFamily="34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Cordia New" pitchFamily="34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ศูนย์การเรียนรู้แบบพึ่งตนเอง คณะศิลปศาสตร์ มหาวิทยาลัยเทคโนโลยีพระจอมเกล้าธนบุรี</a:t>
            </a:r>
            <a:r>
              <a:rPr kumimoji="0" lang="en-US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Tahoma" pitchFamily="34" charset="0"/>
              </a:rPr>
              <a:t>เยี่ยมชมเวปซ</a:t>
            </a:r>
            <a:r>
              <a:rPr kumimoji="0" lang="en-US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: </a:t>
            </a:r>
            <a:r>
              <a:rPr kumimoji="0" lang="th-TH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 </a:t>
            </a:r>
            <a:r>
              <a:rPr kumimoji="0" lang="en-US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http:/arts.kmutt.ac.th/salc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4711_AtNoon_Olive" charset="0"/>
              <a:ea typeface="Cordia New" pitchFamily="34" charset="-34"/>
              <a:cs typeface="4711_AtNoon_Olive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Cordia New" pitchFamily="34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4711_AtNoon_Regular" charset="0"/>
              <a:ea typeface="Cordia New" pitchFamily="34" charset="-34"/>
              <a:cs typeface="4711_AtNoon_Regular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1395</TotalTime>
  <Words>638</Words>
  <Application>Microsoft Office PowerPoint</Application>
  <PresentationFormat>Widescreen</PresentationFormat>
  <Paragraphs>364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宋体</vt:lpstr>
      <vt:lpstr>4711_AtNoon_Olive</vt:lpstr>
      <vt:lpstr>4711_AtNoon_Regular</vt:lpstr>
      <vt:lpstr>Angsana New</vt:lpstr>
      <vt:lpstr>Arial</vt:lpstr>
      <vt:lpstr>Arial Narrow</vt:lpstr>
      <vt:lpstr>Calibri</vt:lpstr>
      <vt:lpstr>Calibri Light</vt:lpstr>
      <vt:lpstr>Cordia New</vt:lpstr>
      <vt:lpstr>CordiaUPC</vt:lpstr>
      <vt:lpstr>Lucida Handwriting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Y54_Shannoy.vas</cp:lastModifiedBy>
  <cp:revision>140</cp:revision>
  <dcterms:created xsi:type="dcterms:W3CDTF">2015-01-09T05:03:30Z</dcterms:created>
  <dcterms:modified xsi:type="dcterms:W3CDTF">2016-07-06T03:00:35Z</dcterms:modified>
</cp:coreProperties>
</file>