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8" r:id="rId2"/>
    <p:sldId id="268" r:id="rId3"/>
    <p:sldId id="275" r:id="rId4"/>
    <p:sldId id="276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xmlns="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xmlns="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ไม่มีลักษณะ ไม่มี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9" d="100"/>
          <a:sy n="59" d="100"/>
        </p:scale>
        <p:origin x="-162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xmlns="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/>
          <p:nvPr/>
        </p:nvSpPr>
        <p:spPr>
          <a:xfrm>
            <a:off x="6400809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</a:t>
            </a:r>
            <a:r>
              <a:rPr lang="en-US" altLang="th-TH" sz="1200" dirty="0" smtClean="0">
                <a:latin typeface="Calibri" panose="020F0502020204030204" pitchFamily="34" charset="0"/>
              </a:rPr>
              <a:t>Learning </a:t>
            </a:r>
            <a:r>
              <a:rPr lang="en-US" altLang="th-TH" sz="1200" dirty="0">
                <a:latin typeface="Calibri" panose="020F0502020204030204" pitchFamily="34" charset="0"/>
              </a:rPr>
              <a:t>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8285034" y="746972"/>
            <a:ext cx="20618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In-House</a:t>
            </a:r>
          </a:p>
          <a:p>
            <a:pPr algn="ctr"/>
            <a:r>
              <a:rPr lang="en-US" b="1" dirty="0" smtClean="0"/>
              <a:t>Materials       Manual</a:t>
            </a:r>
            <a:endParaRPr lang="th-TH" dirty="0"/>
          </a:p>
        </p:txBody>
      </p:sp>
      <p:pic>
        <p:nvPicPr>
          <p:cNvPr id="1026" name="Picture 2" descr="ve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034" y="2131967"/>
            <a:ext cx="205740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สี่เหลี่ยมผืนผ้า 4"/>
          <p:cNvSpPr/>
          <p:nvPr/>
        </p:nvSpPr>
        <p:spPr>
          <a:xfrm>
            <a:off x="7222716" y="4404230"/>
            <a:ext cx="41865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dirty="0"/>
              <a:t> คู่มือสื่อการเรียนรู้แบบพึ่งตนเองชุด</a:t>
            </a:r>
            <a:endParaRPr lang="en-US" dirty="0"/>
          </a:p>
          <a:p>
            <a:pPr algn="ctr"/>
            <a:r>
              <a:rPr lang="en-US" dirty="0"/>
              <a:t>     In-House Materials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666170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6783245" y="255336"/>
            <a:ext cx="5379494" cy="6366913"/>
            <a:chOff x="560" y="5454"/>
            <a:chExt cx="5852" cy="6414"/>
          </a:xfrm>
        </p:grpSpPr>
        <p:pic>
          <p:nvPicPr>
            <p:cNvPr id="2053" name="Picture 5"/>
            <p:cNvPicPr preferRelativeResize="0"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" y="5454"/>
              <a:ext cx="5852" cy="6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6"/>
            <p:cNvSpPr txBox="1">
              <a:spLocks noChangeAspect="1" noChangeArrowheads="1"/>
            </p:cNvSpPr>
            <p:nvPr/>
          </p:nvSpPr>
          <p:spPr bwMode="auto">
            <a:xfrm>
              <a:off x="1596" y="5712"/>
              <a:ext cx="3480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ngsana New" pitchFamily="18" charset="-34"/>
                  <a:cs typeface="Cordia New" pitchFamily="34" charset="-34"/>
                </a:rPr>
                <a:t>    </a:t>
              </a: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</p:grp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" name="TextBox 1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</a:t>
            </a:r>
            <a:endParaRPr lang="th-TH" dirty="0"/>
          </a:p>
        </p:txBody>
      </p:sp>
      <p:sp>
        <p:nvSpPr>
          <p:cNvPr id="20" name="TextBox 19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/>
              <a:t>2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802396" y="389970"/>
            <a:ext cx="4017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About In-House Materials</a:t>
            </a:r>
            <a:endParaRPr lang="th-TH" dirty="0"/>
          </a:p>
        </p:txBody>
      </p:sp>
      <p:sp>
        <p:nvSpPr>
          <p:cNvPr id="5" name="Text Box 2"/>
          <p:cNvSpPr txBox="1">
            <a:spLocks noChangeAspect="1" noChangeArrowheads="1"/>
          </p:cNvSpPr>
          <p:nvPr/>
        </p:nvSpPr>
        <p:spPr bwMode="auto">
          <a:xfrm>
            <a:off x="858654" y="2297879"/>
            <a:ext cx="3905250" cy="422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In-House Materials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 are self-study materials produced by the Self-access Learning Centre, KMUTT. They are composed of three sets of paper-based materials and two sets of computer-based materials.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Each set of materials is specially designed so that it can be used as self-study material by the learners.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Angsana New" pitchFamily="18" charset="-34"/>
              <a:cs typeface="Cordia New" pitchFamily="34" charset="-34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Angsana New" pitchFamily="18" charset="-34"/>
                <a:cs typeface="Cordia New" pitchFamily="34" charset="-34"/>
              </a:rPr>
              <a:t>       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Angsana New" pitchFamily="18" charset="-34"/>
              <a:cs typeface="Cordia New" pitchFamily="34" charset="-34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2051" name="Picture 3" descr="FE1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429" y="987842"/>
            <a:ext cx="1797700" cy="127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FE1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597" y="1324909"/>
            <a:ext cx="1694790" cy="120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สี่เหลี่ยมผืนผ้า 14"/>
          <p:cNvSpPr/>
          <p:nvPr/>
        </p:nvSpPr>
        <p:spPr>
          <a:xfrm>
            <a:off x="7393976" y="2836359"/>
            <a:ext cx="3992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ordiaUPC" pitchFamily="34" charset="-34"/>
                <a:cs typeface="CordiaUPC" pitchFamily="34" charset="-34"/>
              </a:rPr>
              <a:t>In-House Materials</a:t>
            </a:r>
            <a:r>
              <a:rPr lang="en-US" sz="2000" dirty="0">
                <a:latin typeface="CordiaUPC" pitchFamily="34" charset="-34"/>
                <a:cs typeface="CordiaUPC" pitchFamily="34" charset="-34"/>
              </a:rPr>
              <a:t> 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เป็นสื่อการเรียนรู้แบบพึ่งตนเองที่ผลิตโดยศูนย์การเรียนรู้แบบพึ่งตนเอง มหาวิทยาลัยเทคโนโลยีพระจอมเกล้าธนบุรี ชุดการเรียนนี้ประกอบไปด้วยประสื่อประเภท</a:t>
            </a:r>
            <a:r>
              <a:rPr lang="en-US" sz="2000" dirty="0">
                <a:latin typeface="CordiaUPC" pitchFamily="34" charset="-34"/>
                <a:cs typeface="CordiaUPC" pitchFamily="34" charset="-34"/>
              </a:rPr>
              <a:t> paper-based (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ทำแบบฝึกหัดในกระดาษ)</a:t>
            </a:r>
            <a:r>
              <a:rPr lang="en-US" sz="2000" dirty="0">
                <a:latin typeface="CordiaUPC" pitchFamily="34" charset="-34"/>
                <a:cs typeface="CordiaUPC" pitchFamily="34" charset="-34"/>
              </a:rPr>
              <a:t> 3 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ชุดบทเรียน และสื่อ</a:t>
            </a:r>
            <a:r>
              <a:rPr lang="en-US" sz="2000" dirty="0">
                <a:latin typeface="CordiaUPC" pitchFamily="34" charset="-34"/>
                <a:cs typeface="CordiaUPC" pitchFamily="34" charset="-34"/>
              </a:rPr>
              <a:t> computer-based (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ทำแบบฝึกหัดในเครื่องคอมพิวเตอร์) </a:t>
            </a:r>
            <a:r>
              <a:rPr lang="en-US" sz="2000" dirty="0" smtClean="0">
                <a:latin typeface="CordiaUPC" pitchFamily="34" charset="-34"/>
                <a:cs typeface="CordiaUPC" pitchFamily="34" charset="-34"/>
              </a:rPr>
              <a:t>2 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ชุดบทเรียน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  <a:p>
            <a:r>
              <a:rPr lang="en-US" sz="2000" dirty="0">
                <a:latin typeface="CordiaUPC" pitchFamily="34" charset="-34"/>
                <a:cs typeface="CordiaUPC" pitchFamily="34" charset="-34"/>
              </a:rPr>
              <a:t> </a:t>
            </a:r>
            <a:r>
              <a:rPr lang="th-TH" sz="2000" dirty="0" smtClean="0">
                <a:latin typeface="CordiaUPC" pitchFamily="34" charset="-34"/>
                <a:cs typeface="CordiaUPC" pitchFamily="34" charset="-34"/>
              </a:rPr>
              <a:t>บทเรียน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แต่ละชิ้นถูกออกแบบมาโดยเฉพาะเพื่อให้ผู้เรียนสามารถศึกษาได้ด้วยตนเองนอกจากที่ผู้เรียนสามารถจะศึกษาได้ด้วยตนเองแล้ว ผู้เรียน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3</a:t>
            </a:r>
            <a:endParaRPr lang="th-TH" dirty="0"/>
          </a:p>
        </p:txBody>
      </p:sp>
      <p:sp>
        <p:nvSpPr>
          <p:cNvPr id="14" name="TextBox 13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4</a:t>
            </a:r>
            <a:endParaRPr lang="th-TH" dirty="0"/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69205" y="630537"/>
            <a:ext cx="4929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ordiaUPC" pitchFamily="34" charset="-34"/>
                <a:cs typeface="CordiaUPC" pitchFamily="34" charset="-34"/>
              </a:rPr>
              <a:t>Description of In-House </a:t>
            </a:r>
            <a:r>
              <a:rPr lang="en-US" sz="2400" b="1" dirty="0" smtClean="0">
                <a:latin typeface="CordiaUPC" pitchFamily="34" charset="-34"/>
                <a:cs typeface="CordiaUPC" pitchFamily="34" charset="-34"/>
              </a:rPr>
              <a:t>Materials Set</a:t>
            </a:r>
          </a:p>
          <a:p>
            <a:pPr algn="ctr"/>
            <a:r>
              <a:rPr lang="th-TH" sz="2400" b="1" dirty="0" smtClean="0">
                <a:latin typeface="CordiaUPC" pitchFamily="34" charset="-34"/>
                <a:cs typeface="CordiaUPC" pitchFamily="34" charset="-34"/>
              </a:rPr>
              <a:t>รายละเอียด</a:t>
            </a:r>
            <a:r>
              <a:rPr lang="th-TH" sz="2400" b="1" dirty="0">
                <a:latin typeface="CordiaUPC" pitchFamily="34" charset="-34"/>
                <a:cs typeface="CordiaUPC" pitchFamily="34" charset="-34"/>
              </a:rPr>
              <a:t>บทเรียนชุด </a:t>
            </a:r>
            <a:r>
              <a:rPr lang="en-US" sz="2400" b="1" dirty="0">
                <a:latin typeface="CordiaUPC" pitchFamily="34" charset="-34"/>
                <a:cs typeface="CordiaUPC" pitchFamily="34" charset="-34"/>
              </a:rPr>
              <a:t>In-House Materials</a:t>
            </a:r>
            <a:endParaRPr lang="en-US" sz="2400" dirty="0">
              <a:latin typeface="CordiaUPC" pitchFamily="34" charset="-34"/>
              <a:cs typeface="CordiaUPC" pitchFamily="34" charset="-34"/>
            </a:endParaRPr>
          </a:p>
        </p:txBody>
      </p:sp>
      <p:graphicFrame>
        <p:nvGraphicFramePr>
          <p:cNvPr id="22" name="ตาราง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782426"/>
              </p:ext>
            </p:extLst>
          </p:nvPr>
        </p:nvGraphicFramePr>
        <p:xfrm>
          <a:off x="369205" y="1461534"/>
          <a:ext cx="5102565" cy="512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314618"/>
                <a:gridCol w="1034067"/>
                <a:gridCol w="1753880"/>
              </a:tblGrid>
              <a:tr h="140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Grammar: Paper-based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5091" marR="3509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Level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5091" marR="3509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Topic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5091" marR="35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0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*Focus: analyzing grammar structures through reading (sentence and paragraph level)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*Component: 20 paper-based materials (a content part and a review manual)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*Level: pre-intermediate and 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*Each material is composed of: a pre-test (Test Me!), 2 exercises (Activity I, II), and a self-evaluation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นื้อหามุ่งเน้นการฝึกวิเคราะห์โครงสร้างไวยากรณ์ภาษาอังกฤษจากเนื้อหาการอ่านทั้งระดับประโยคและระดับย่อหน้า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ประกอบด้วยบทเรียนที่ทำลงบนกระดาษจำนวน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20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บทเรียนแบ่งเป็น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ระดับ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(pre-intermediate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intermediate)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แต่ละบทเรียนประกอบด้วยส่วนเนื้อหาและคู่มือทบทวน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(Review Manual)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ซึ่งแยกต่างหากจากตัวบทเรียน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แต่ละบทเรียนประกอบด้วยแบบทดสอบก่อนเรียน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(Test Me!)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(Activity I, II)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 การ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ประเมินผลเมื่อสิ้นสุดบทเรียน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(Self-evaluation)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5091" marR="35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5091" marR="35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Nouns</a:t>
                      </a:r>
                    </a:p>
                    <a:p>
                      <a:pPr marL="342900" marR="111125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Subjects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Finite Verbs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Adjectives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Adverbs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Conjunctions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Pre-noun Modifiers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Post-noun Modifiers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Active/Passive Voice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Head Nouns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Subjects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Prepositional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Phrases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Active/Passive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Voice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Clauses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Noun Clauses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Adjective Phrases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&amp; Adjective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Clauses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Adverb Phrases &amp;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Adverb Clauses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Verb Phrases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Infinitive &amp;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Infinitive Phrases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800"/>
                        <a:buFont typeface="Arial Narrow"/>
                        <a:buAutoNum type="arabicPeriod"/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Gerunds &amp;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Gerund Phrases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5091" marR="350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ตาราง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041455"/>
              </p:ext>
            </p:extLst>
          </p:nvPr>
        </p:nvGraphicFramePr>
        <p:xfrm>
          <a:off x="6872458" y="777240"/>
          <a:ext cx="4865182" cy="5303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509542"/>
                <a:gridCol w="1371600"/>
                <a:gridCol w="1984040"/>
              </a:tblGrid>
              <a:tr h="130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Reading: Paper-based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2744" marR="3274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Level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2744" marR="3274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Topic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2744" marR="327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0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*Focus:  reading skills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*Component: 16 materials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*Level: pre-intermediate and 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*Each material is composed of:  exercises and a self-evaluation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เนื้อหามุ่งเน้นให้ผู้เรียนฝึกทักษะทางการอ่านในระดับต่างๆ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ประกอบด้วยบทเรียน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16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บทเรียนแบ่งเป็น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ระดับ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 intermediate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แต่ละบทเรียนประกอบไปด้วยแบบฝึกหัด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Activity)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และการประเมินผลเมื่อสิ้นสุดบทเรียน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(Self-evaluation)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2744" marR="327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2744" marR="327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Reading for Specific Information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Merry Christmas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Happy New Year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 Nation Called Thailand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Scout History</a:t>
                      </a: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Identifying Main Ideas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The First TV Politician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The Best Beauty Academy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Caveat Emptor: Let the Buyer Beware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Medical Tourism in Thailand</a:t>
                      </a:r>
                    </a:p>
                    <a:p>
                      <a:pPr marL="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Identifying Text Purposes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Identifying Text Purposes: 1A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8915" algn="l"/>
                          <a:tab pos="29146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Identifying Text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Purposes: 1B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8915" algn="l"/>
                          <a:tab pos="29146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Identifying Text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Purposes: 2A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8915" algn="l"/>
                          <a:tab pos="29146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Identifying Text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Purposes: 2B</a:t>
                      </a:r>
                    </a:p>
                    <a:p>
                      <a:pPr marL="21590">
                        <a:spcAft>
                          <a:spcPts val="0"/>
                        </a:spcAft>
                        <a:tabLst>
                          <a:tab pos="38862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Predicting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  <a:tab pos="29146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Old Friends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  <a:tab pos="29146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The History of Chocolate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  <a:tab pos="29146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Wonders of the World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295" algn="l"/>
                          <a:tab pos="291465" algn="l"/>
                          <a:tab pos="38290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The History of Hollywood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1465" algn="l"/>
                          <a:tab pos="38290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1465" algn="l"/>
                          <a:tab pos="38290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1465" algn="l"/>
                          <a:tab pos="38290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1465" algn="l"/>
                          <a:tab pos="38290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2744" marR="327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Box 8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/>
              <a:t>5</a:t>
            </a:r>
            <a:endParaRPr lang="th-TH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6</a:t>
            </a:r>
            <a:endParaRPr lang="th-TH" dirty="0"/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535584"/>
              </p:ext>
            </p:extLst>
          </p:nvPr>
        </p:nvGraphicFramePr>
        <p:xfrm>
          <a:off x="405814" y="1105927"/>
          <a:ext cx="4892874" cy="44215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299582"/>
                <a:gridCol w="747193"/>
                <a:gridCol w="1846099"/>
              </a:tblGrid>
              <a:tr h="2955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Solving Sentence Problem: Paper-based</a:t>
                      </a:r>
                      <a:r>
                        <a:rPr lang="th-TH" sz="1200" u="sng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945" marR="3694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Level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945" marR="3694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Topic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945" marR="3694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57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*Focus: analyzing common writing mistakes and making corrections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*Component: 10 materials (a content part and a review manual)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*Level: pre-intermediate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*Each material is composed of: a pre-test(Test Me!), 2 exercises(Activity I, II), and a self-evaluation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นื้อหามุ่งเน้นการฝึกวิเคราะห์ความบกพร่องทางไวยากรณ์ภาษาอังกฤษในประโยคและทำการแก้ไขภาษาอังกฤษในประโยค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ประกอบด้วยบทเรียนที่ทำลงบนกระดาษจำนวน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10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บทเรียน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ระดับ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pre-intermediate)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แต่ละบทเรียนประกอบไปด้วยคู่มือทบทวน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Review Manual)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ซึ่งแยกต่างหากจากตัวบทเรียน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แต่ละบทเรียนประกอบไปด้วยแบบทดสอบก่อนเรียน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(Test Me!),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Activity I, II)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และการประเมินผล เมื่อสิ้นสุดบทเรียน(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Self-evaluation)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945" marR="3694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945" marR="3694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1. Sentence Fragments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2. Comma Splices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3. Fused Sentences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4. Choppy sentences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5. Parallelism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6. Misplaced Modifiers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7. Dangling Modifiers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8. Subject-Verb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Agreement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9. Comma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10. Semicolon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79400" algn="l"/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945" marR="3694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ตาราง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340381"/>
              </p:ext>
            </p:extLst>
          </p:nvPr>
        </p:nvGraphicFramePr>
        <p:xfrm>
          <a:off x="6920684" y="960120"/>
          <a:ext cx="4888691" cy="49377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537301"/>
                <a:gridCol w="844450"/>
                <a:gridCol w="1506940"/>
              </a:tblGrid>
              <a:tr h="145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Grammar: CAI</a:t>
                      </a:r>
                      <a:r>
                        <a:rPr lang="th-TH" sz="1200" u="sng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396" marR="3639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Level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396" marR="36396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Topic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396" marR="363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5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*Focus: analyzing grammar structures through reading (sentence &amp; paragraph level)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*Component: 20 computer-based materials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*Level: pre-intermediate and intermediate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*Each material is composed of: a pre-test (Test Me!), a grammar revision (Review Manual), a glossary, 2 exercises (Activity I, II), and a self-evaluation.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นื้อหามุ่งเน้นการฝึกวิเคราะห์โครงสร้างไวยากรณ์ภาษาอังกฤษจากเนื้อหาการอ่านทั้งระดับประโยคและระดับย่อหน้า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ประกอบด้วยบทเรียนที่ใช้ฝึกกับคอมพิวเตอร์จำนวน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20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บทเรียนแบ่งเป็น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ระดับ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 intermediate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แต่ละบทเรียนประกอบด้วยแบบทดสอบก่อนเรียน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(Test Me!),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คู่มือทบทวน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Review Manual),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อภิธานศัพท์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(Glossary),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Activity I, II)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 การประเมินผลเมื่อสิ้นสุดบทเรียน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(Self-evaluation)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396" marR="363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396" marR="363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1.Nouns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2.Subjects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3.Finite Verbs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4.Adjectives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5.Adverbs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6.Conjunctions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7.Pre-noun Modifiers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8.Post-noun Modifiers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9.Active/Passive Voice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10.Head Nouns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11.Subjects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12.Prepositional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Phrases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13.Active/Passive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Voice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14.Clauses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15.Noun Clauses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16.Adjective Phrases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&amp; Adjective Clauses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17.Adverb Phrases &amp;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Adverb Clauses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18.Verb Phrases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19.Infinitive &amp; Infinitive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Phrases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20.Gerunds &amp; Gerund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Phrases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36396" marR="363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0690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Box 8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7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8</a:t>
            </a:r>
            <a:endParaRPr lang="th-TH" dirty="0"/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357739"/>
              </p:ext>
            </p:extLst>
          </p:nvPr>
        </p:nvGraphicFramePr>
        <p:xfrm>
          <a:off x="407846" y="947785"/>
          <a:ext cx="4890842" cy="437239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035347"/>
                <a:gridCol w="978569"/>
                <a:gridCol w="1876926"/>
              </a:tblGrid>
              <a:tr h="1618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Speaking: CAI</a:t>
                      </a:r>
                      <a:r>
                        <a:rPr lang="th-TH" sz="1200" u="sng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40457" marR="404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Level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40457" marR="404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Topic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40457" marR="40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*Focus: speaking on a variety of topics preparing learners for using English in academic and working situations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*Component: 10 computer-based materials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*Level: pre-intermediate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*Each material is composed of: a pre-test (Test Me!), 2 exercises (Activity I, II), and a self-evaluation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เนื้อหามุ่งเน้นการฝึกการพูดในหัวข้อต่างๆ เพื่อเตรียมผู้เรียนสำหรับการใช้ภาษาอังกฤษเชิงวิชาการ และในการทำงาน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ประกอบด้วยบทเรียนที่ใช้ฝึกกับคอมพิวเตอร์จำนวน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10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บทเรียน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ระดับ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(pre-intermediate)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*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แต่ละบทเรียนประกอบไปด้วยแบบทดสอบก่อนเรียน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(Test Me!),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แบบฝึกหัด (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Activity I, II) 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และการประเมินผลเมื่อสิ้นสุดบทเรียน</a:t>
                      </a: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(Self-evaluation)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40457" marR="40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pre-inter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intermediate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40457" marR="40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spcAft>
                          <a:spcPts val="0"/>
                        </a:spcAft>
                        <a:tabLst>
                          <a:tab pos="279400" algn="l"/>
                          <a:tab pos="388620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1.What is your project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like?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2.Can you tell me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how it works?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3.Why should I use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this product?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4.What are the strong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points of your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services?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5.Who is she (he)?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6.What are your 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responsibilities?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7.Can you tell me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about your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workplace?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8.What is the place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like?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9.Can you tell me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about yourself?</a:t>
                      </a:r>
                    </a:p>
                    <a:p>
                      <a:pPr marL="28575">
                        <a:spcAft>
                          <a:spcPts val="0"/>
                        </a:spcAft>
                        <a:tabLst>
                          <a:tab pos="368935" algn="l"/>
                        </a:tabLs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10.Can you tell me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about your</a:t>
                      </a:r>
                      <a:b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</a:b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 project?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40457" marR="40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600758" y="1130553"/>
            <a:ext cx="5356093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To help save energy, this manual is produced so that 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</a:b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it is reusable by SALC members. Please return 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</a:b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this manual to its place after reading.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 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Save energy… save our world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  <a:cs typeface="Angsana New" pitchFamily="18" charset="-34"/>
              </a:rPr>
              <a:t>       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rdia New" pitchFamily="34" charset="-34"/>
                <a:cs typeface="Cordia New" pitchFamily="34" charset="-34"/>
              </a:rPr>
              <a:t>เพื่อเป็นการช่วยประหยัดพลังงานของโลกเราคู่มือเล่มนี้จึง</a:t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rdia New" pitchFamily="34" charset="-34"/>
                <a:cs typeface="Cordia New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rdia New" pitchFamily="34" charset="-34"/>
                <a:cs typeface="Cordia New" pitchFamily="34" charset="-34"/>
              </a:rPr>
              <a:t>ถูกออกแบบมาให้ใช้ได้หลายครั้ง ขอความร่วมมือช่วยเก็บคู่มือ</a:t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rdia New" pitchFamily="34" charset="-34"/>
                <a:cs typeface="Cordia New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ordia New" pitchFamily="34" charset="-34"/>
                <a:cs typeface="Cordia New" pitchFamily="34" charset="-34"/>
              </a:rPr>
              <a:t>ไว้ที่เดิมเมื่ออ่านเสร็จแล้ว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5121" name="Picture 1" descr="GC17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54" y="4251554"/>
            <a:ext cx="14605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765009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TextBox 12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/>
              <a:t>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60969" y="156786"/>
            <a:ext cx="67357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10</a:t>
            </a:r>
            <a:endParaRPr lang="th-TH" dirty="0"/>
          </a:p>
        </p:txBody>
      </p:sp>
      <p:pic>
        <p:nvPicPr>
          <p:cNvPr id="6146" name="Picture 2" descr="frame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4765939"/>
            <a:ext cx="42291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03400" y="4997714"/>
            <a:ext cx="2514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Cordia New" pitchFamily="34" charset="-34"/>
              </a:rPr>
              <a:t>Produced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Cordia New" pitchFamily="34" charset="-34"/>
              </a:rPr>
              <a:t>Self-Access Learning Centre, School of Liberal</a:t>
            </a:r>
            <a:r>
              <a:rPr kumimoji="0" lang="en-US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4711_AtNoon_Olive" charset="0"/>
              </a:rPr>
              <a:t> Arts, KMUTT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Material designer: </a:t>
            </a:r>
            <a:b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</a:b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ordia New" pitchFamily="34" charset="-34"/>
                <a:cs typeface="Angsana New" pitchFamily="18" charset="-34"/>
              </a:rPr>
              <a:t>Shannoy Ek-un Vasuvat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ordia New" pitchFamily="34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4711_AtNoon_Regular" charset="0"/>
              <a:ea typeface="Cordia New" pitchFamily="34" charset="-34"/>
              <a:cs typeface="4711_AtNoon_Regular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6148" name="Picture 4" descr="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4308739"/>
            <a:ext cx="17145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1348</TotalTime>
  <Words>659</Words>
  <Application>Microsoft Office PowerPoint</Application>
  <PresentationFormat>กำหนดเอง</PresentationFormat>
  <Paragraphs>239</Paragraphs>
  <Slides>7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7</vt:i4>
      </vt:variant>
    </vt:vector>
  </HeadingPairs>
  <TitlesOfParts>
    <vt:vector size="8" baseType="lpstr">
      <vt:lpstr>Office Theme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KORN</cp:lastModifiedBy>
  <cp:revision>134</cp:revision>
  <dcterms:created xsi:type="dcterms:W3CDTF">2015-01-09T05:03:30Z</dcterms:created>
  <dcterms:modified xsi:type="dcterms:W3CDTF">2016-07-05T15:08:26Z</dcterms:modified>
</cp:coreProperties>
</file>