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6" r:id="rId5"/>
    <p:sldId id="267" r:id="rId6"/>
    <p:sldId id="280" r:id="rId7"/>
    <p:sldId id="281" r:id="rId8"/>
    <p:sldId id="279" r:id="rId9"/>
    <p:sldId id="272" r:id="rId10"/>
    <p:sldId id="273" r:id="rId11"/>
    <p:sldId id="274" r:id="rId12"/>
    <p:sldId id="275" r:id="rId13"/>
    <p:sldId id="259" r:id="rId1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14/05/58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bradleysanimalplace.files.wordpress.com/2008/03/bunny.jpg?w=350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2" name="Picture 4" descr="IMG_05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766" y="2089597"/>
            <a:ext cx="2265363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322452" y="4629597"/>
            <a:ext cx="22145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4" tIns="55119" rIns="110234" bIns="55119" anchor="b"/>
          <a:lstStyle/>
          <a:p>
            <a:pPr algn="ctr" defTabSz="1101725" eaLnBrk="0" hangingPunct="0"/>
            <a:r>
              <a:rPr lang="th-TH" sz="2400" i="1" dirty="0"/>
              <a:t/>
            </a:r>
            <a:br>
              <a:rPr lang="th-TH" sz="2400" i="1" dirty="0"/>
            </a:br>
            <a:r>
              <a:rPr lang="th-TH" sz="2400" i="1" dirty="0"/>
              <a:t/>
            </a:r>
            <a:br>
              <a:rPr lang="th-TH" sz="2400" i="1" dirty="0"/>
            </a:br>
            <a:r>
              <a:rPr lang="th-TH" sz="3600" b="1" i="1" dirty="0"/>
              <a:t/>
            </a:r>
            <a:br>
              <a:rPr lang="th-TH" sz="3600" b="1" i="1" dirty="0"/>
            </a:br>
            <a:r>
              <a:rPr lang="th-TH" sz="3600" b="1" i="1" dirty="0"/>
              <a:t>คู่มือเตรียมตัวสัมภาษณ์งาน</a:t>
            </a:r>
            <a:br>
              <a:rPr lang="th-TH" sz="3600" b="1" i="1" dirty="0"/>
            </a:br>
            <a:r>
              <a:rPr lang="th-TH" sz="2400" b="1" i="1" dirty="0"/>
              <a:t/>
            </a:r>
            <a:br>
              <a:rPr lang="th-TH" sz="2400" b="1" i="1" dirty="0"/>
            </a:br>
            <a:r>
              <a:rPr lang="en-US" sz="2400" b="1" i="1" dirty="0"/>
              <a:t>Job Interview Manual</a:t>
            </a:r>
            <a:endParaRPr lang="th-TH" sz="2400" b="1" i="1" dirty="0"/>
          </a:p>
        </p:txBody>
      </p:sp>
      <p:pic>
        <p:nvPicPr>
          <p:cNvPr id="14" name="Picture 6" descr="nowi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941" y="234505"/>
            <a:ext cx="1312087" cy="129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9320578" y="931418"/>
            <a:ext cx="2376487" cy="707032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24027" tIns="62013" rIns="124027" bIns="62013"/>
          <a:lstStyle>
            <a:lvl1pPr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23983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23983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err="1" smtClean="0">
                <a:solidFill>
                  <a:schemeClr val="bg1"/>
                </a:solidFill>
              </a:rPr>
              <a:t>Counselling</a:t>
            </a:r>
            <a:r>
              <a:rPr lang="en-US" sz="2000" b="1" dirty="0" smtClean="0">
                <a:solidFill>
                  <a:schemeClr val="bg1"/>
                </a:solidFill>
              </a:rPr>
              <a:t> Service</a:t>
            </a:r>
          </a:p>
          <a:p>
            <a:pPr algn="ctr"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K    M   U    T    </a:t>
            </a:r>
            <a:r>
              <a:rPr lang="en-US" sz="1400" b="1" dirty="0" err="1" smtClean="0">
                <a:solidFill>
                  <a:schemeClr val="bg1"/>
                </a:solidFill>
              </a:rPr>
              <a:t>T</a:t>
            </a:r>
            <a:r>
              <a:rPr lang="en-US" sz="1400" b="1" dirty="0" smtClean="0">
                <a:solidFill>
                  <a:schemeClr val="bg1"/>
                </a:solidFill>
              </a:rPr>
              <a:t>        S    A    </a:t>
            </a:r>
            <a:r>
              <a:rPr lang="en-US" sz="1600" b="1" dirty="0" smtClean="0">
                <a:solidFill>
                  <a:schemeClr val="bg1"/>
                </a:solidFill>
              </a:rPr>
              <a:t>L   C</a:t>
            </a:r>
            <a:endParaRPr lang="th-TH" sz="1600" dirty="0" smtClean="0">
              <a:solidFill>
                <a:schemeClr val="bg1"/>
              </a:solidFill>
            </a:endParaRP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6861929" y="5988794"/>
            <a:ext cx="4443413" cy="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028700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0287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r" eaLnBrk="1" hangingPunct="1"/>
            <a:endParaRPr lang="th-TH" sz="1800" dirty="0">
              <a:solidFill>
                <a:schemeClr val="tx1"/>
              </a:solidFill>
            </a:endParaRPr>
          </a:p>
          <a:p>
            <a:pPr algn="r" eaLnBrk="1" hangingPunct="1"/>
            <a:r>
              <a:rPr lang="en-US" sz="1800" dirty="0">
                <a:solidFill>
                  <a:schemeClr val="tx1"/>
                </a:solidFill>
              </a:rPr>
              <a:t>Copyright 20</a:t>
            </a:r>
            <a:r>
              <a:rPr lang="th-TH" sz="1800" dirty="0">
                <a:solidFill>
                  <a:schemeClr val="tx1"/>
                </a:solidFill>
              </a:rPr>
              <a:t>13</a:t>
            </a:r>
            <a:r>
              <a:rPr lang="en-US" sz="1800" dirty="0">
                <a:solidFill>
                  <a:schemeClr val="tx1"/>
                </a:solidFill>
              </a:rPr>
              <a:t> Self-access Learning Centre, KMUTT </a:t>
            </a:r>
            <a:endParaRPr lang="th-T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41285" y="284164"/>
            <a:ext cx="4802162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th-TH" sz="1800" b="1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had a look at your website and could see that you have a really outstanding reputation, because of your high quality products and services.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ได้เข้าไปดูเวปไซด์ของคุณและเห็นว่าคุณมีชื่อเสียงเป็นที่รู้จักมากจากผลิตภัณฑ์และบริการที่มีคุณภาพของคุณ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09080" y="2418433"/>
            <a:ext cx="4821205" cy="2625474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กรรมการจะรู้สึกดีถ้าคุณแสดงให้เขาเห็นว่าคุณได้ทำการบ้านมาอย่างดี และถ้าคุณรู้จักใครในองค์กรหรือได้รับคำแนะนำจากคนที่เกี่ยวข้อกับองค์กรก็ควรจะแจ้งให้กรรมการทราบ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ถ้าคุณทราบข้อมูลที่เกี่ยวกับโครงการที่บรษัทกำลังทำอยู่ คุณอาจเพิ่มข้อมูลเช่นตัวอย่างต่อไปนี้ลงไปด้วย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Your company is planning to expand its IT capabilities, and I can contribute to this with my IT skills and my communication skills.</a:t>
            </a:r>
            <a:endParaRPr lang="th-TH" sz="16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09080" y="5588240"/>
            <a:ext cx="4466572" cy="720714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In my search about your company I have learnt that …</a:t>
            </a:r>
          </a:p>
        </p:txBody>
      </p:sp>
      <p:pic>
        <p:nvPicPr>
          <p:cNvPr id="9" name="Picture 8" descr="E:\Image\ชุด in-house\ไดโน\5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457" y="5043907"/>
            <a:ext cx="1805687" cy="90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E:\Image\ชุด in-house\ไดโน\2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569" y="5402666"/>
            <a:ext cx="13148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757335" y="143453"/>
            <a:ext cx="329468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Why do you want to work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here?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ทำไมคุณถึงอยากทำงานที่นี่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028383" y="228531"/>
            <a:ext cx="1165774" cy="37594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2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782697" y="831852"/>
            <a:ext cx="480601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When I found this position posted on the Internet, I checked out the company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website and mission statement, and was quite impressed</a:t>
            </a:r>
            <a:r>
              <a:rPr lang="th-TH" sz="1800" dirty="0">
                <a:solidFill>
                  <a:schemeClr val="tx1"/>
                </a:solidFill>
              </a:rPr>
              <a:t>. </a:t>
            </a:r>
            <a:r>
              <a:rPr lang="en-US" sz="1800" dirty="0">
                <a:solidFill>
                  <a:schemeClr val="tx1"/>
                </a:solidFill>
              </a:rPr>
              <a:t>I think working for you would be very challenging and fulfilling.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เมือเห็นประกาศรับสมัครงานตำแหน่งนี้ในอิน</a:t>
            </a:r>
            <a:r>
              <a:rPr lang="th-TH" sz="1800" dirty="0" err="1">
                <a:solidFill>
                  <a:schemeClr val="tx1"/>
                </a:solidFill>
              </a:rPr>
              <a:t>เทอร์</a:t>
            </a:r>
            <a:r>
              <a:rPr lang="th-TH" sz="1800" dirty="0">
                <a:solidFill>
                  <a:schemeClr val="tx1"/>
                </a:solidFill>
              </a:rPr>
              <a:t>เนต ผม/ดิฉันได้ศึกษา</a:t>
            </a:r>
            <a:r>
              <a:rPr lang="th-TH" sz="1800" dirty="0" err="1">
                <a:solidFill>
                  <a:schemeClr val="tx1"/>
                </a:solidFill>
              </a:rPr>
              <a:t>พันธ</a:t>
            </a:r>
            <a:r>
              <a:rPr lang="th-TH" sz="1800" dirty="0">
                <a:solidFill>
                  <a:schemeClr val="tx1"/>
                </a:solidFill>
              </a:rPr>
              <a:t>กิจของบริษัท และรู้สึกประทับใจมาก ผม/ดิฉันคิดว่าการได้ทำงานที่นี่จะพบความท้าทายและเติมเต็มได้อย่างมาก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028383" y="3457326"/>
            <a:ext cx="4620221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th-TH" sz="1800" b="1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From everything I’ve learnt about your company, I definitely feel that this is the type of </a:t>
            </a:r>
            <a:r>
              <a:rPr lang="en-US" sz="1800" dirty="0" err="1">
                <a:solidFill>
                  <a:schemeClr val="tx1"/>
                </a:solidFill>
              </a:rPr>
              <a:t>organisation</a:t>
            </a:r>
            <a:r>
              <a:rPr lang="en-US" sz="1800" dirty="0">
                <a:solidFill>
                  <a:schemeClr val="tx1"/>
                </a:solidFill>
              </a:rPr>
              <a:t> I’d like to work for.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จากการที่ได้ศึกษาเกี่ยวกับบริษัทของคุณ ผม/ดิฉันรู้สึกว่าที่นี่เป็นองค์กรที่อยากทำงานด้วยจริงๆ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8070382" y="5402666"/>
            <a:ext cx="3324273" cy="116840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เวลาเตรียมคำตอบควรคิดว่าทำไม</a:t>
            </a:r>
            <a:r>
              <a:rPr lang="th-TH" sz="1800" dirty="0" smtClean="0">
                <a:solidFill>
                  <a:schemeClr val="tx1"/>
                </a:solidFill>
              </a:rPr>
              <a:t>คุณชอบ</a:t>
            </a:r>
            <a:r>
              <a:rPr lang="th-TH" sz="1800" dirty="0">
                <a:solidFill>
                  <a:schemeClr val="tx1"/>
                </a:solidFill>
              </a:rPr>
              <a:t>หรือไม่</a:t>
            </a:r>
            <a:r>
              <a:rPr lang="th-TH" sz="1800" dirty="0" smtClean="0">
                <a:solidFill>
                  <a:schemeClr val="tx1"/>
                </a:solidFill>
              </a:rPr>
              <a:t>ชอบองค์กร</a:t>
            </a:r>
            <a:r>
              <a:rPr lang="th-TH" sz="1800" dirty="0">
                <a:solidFill>
                  <a:schemeClr val="tx1"/>
                </a:solidFill>
              </a:rPr>
              <a:t>ที่สมัคร</a:t>
            </a:r>
            <a:r>
              <a:rPr lang="th-TH" sz="1800" dirty="0" smtClean="0">
                <a:solidFill>
                  <a:schemeClr val="tx1"/>
                </a:solidFill>
              </a:rPr>
              <a:t>แล้วสรุปว่า</a:t>
            </a:r>
            <a:r>
              <a:rPr lang="th-TH" sz="1800" dirty="0">
                <a:solidFill>
                  <a:schemeClr val="tx1"/>
                </a:solidFill>
              </a:rPr>
              <a:t>จะตอบอย่างไรให้ดีที่สุด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18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191072" y="463277"/>
            <a:ext cx="3528392" cy="1330112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It’s really something that attracted me to …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The work you do seems to be very worthwhile/satisfying.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95947" y="2298427"/>
            <a:ext cx="3202194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you have applied for this position?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ทำไมคุณถึงสมัครตำแหน่งนี้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06909" y="2314302"/>
            <a:ext cx="1030288" cy="37623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3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70993" y="3068097"/>
            <a:ext cx="4556894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This position would be a challenge for me. I think it </a:t>
            </a:r>
            <a:r>
              <a:rPr lang="en-US" sz="1800" dirty="0" smtClean="0">
                <a:solidFill>
                  <a:schemeClr val="tx1"/>
                </a:solidFill>
              </a:rPr>
              <a:t>would </a:t>
            </a:r>
            <a:r>
              <a:rPr lang="en-US" sz="1800" dirty="0">
                <a:solidFill>
                  <a:schemeClr val="tx1"/>
                </a:solidFill>
              </a:rPr>
              <a:t>give me an opportunity to apply what I have </a:t>
            </a:r>
            <a:r>
              <a:rPr lang="en-US" sz="1800" dirty="0" smtClean="0">
                <a:solidFill>
                  <a:schemeClr val="tx1"/>
                </a:solidFill>
              </a:rPr>
              <a:t>learnt </a:t>
            </a:r>
            <a:r>
              <a:rPr lang="en-US" sz="1800" dirty="0">
                <a:solidFill>
                  <a:schemeClr val="tx1"/>
                </a:solidFill>
              </a:rPr>
              <a:t>and experienced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US" sz="1800" dirty="0">
              <a:solidFill>
                <a:srgbClr val="CC3300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ตำแหน่งนี้มีความท้าทายต่อ  ผม/ดิฉันคิดว่าเป็นโอกาสดีที่จะได้</a:t>
            </a:r>
            <a:r>
              <a:rPr lang="th-TH" sz="1800" dirty="0" smtClean="0">
                <a:solidFill>
                  <a:schemeClr val="tx1"/>
                </a:solidFill>
              </a:rPr>
              <a:t>ประยุกต์สิ่ง</a:t>
            </a:r>
            <a:r>
              <a:rPr lang="th-TH" sz="1800" dirty="0">
                <a:solidFill>
                  <a:schemeClr val="tx1"/>
                </a:solidFill>
              </a:rPr>
              <a:t>ที่ได้เรียนและประสบการณ์ที่มีกับงานในตำแหน่งนี้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12689" y="5189782"/>
            <a:ext cx="4310639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lvl="1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am very interested in the field </a:t>
            </a:r>
            <a:r>
              <a:rPr lang="en-US" sz="1800" dirty="0" smtClean="0">
                <a:solidFill>
                  <a:schemeClr val="tx1"/>
                </a:solidFill>
              </a:rPr>
              <a:t>your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company </a:t>
            </a:r>
            <a:r>
              <a:rPr lang="en-US" sz="1800" dirty="0">
                <a:solidFill>
                  <a:schemeClr val="tx1"/>
                </a:solidFill>
              </a:rPr>
              <a:t>is in.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ผม/ดิฉันสนใจงานด้านที่บริษัทคุณทำอย่างมาก</a:t>
            </a:r>
          </a:p>
        </p:txBody>
      </p:sp>
      <p:pic>
        <p:nvPicPr>
          <p:cNvPr id="11" name="Picture 8" descr="bunny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963" y="-168085"/>
            <a:ext cx="157797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712963" y="1149333"/>
            <a:ext cx="4882940" cy="2496585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/>
              <a:t>Questions you might ask</a:t>
            </a:r>
            <a:r>
              <a:rPr lang="th-TH" sz="2000" b="1" dirty="0"/>
              <a:t>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/>
              <a:t> ก่อนสิ้นสุดการสัมภาษณ์ กรรมการอาจต้องการทดสอบทักษะความกล้าแสดงออกของคุณโดยถามว่า</a:t>
            </a:r>
            <a:r>
              <a:rPr lang="en-US" sz="1800" dirty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1" dirty="0"/>
              <a:t>“Do you have any questions for us before we conclude this interview?”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/>
              <a:t> สำหรับการเตรียมคำถามไม่ใช่เรื่องยาก เพราะส่วนมากจะมีคำถามที่เตรียมไว้ได้สำหรับงานทุกชนิด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712963" y="4230226"/>
            <a:ext cx="4918436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How would you describe the responsibilities of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the position?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ดิฉันอยากทราบเกี่ยวกับความรับผิดชอบของงานในตำแหน่งนี้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785804" y="3750747"/>
            <a:ext cx="1030287" cy="37465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1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712963" y="5360634"/>
            <a:ext cx="4487189" cy="1296988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	</a:t>
            </a:r>
            <a:r>
              <a:rPr lang="en-US" sz="1800" b="1" dirty="0">
                <a:solidFill>
                  <a:schemeClr val="tx1"/>
                </a:solidFill>
              </a:rPr>
              <a:t>Tip: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	คำถามนี้ใช้ถามในกรณีที่ประกาศรับสมัครไม่ได้ให้รายละเอียด แต่ถ้ามีรายละเอียดให้ถามคำถามอื่นๆ  สำหรับคำตอบจะเกี่ยวกับรายละเอียดงานในตำแหน่งทีสมัคร</a:t>
            </a:r>
          </a:p>
        </p:txBody>
      </p:sp>
    </p:spTree>
    <p:extLst>
      <p:ext uri="{BB962C8B-B14F-4D97-AF65-F5344CB8AC3E}">
        <p14:creationId xmlns:p14="http://schemas.microsoft.com/office/powerpoint/2010/main" val="10015493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0923" y="115105"/>
            <a:ext cx="43924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0246" tIns="55123" rIns="110246" bIns="55123"/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เมื่อคุณต้องอธิบายเกี่ยวกับงานหรือสิ่งที่คุณเคยทำหรือต้องรับผิดชอบ คุณควรเลือกใช้กริยาที่ให้รายละเอียดชัดว่าทำอะไร ลองศึกษากริยาในหมวดต่างๆ แล้วนำไปประยุกต์ใช้เมื่อสัมภาษณ์งาน รวมทั้งใช้ในการเขียนประสบการณ์ของคุณใน </a:t>
            </a:r>
            <a:r>
              <a:rPr lang="en-US" sz="1800" dirty="0">
                <a:solidFill>
                  <a:schemeClr val="tx1"/>
                </a:solidFill>
              </a:rPr>
              <a:t>Resume </a:t>
            </a:r>
            <a:r>
              <a:rPr lang="th-TH" sz="1800" dirty="0">
                <a:solidFill>
                  <a:schemeClr val="tx1"/>
                </a:solidFill>
              </a:rPr>
              <a:t>ได้ด้วย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415279"/>
              </p:ext>
            </p:extLst>
          </p:nvPr>
        </p:nvGraphicFramePr>
        <p:xfrm>
          <a:off x="290923" y="1380508"/>
          <a:ext cx="5243140" cy="969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140"/>
              </a:tblGrid>
              <a:tr h="601107"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Management skills</a:t>
                      </a:r>
                    </a:p>
                    <a:p>
                      <a:pPr lvl="0" eaLnBrk="0" hangingPunct="0">
                        <a:spcBef>
                          <a:spcPct val="20000"/>
                        </a:spcBef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administered, analyzed, coordinated, developed, directed, evaluated, organized, produced, reorganized, reviewed, scheduled, supervised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91448" marR="91448" marT="45697" marB="45697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58194"/>
              </p:ext>
            </p:extLst>
          </p:nvPr>
        </p:nvGraphicFramePr>
        <p:xfrm>
          <a:off x="290923" y="2415448"/>
          <a:ext cx="5243140" cy="969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14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Technical skills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built, calculated, computed, designed, maintained, operated,</a:t>
                      </a:r>
                      <a:r>
                        <a:rPr kumimoji="0" 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programmed, remodeled, repaired, solved</a:t>
                      </a:r>
                    </a:p>
                  </a:txBody>
                  <a:tcPr marL="91476" marR="91476" marT="45752" marB="45752"/>
                </a:tc>
              </a:tr>
            </a:tbl>
          </a:graphicData>
        </a:graphic>
      </p:graphicFrame>
      <p:pic>
        <p:nvPicPr>
          <p:cNvPr id="9" name="Picture 4" descr="E:\Image\ชุด in-house\ไดโน\2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560" y="164747"/>
            <a:ext cx="880470" cy="104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562539"/>
              </p:ext>
            </p:extLst>
          </p:nvPr>
        </p:nvGraphicFramePr>
        <p:xfrm>
          <a:off x="346839" y="3557128"/>
          <a:ext cx="5187223" cy="96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7223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Teaching skills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adapted, advised, coached, conducted, coordinated, developed, evaluated, taught, trained</a:t>
                      </a:r>
                    </a:p>
                  </a:txBody>
                  <a:tcPr marL="91461" marR="91461" marT="45736" marB="45736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72025"/>
              </p:ext>
            </p:extLst>
          </p:nvPr>
        </p:nvGraphicFramePr>
        <p:xfrm>
          <a:off x="310141" y="4824572"/>
          <a:ext cx="5223921" cy="694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3921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Creative skills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created, designed, developed, planned, proved, revised, set up</a:t>
                      </a:r>
                    </a:p>
                  </a:txBody>
                  <a:tcPr marL="91437" marR="91437" marT="45560" marB="45560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19571"/>
              </p:ext>
            </p:extLst>
          </p:nvPr>
        </p:nvGraphicFramePr>
        <p:xfrm>
          <a:off x="290923" y="5769313"/>
          <a:ext cx="5243140" cy="96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140"/>
              </a:tblGrid>
              <a:tr h="5603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Clerical  skills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arranged, cataloged, classified, collected, inspected, monitored, operated, prepared, systematized</a:t>
                      </a:r>
                    </a:p>
                  </a:txBody>
                  <a:tcPr marL="91456" marR="91456" marT="45654" marB="45654"/>
                </a:tc>
              </a:tr>
            </a:tbl>
          </a:graphicData>
        </a:graphic>
      </p:graphicFrame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215" y="-492478"/>
            <a:ext cx="3062288" cy="657225"/>
          </a:xfrm>
        </p:spPr>
        <p:txBody>
          <a:bodyPr/>
          <a:lstStyle/>
          <a:p>
            <a:r>
              <a:rPr lang="th-TH" sz="20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ภาคผนวก</a:t>
            </a:r>
            <a:r>
              <a:rPr lang="en-US" sz="20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: List of Action Verbs</a:t>
            </a:r>
            <a:endParaRPr lang="th-TH" sz="2000" b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58092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94552" y="2354924"/>
            <a:ext cx="4483166" cy="416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46" tIns="55123" rIns="110246" bIns="55123"/>
          <a:lstStyle/>
          <a:p>
            <a:pPr algn="ctr"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   </a:t>
            </a:r>
            <a:endParaRPr lang="th-TH" sz="1800" b="1" i="1" dirty="0">
              <a:solidFill>
                <a:schemeClr val="tx1"/>
              </a:solidFill>
            </a:endParaRP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คำตอบคือนักศึกษา ยังไม่เคยมีประสบการณ์เข้ารับการสัมภาษณ์มาก่อน ถึงแม้จะเป็นการสัมภาษณ์โดยใช้ภาษาไทยก็ถือเป็นเรื่องที่ทำให้เกิดความกังวลได้อย่างมาก ทั้งไม่รู้ว่าจะเตรียมตัวอย่างไร โดยเฉพาะไม่รู้ว่าจะต้องตอบคำถามอย่างไรให้ดูดี หรือถูกใจกรรมการ และถ้าการสัมภาษณ์เป็นภาษาอังกฤษ ความยากก็จะทวีคูณขึ้นอีกเป็นลำดับ </a:t>
            </a: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คู่มือนี้ช่วยเตรียมความพร้อมในการสัมภาษณ์งานให้กับคุณ </a:t>
            </a:r>
            <a:r>
              <a:rPr lang="en-US" sz="1800" dirty="0">
                <a:solidFill>
                  <a:schemeClr val="tx1"/>
                </a:solidFill>
              </a:rPr>
              <a:t>3 </a:t>
            </a:r>
            <a:r>
              <a:rPr lang="th-TH" sz="1800" dirty="0">
                <a:solidFill>
                  <a:schemeClr val="tx1"/>
                </a:solidFill>
              </a:rPr>
              <a:t>ด้าน คือ </a:t>
            </a: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(1)</a:t>
            </a:r>
            <a:r>
              <a:rPr lang="th-TH" sz="1800" dirty="0">
                <a:solidFill>
                  <a:schemeClr val="tx1"/>
                </a:solidFill>
              </a:rPr>
              <a:t> ข้อมูลที่ควรทำการศึกษาล่วงหน้าก่อนสมัครงาน </a:t>
            </a: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(2)</a:t>
            </a:r>
            <a:r>
              <a:rPr lang="th-TH" sz="1800" dirty="0">
                <a:solidFill>
                  <a:schemeClr val="tx1"/>
                </a:solidFill>
              </a:rPr>
              <a:t> คำถามที่ต้องเตรียมฝึกซ้อมเพื่อตอบคำถาม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th-TH" sz="1800" dirty="0">
                <a:solidFill>
                  <a:schemeClr val="tx1"/>
                </a:solidFill>
              </a:rPr>
              <a:t>5 หมวด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  <a:endParaRPr lang="th-TH" sz="1800" dirty="0">
              <a:solidFill>
                <a:schemeClr val="tx1"/>
              </a:solidFill>
            </a:endParaRPr>
          </a:p>
          <a:p>
            <a:pPr defTabSz="1101725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(3) </a:t>
            </a:r>
            <a:r>
              <a:rPr lang="th-TH" sz="1800" dirty="0">
                <a:solidFill>
                  <a:schemeClr val="tx1"/>
                </a:solidFill>
              </a:rPr>
              <a:t>คำถามที่ควรเตรียมไว้ถามเมื่อกรรมการสัมภาษณ์เปิด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   </a:t>
            </a:r>
            <a:r>
              <a:rPr lang="th-TH" sz="1800" dirty="0">
                <a:solidFill>
                  <a:schemeClr val="tx1"/>
                </a:solidFill>
              </a:rPr>
              <a:t>โอกาสให้คุณถามคำถาม </a:t>
            </a:r>
          </a:p>
        </p:txBody>
      </p:sp>
      <p:pic>
        <p:nvPicPr>
          <p:cNvPr id="20" name="Picture 20" descr="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7" y="482103"/>
            <a:ext cx="1078310" cy="16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2125366" y="943768"/>
            <a:ext cx="2493962" cy="98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96" tIns="48998" rIns="97996" bIns="48998">
            <a:spAutoFit/>
          </a:bodyPr>
          <a:lstStyle/>
          <a:p>
            <a:pPr defTabSz="979488" eaLnBrk="0" hangingPunct="0">
              <a:lnSpc>
                <a:spcPct val="80000"/>
              </a:lnSpc>
              <a:spcBef>
                <a:spcPct val="20000"/>
              </a:spcBef>
            </a:pPr>
            <a:r>
              <a:rPr lang="th-TH" sz="1800" b="1" i="1" dirty="0">
                <a:solidFill>
                  <a:schemeClr val="tx1"/>
                </a:solidFill>
              </a:rPr>
              <a:t>อะไรเป็นสิ่งที่ทำให้นักศึกษาที่กำลังจะจบการศึกษาเกิดความกังวลอย่างมากเมื่อต้องเตรียมตัวไปสัมภาษณ์งาน</a:t>
            </a:r>
            <a:r>
              <a:rPr lang="en-US" sz="1800" b="1" i="1" dirty="0">
                <a:solidFill>
                  <a:schemeClr val="tx1"/>
                </a:solidFill>
              </a:rPr>
              <a:t>?</a:t>
            </a:r>
            <a:r>
              <a:rPr lang="th-TH" sz="1800" dirty="0"/>
              <a:t> </a:t>
            </a: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8751689" y="679451"/>
            <a:ext cx="1981200" cy="1111250"/>
          </a:xfrm>
          <a:prstGeom prst="rect">
            <a:avLst/>
          </a:prstGeom>
          <a:noFill/>
          <a:ln w="19050" cap="flat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986" tIns="48994" rIns="97986" bIns="48994" numCol="1" anchor="b" anchorCtr="0" compatLnSpc="1">
            <a:prstTxWarp prst="textNoShape">
              <a:avLst/>
            </a:prstTxWarp>
          </a:bodyPr>
          <a:lstStyle>
            <a:lvl1pPr algn="ctr" defTabSz="1101725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101725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2pPr>
            <a:lvl3pPr algn="ctr" defTabSz="1101725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3pPr>
            <a:lvl4pPr algn="ctr" defTabSz="1101725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4pPr>
            <a:lvl5pPr algn="ctr" defTabSz="1101725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5pPr>
            <a:lvl6pPr marL="457200" algn="ctr" defTabSz="1028700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6pPr>
            <a:lvl7pPr marL="914400" algn="ctr" defTabSz="1028700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7pPr>
            <a:lvl8pPr marL="1371600" algn="ctr" defTabSz="1028700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8pPr>
            <a:lvl9pPr marL="1828800" algn="ctr" defTabSz="1028700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r>
              <a:rPr lang="th-TH" sz="2000" b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วิธีการใช้คู่มือ และข้อเสนอแนะในการฝึกด้วยตนเอง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663680" y="2444650"/>
            <a:ext cx="489654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986" tIns="48994" rIns="97986" bIns="48994" numCol="1" anchor="t" anchorCtr="0" compatLnSpc="1">
            <a:prstTxWarp prst="textNoShape">
              <a:avLst/>
            </a:prstTxWarp>
          </a:bodyPr>
          <a:lstStyle>
            <a:lvl1pPr marL="0" indent="0" algn="ctr" defTabSz="1101725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1101725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4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defTabSz="1101725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9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defTabSz="1101725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5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defTabSz="1101725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5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defTabSz="1028700" rtl="0" fontAlgn="base">
              <a:spcBef>
                <a:spcPct val="20000"/>
              </a:spcBef>
              <a:spcAft>
                <a:spcPct val="0"/>
              </a:spcAft>
              <a:buNone/>
              <a:defRPr sz="23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defTabSz="1028700" rtl="0" fontAlgn="base">
              <a:spcBef>
                <a:spcPct val="20000"/>
              </a:spcBef>
              <a:spcAft>
                <a:spcPct val="0"/>
              </a:spcAft>
              <a:buNone/>
              <a:defRPr sz="23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defTabSz="1028700" rtl="0" fontAlgn="base">
              <a:spcBef>
                <a:spcPct val="20000"/>
              </a:spcBef>
              <a:spcAft>
                <a:spcPct val="0"/>
              </a:spcAft>
              <a:buNone/>
              <a:defRPr sz="23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defTabSz="1028700" rtl="0" fontAlgn="base">
              <a:spcBef>
                <a:spcPct val="20000"/>
              </a:spcBef>
              <a:spcAft>
                <a:spcPct val="0"/>
              </a:spcAft>
              <a:buNone/>
              <a:defRPr sz="23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12775" indent="-612775" algn="l" defTabSz="979488">
              <a:lnSpc>
                <a:spcPct val="90000"/>
              </a:lnSpc>
            </a:pPr>
            <a:endParaRPr lang="th-TH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ศึกษาคำถามและตัวอย่างคำตอบรวมทั้งอ่านคำอธิบายประกอบของคำถาม</a:t>
            </a:r>
            <a:endParaRPr lang="en-US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แต่ละหมวดเพื่อให้เรียนรู้เกล็ดการเตรียมตัวเพิ่มเติม</a:t>
            </a:r>
          </a:p>
          <a:p>
            <a:pPr marL="612775" indent="-612775" algn="l" defTabSz="979488">
              <a:lnSpc>
                <a:spcPct val="90000"/>
              </a:lnSpc>
            </a:pPr>
            <a:endParaRPr lang="th-TH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ลองฝึก</a:t>
            </a:r>
            <a:r>
              <a:rPr lang="th-TH" sz="1800" u="sng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ร่างคำตอบโดยใช้ข้อมูลของตัวคุณเอง</a:t>
            </a: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ลงในกระดาษ </a:t>
            </a:r>
          </a:p>
          <a:p>
            <a:pPr marL="612775" indent="-612775" algn="l" defTabSz="979488">
              <a:lnSpc>
                <a:spcPct val="90000"/>
              </a:lnSpc>
            </a:pPr>
            <a:endParaRPr lang="th-TH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ฝึกพูดกับตัวเองหลายๆรอบ คุณสามารถสร้างความมั่นใจเพิ่มขึ้นโดยปิดร่าง</a:t>
            </a:r>
            <a:endParaRPr lang="en-US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แล้วลองบันทึกเสียง หรือบันทึก </a:t>
            </a:r>
            <a:r>
              <a:rPr lang="en-US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VDO </a:t>
            </a:r>
          </a:p>
          <a:p>
            <a:pPr marL="612775" indent="-612775" algn="l" defTabSz="979488">
              <a:lnSpc>
                <a:spcPct val="90000"/>
              </a:lnSpc>
            </a:pPr>
            <a:endParaRPr lang="th-TH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การบันทึกหลายๆรอบจะช่วยให้คุณสามารถเปรียบเทียบข้อบกพร่องของ</a:t>
            </a:r>
            <a:endParaRPr lang="en-US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ตนเองได้ และเมื่อมีโอกาสคุณสามารถนำสิ่งที่บันทึกไว้นี้ไปให้ผู้ที่มี</a:t>
            </a:r>
            <a:endParaRPr lang="en-US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r>
              <a:rPr lang="th-TH" sz="1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ความสามารถมากกว่า เช่น อาจารย์ เพื่อน หรือรุ่นพี่ช่วยให้ข้อเสนอแนะได้</a:t>
            </a:r>
          </a:p>
          <a:p>
            <a:pPr marL="612775" indent="-612775" algn="l" defTabSz="979488">
              <a:lnSpc>
                <a:spcPct val="90000"/>
              </a:lnSpc>
            </a:pPr>
            <a:endParaRPr lang="en-US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marL="612775" indent="-612775" algn="l" defTabSz="979488">
              <a:lnSpc>
                <a:spcPct val="90000"/>
              </a:lnSpc>
            </a:pPr>
            <a:endParaRPr lang="th-TH" sz="1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24" name="Picture 10" descr="IMG_05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811" y="264239"/>
            <a:ext cx="1512168" cy="213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644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22936" y="156922"/>
            <a:ext cx="3636301" cy="1206941"/>
          </a:xfrm>
          <a:prstGeom prst="rect">
            <a:avLst/>
          </a:prstGeom>
          <a:solidFill>
            <a:srgbClr val="003366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bg1"/>
                </a:solidFill>
              </a:rPr>
              <a:t>คำถามหมวดที่ 1</a:t>
            </a:r>
            <a:r>
              <a:rPr lang="en-US" sz="1800" b="1" dirty="0">
                <a:solidFill>
                  <a:schemeClr val="bg1"/>
                </a:solidFill>
              </a:rPr>
              <a:t>: Ice breaking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th-TH" sz="1800" dirty="0">
                <a:solidFill>
                  <a:schemeClr val="bg1"/>
                </a:solidFill>
              </a:rPr>
              <a:t>เป็นคำถามก่อนเข้าสู่ส่วนหลักของการสัมภาษณ์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เป็นคำถามทั่วๆไปเพื่อลดความกังวลของคุณ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072683" y="1423714"/>
            <a:ext cx="3237916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Have you been </a:t>
            </a:r>
            <a:r>
              <a:rPr lang="en-US" sz="1800" dirty="0" smtClean="0">
                <a:solidFill>
                  <a:schemeClr val="tx1"/>
                </a:solidFill>
              </a:rPr>
              <a:t>here before</a:t>
            </a:r>
            <a:r>
              <a:rPr lang="en-US" sz="1800" dirty="0">
                <a:solidFill>
                  <a:schemeClr val="tx1"/>
                </a:solidFill>
              </a:rPr>
              <a:t>?  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เคยมาที่นี่มาก่อนไหม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3856" y="1423714"/>
            <a:ext cx="1030287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1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3856" y="1993853"/>
            <a:ext cx="45577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1:    </a:t>
            </a:r>
          </a:p>
          <a:p>
            <a:pPr marL="412750" indent="-412750" defTabSz="1101725"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</a:rPr>
              <a:t>This is my first time.</a:t>
            </a:r>
            <a:r>
              <a:rPr lang="en-US" sz="1800" b="1" dirty="0">
                <a:solidFill>
                  <a:schemeClr val="tx1"/>
                </a:solidFill>
              </a:rPr>
              <a:t>    </a:t>
            </a:r>
            <a:r>
              <a:rPr lang="th-TH" sz="1800" dirty="0">
                <a:solidFill>
                  <a:schemeClr val="tx1"/>
                </a:solidFill>
              </a:rPr>
              <a:t>เป็นครั้งแรกครับ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ค่ะ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90201" y="2616053"/>
            <a:ext cx="5006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 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Yes, I did a survey here last week.    </a:t>
            </a:r>
            <a:r>
              <a:rPr lang="th-TH" sz="1800" dirty="0" smtClean="0">
                <a:solidFill>
                  <a:schemeClr val="tx1"/>
                </a:solidFill>
              </a:rPr>
              <a:t/>
            </a:r>
            <a:br>
              <a:rPr lang="th-TH" sz="1800" dirty="0" smtClean="0">
                <a:solidFill>
                  <a:schemeClr val="tx1"/>
                </a:solidFill>
              </a:rPr>
            </a:br>
            <a:r>
              <a:rPr lang="th-TH" sz="1800" dirty="0" smtClean="0">
                <a:solidFill>
                  <a:schemeClr val="tx1"/>
                </a:solidFill>
              </a:rPr>
              <a:t>ครับ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ค่ะ มาสำรวจเมื่อสัปดาห์ที่แล้ว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1999" y="3571253"/>
            <a:ext cx="5184576" cy="1926663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387350" defTabSz="979488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 </a:t>
            </a:r>
          </a:p>
          <a:p>
            <a:pPr marL="387350" defTabSz="979488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การสัมภาษณ์มักจะเริ่มต้นด้วย "</a:t>
            </a:r>
            <a:r>
              <a:rPr lang="en-US" sz="1800" dirty="0">
                <a:solidFill>
                  <a:schemeClr val="tx1"/>
                </a:solidFill>
              </a:rPr>
              <a:t>ice breaker</a:t>
            </a:r>
            <a:r>
              <a:rPr lang="th-TH" sz="1800" dirty="0">
                <a:solidFill>
                  <a:schemeClr val="tx1"/>
                </a:solidFill>
              </a:rPr>
              <a:t>" เพื่อลดบรรยากาศความตึงเตรียดของการสัมภาษณ์   ทำให้คนที่ถูกสัมภาษณ์รู้สึกผ่อนคลาย มักถามหลังจากการทักทาย </a:t>
            </a:r>
            <a:r>
              <a:rPr lang="en-US" sz="1800" dirty="0">
                <a:solidFill>
                  <a:schemeClr val="tx1"/>
                </a:solidFill>
              </a:rPr>
              <a:t>How are you? </a:t>
            </a:r>
            <a:r>
              <a:rPr lang="th-TH" sz="1800" dirty="0">
                <a:solidFill>
                  <a:schemeClr val="tx1"/>
                </a:solidFill>
              </a:rPr>
              <a:t>คุณอาจเพิ่มเติมรายละเอียดตามความเหมาะสม เช่น  </a:t>
            </a:r>
            <a:r>
              <a:rPr lang="en-US" sz="1800" b="1" dirty="0">
                <a:solidFill>
                  <a:schemeClr val="tx1"/>
                </a:solidFill>
              </a:rPr>
              <a:t>I'm glad to be here.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th-TH" sz="1800" dirty="0" smtClean="0">
                <a:solidFill>
                  <a:schemeClr val="tx1"/>
                </a:solidFill>
              </a:rPr>
              <a:t>รู้สึก</a:t>
            </a:r>
            <a:r>
              <a:rPr lang="th-TH" sz="1800" dirty="0">
                <a:solidFill>
                  <a:schemeClr val="tx1"/>
                </a:solidFill>
              </a:rPr>
              <a:t>เป็นเกียรติที่</a:t>
            </a:r>
            <a:r>
              <a:rPr lang="th-TH" sz="1800" dirty="0" smtClean="0">
                <a:solidFill>
                  <a:schemeClr val="tx1"/>
                </a:solidFill>
              </a:rPr>
              <a:t>ได้มาที่นี่</a:t>
            </a:r>
            <a:r>
              <a:rPr lang="th-TH" sz="1800" dirty="0">
                <a:solidFill>
                  <a:schemeClr val="tx1"/>
                </a:solidFill>
              </a:rPr>
              <a:t>ครับ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ค่ะ </a:t>
            </a:r>
          </a:p>
          <a:p>
            <a:pPr marL="387350" defTabSz="979488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  <p:pic>
        <p:nvPicPr>
          <p:cNvPr id="12" name="Picture 32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99" y="4535"/>
            <a:ext cx="12065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53856" y="5698617"/>
            <a:ext cx="1030287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</a:t>
            </a:r>
            <a:r>
              <a:rPr lang="en-US" sz="1800" b="1">
                <a:solidFill>
                  <a:schemeClr val="tx1"/>
                </a:solidFill>
              </a:rPr>
              <a:t>2</a:t>
            </a:r>
            <a:endParaRPr lang="th-TH" sz="1800" b="1">
              <a:solidFill>
                <a:schemeClr val="tx1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785849" y="5565100"/>
            <a:ext cx="3614864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Did you have any </a:t>
            </a:r>
            <a:r>
              <a:rPr lang="en-US" sz="1800" dirty="0" smtClean="0">
                <a:solidFill>
                  <a:schemeClr val="tx1"/>
                </a:solidFill>
              </a:rPr>
              <a:t>trouble finding </a:t>
            </a:r>
            <a:r>
              <a:rPr lang="en-US" sz="1800" dirty="0">
                <a:solidFill>
                  <a:schemeClr val="tx1"/>
                </a:solidFill>
              </a:rPr>
              <a:t>us?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การเดินทางมาบริษัทเรายากไหม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24203" y="6295237"/>
            <a:ext cx="4417017" cy="45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 smtClean="0">
                <a:solidFill>
                  <a:schemeClr val="tx1"/>
                </a:solidFill>
              </a:rPr>
              <a:t>1:</a:t>
            </a:r>
            <a:r>
              <a:rPr lang="en-US" sz="1800" dirty="0" smtClean="0">
                <a:solidFill>
                  <a:schemeClr val="tx1"/>
                </a:solidFill>
              </a:rPr>
              <a:t>Not </a:t>
            </a:r>
            <a:r>
              <a:rPr lang="en-US" sz="1800" dirty="0">
                <a:solidFill>
                  <a:schemeClr val="tx1"/>
                </a:solidFill>
              </a:rPr>
              <a:t>at all.   </a:t>
            </a:r>
            <a:r>
              <a:rPr lang="th-TH" sz="1800" dirty="0">
                <a:solidFill>
                  <a:schemeClr val="tx1"/>
                </a:solidFill>
              </a:rPr>
              <a:t>ไม่เลยครับ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ค่ะ 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839716" y="0"/>
            <a:ext cx="3789123" cy="1634809"/>
          </a:xfrm>
          <a:prstGeom prst="rect">
            <a:avLst/>
          </a:prstGeom>
          <a:solidFill>
            <a:srgbClr val="006600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4" tIns="55119" rIns="110234" bIns="55119">
            <a:spAutoFit/>
          </a:bodyPr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bg1"/>
                </a:solidFill>
              </a:rPr>
              <a:t>คำถามหมวดที่ 2</a:t>
            </a:r>
            <a:r>
              <a:rPr lang="en-US" sz="1800" b="1" dirty="0">
                <a:solidFill>
                  <a:schemeClr val="bg1"/>
                </a:solidFill>
              </a:rPr>
              <a:t>: Education</a:t>
            </a:r>
            <a:endParaRPr lang="th-TH" sz="1800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ให้รายละเอียดวุฒิ สาขาที่จบ สถาบัน การอบรม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เน้นความสำคัญของรายวิชาที่ถนัด โดยเฉพาะส่วนที่</a:t>
            </a:r>
          </a:p>
          <a:p>
            <a:pPr eaLnBrk="1" hangingPunct="1">
              <a:spcBef>
                <a:spcPct val="50000"/>
              </a:spcBef>
            </a:pPr>
            <a:r>
              <a:rPr lang="th-TH" sz="1800" dirty="0">
                <a:solidFill>
                  <a:schemeClr val="bg1"/>
                </a:solidFill>
              </a:rPr>
              <a:t>   เกี่ยวกับตำแหน่งของงาน</a:t>
            </a:r>
            <a:r>
              <a:rPr lang="th-TH" sz="18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7994195" y="1638028"/>
            <a:ext cx="2522537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4" tIns="55119" rIns="110234" bIns="55119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>
                <a:solidFill>
                  <a:schemeClr val="tx1"/>
                </a:solidFill>
              </a:rPr>
              <a:t>Tell us about yourself.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>
                <a:solidFill>
                  <a:schemeClr val="tx1"/>
                </a:solidFill>
              </a:rPr>
              <a:t>ช่วยเล่าเกี่ยวกับตัวคุณให้เราฟังหน่อย</a:t>
            </a:r>
          </a:p>
        </p:txBody>
      </p:sp>
      <p:pic>
        <p:nvPicPr>
          <p:cNvPr id="18" name="Picture 13" descr="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1312" y="418006"/>
            <a:ext cx="10080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6712269" y="2254203"/>
            <a:ext cx="5606044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1: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I graduated with a degree in Mechanical Engineering from </a:t>
            </a:r>
            <a:r>
              <a:rPr lang="en-US" sz="1600" dirty="0" err="1" smtClean="0">
                <a:solidFill>
                  <a:schemeClr val="tx1"/>
                </a:solidFill>
              </a:rPr>
              <a:t>KingMongkut’sUniversity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of Technology </a:t>
            </a:r>
            <a:r>
              <a:rPr lang="en-US" sz="1600" dirty="0" err="1">
                <a:solidFill>
                  <a:schemeClr val="tx1"/>
                </a:solidFill>
              </a:rPr>
              <a:t>Thonburi</a:t>
            </a:r>
            <a:r>
              <a:rPr lang="en-US" sz="1600" dirty="0">
                <a:solidFill>
                  <a:schemeClr val="tx1"/>
                </a:solidFill>
              </a:rPr>
              <a:t>. My two </a:t>
            </a:r>
            <a:r>
              <a:rPr lang="en-US" sz="1600" dirty="0" err="1" smtClean="0">
                <a:solidFill>
                  <a:schemeClr val="tx1"/>
                </a:solidFill>
              </a:rPr>
              <a:t>monthstraining</a:t>
            </a:r>
            <a:r>
              <a:rPr lang="en-US" sz="1600" dirty="0" smtClean="0">
                <a:solidFill>
                  <a:schemeClr val="tx1"/>
                </a:solidFill>
              </a:rPr>
              <a:t> at </a:t>
            </a:r>
            <a:r>
              <a:rPr lang="en-US" sz="1600" dirty="0" err="1" smtClean="0">
                <a:solidFill>
                  <a:schemeClr val="tx1"/>
                </a:solidFill>
              </a:rPr>
              <a:t>Siamsteel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Co.,</a:t>
            </a:r>
            <a:r>
              <a:rPr lang="en-US" sz="1600" dirty="0" err="1" smtClean="0">
                <a:solidFill>
                  <a:schemeClr val="tx1"/>
                </a:solidFill>
              </a:rPr>
              <a:t>Ltd</a:t>
            </a:r>
            <a:endParaRPr lang="en-US" sz="16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included </a:t>
            </a:r>
            <a:r>
              <a:rPr lang="en-US" sz="1600" dirty="0">
                <a:solidFill>
                  <a:schemeClr val="tx1"/>
                </a:solidFill>
              </a:rPr>
              <a:t>both theory and practice </a:t>
            </a:r>
            <a:r>
              <a:rPr lang="en-US" sz="1600" dirty="0" smtClean="0">
                <a:solidFill>
                  <a:schemeClr val="tx1"/>
                </a:solidFill>
              </a:rPr>
              <a:t>in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maintenance </a:t>
            </a:r>
            <a:r>
              <a:rPr lang="en-US" sz="1600" dirty="0">
                <a:solidFill>
                  <a:schemeClr val="tx1"/>
                </a:solidFill>
              </a:rPr>
              <a:t>and quality control systems.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</a:t>
            </a:r>
            <a:r>
              <a:rPr lang="th-TH" sz="1800" dirty="0" err="1">
                <a:solidFill>
                  <a:schemeClr val="tx1"/>
                </a:solidFill>
              </a:rPr>
              <a:t>ได้รัปริญญา</a:t>
            </a:r>
            <a:r>
              <a:rPr lang="th-TH" sz="1800" dirty="0">
                <a:solidFill>
                  <a:schemeClr val="tx1"/>
                </a:solidFill>
              </a:rPr>
              <a:t>สาขาวิ</a:t>
            </a:r>
            <a:r>
              <a:rPr lang="th-TH" sz="1800" dirty="0" err="1">
                <a:solidFill>
                  <a:schemeClr val="tx1"/>
                </a:solidFill>
              </a:rPr>
              <a:t>ศกร</a:t>
            </a:r>
            <a:r>
              <a:rPr lang="th-TH" sz="1800" dirty="0">
                <a:solidFill>
                  <a:schemeClr val="tx1"/>
                </a:solidFill>
              </a:rPr>
              <a:t>รมเครื่องกลจากมหาวิทยาลัยเทคโนโลยี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พระจอมเกล้าธนบุรี การฝึกอบรม </a:t>
            </a:r>
            <a:r>
              <a:rPr lang="en-US" sz="1800" dirty="0">
                <a:solidFill>
                  <a:schemeClr val="tx1"/>
                </a:solidFill>
              </a:rPr>
              <a:t>2 </a:t>
            </a:r>
            <a:r>
              <a:rPr lang="th-TH" sz="1800" dirty="0">
                <a:solidFill>
                  <a:schemeClr val="tx1"/>
                </a:solidFill>
              </a:rPr>
              <a:t>เดือนที่บริษัทสยาม</a:t>
            </a:r>
            <a:r>
              <a:rPr lang="th-TH" sz="1800" dirty="0" err="1">
                <a:solidFill>
                  <a:schemeClr val="tx1"/>
                </a:solidFill>
              </a:rPr>
              <a:t>สติล</a:t>
            </a:r>
            <a:r>
              <a:rPr lang="th-TH" sz="1800" dirty="0">
                <a:solidFill>
                  <a:schemeClr val="tx1"/>
                </a:solidFill>
              </a:rPr>
              <a:t>มีทั้งส่วนที่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 smtClean="0">
                <a:solidFill>
                  <a:schemeClr val="tx1"/>
                </a:solidFill>
              </a:rPr>
              <a:t>เป็นภาคทฤษฎี</a:t>
            </a:r>
            <a:r>
              <a:rPr lang="th-TH" sz="1800" dirty="0">
                <a:solidFill>
                  <a:schemeClr val="tx1"/>
                </a:solidFill>
              </a:rPr>
              <a:t>และภาคปฏิบัติเกี่ยวกับการซ่อมบำรุงและระบบควบคุมคุณภาพ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6375143" y="4899778"/>
            <a:ext cx="5760639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4" tIns="55119" rIns="110234" bIns="55119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I hold a bachelor’s degree in Mechanical Engineering from </a:t>
            </a:r>
            <a:r>
              <a:rPr lang="en-US" sz="1600" dirty="0" smtClean="0">
                <a:solidFill>
                  <a:schemeClr val="tx1"/>
                </a:solidFill>
              </a:rPr>
              <a:t>King </a:t>
            </a:r>
            <a:r>
              <a:rPr lang="en-US" sz="1600" dirty="0" err="1" smtClean="0">
                <a:solidFill>
                  <a:schemeClr val="tx1"/>
                </a:solidFill>
              </a:rPr>
              <a:t>Mongkut’sUniversity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of Technology </a:t>
            </a:r>
            <a:r>
              <a:rPr lang="en-US" sz="1600" dirty="0" err="1">
                <a:solidFill>
                  <a:schemeClr val="tx1"/>
                </a:solidFill>
              </a:rPr>
              <a:t>Thonburi</a:t>
            </a:r>
            <a:r>
              <a:rPr lang="en-US" sz="1600" dirty="0">
                <a:solidFill>
                  <a:schemeClr val="tx1"/>
                </a:solidFill>
              </a:rPr>
              <a:t>.  My GPA </a:t>
            </a:r>
            <a:r>
              <a:rPr lang="en-US" sz="1600" dirty="0" smtClean="0">
                <a:solidFill>
                  <a:schemeClr val="tx1"/>
                </a:solidFill>
              </a:rPr>
              <a:t>is </a:t>
            </a:r>
            <a:r>
              <a:rPr lang="en-US" sz="1600" dirty="0">
                <a:solidFill>
                  <a:schemeClr val="tx1"/>
                </a:solidFill>
              </a:rPr>
              <a:t>3.0 and my</a:t>
            </a:r>
            <a:r>
              <a:rPr lang="th-TH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favorite subjects </a:t>
            </a:r>
            <a:r>
              <a:rPr lang="en-US" sz="1600" dirty="0" smtClean="0">
                <a:solidFill>
                  <a:schemeClr val="tx1"/>
                </a:solidFill>
              </a:rPr>
              <a:t>are Heat</a:t>
            </a:r>
            <a:r>
              <a:rPr lang="th-TH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and Control and </a:t>
            </a:r>
            <a:r>
              <a:rPr lang="en-US" sz="1600" dirty="0" smtClean="0">
                <a:solidFill>
                  <a:schemeClr val="tx1"/>
                </a:solidFill>
              </a:rPr>
              <a:t>Instrument</a:t>
            </a:r>
            <a:r>
              <a:rPr lang="en-US" sz="1600" dirty="0">
                <a:solidFill>
                  <a:schemeClr val="tx1"/>
                </a:solidFill>
              </a:rPr>
              <a:t>.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ผม/ดิฉันได้รัปริญญาสาขาวิศกรรมเครื่องกลจากมหาวิทยาลัยเทคโนโลยีพระ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จอมเกล้าธนบุรี คะแนนเฉลี่ยของผม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th-TH" sz="1800" dirty="0">
                <a:solidFill>
                  <a:schemeClr val="tx1"/>
                </a:solidFill>
              </a:rPr>
              <a:t>ดิฉัน คือ </a:t>
            </a:r>
            <a:r>
              <a:rPr lang="en-US" sz="1800" dirty="0">
                <a:solidFill>
                  <a:schemeClr val="tx1"/>
                </a:solidFill>
              </a:rPr>
              <a:t>3.0 </a:t>
            </a:r>
            <a:r>
              <a:rPr lang="th-TH" sz="1800" dirty="0">
                <a:solidFill>
                  <a:schemeClr val="tx1"/>
                </a:solidFill>
              </a:rPr>
              <a:t>และวิชาที่ชอบคือ การควบคุ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ความร้อนและเครื่องมือ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4170" y="1738040"/>
            <a:ext cx="1030287" cy="37594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1</a:t>
            </a:r>
          </a:p>
        </p:txBody>
      </p:sp>
    </p:spTree>
    <p:extLst>
      <p:ext uri="{BB962C8B-B14F-4D97-AF65-F5344CB8AC3E}">
        <p14:creationId xmlns:p14="http://schemas.microsoft.com/office/powerpoint/2010/main" val="1616953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27045" y="130443"/>
            <a:ext cx="4722126" cy="2477384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Tip: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ควรสรุปโดยเน้นจุดเด่นของสาขาหลักสูตรวิชาที่เลือก 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คำถามที่ใกล้เคียง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What is your name and educational qualifications?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ขอทราบชื่อและการศึกษาของคุณ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From where did you complete </a:t>
            </a:r>
            <a:r>
              <a:rPr lang="en-US" sz="1800" dirty="0" smtClean="0">
                <a:solidFill>
                  <a:schemeClr val="tx1"/>
                </a:solidFill>
              </a:rPr>
              <a:t>your education</a:t>
            </a:r>
            <a:r>
              <a:rPr lang="en-US" sz="1800" dirty="0">
                <a:solidFill>
                  <a:schemeClr val="tx1"/>
                </a:solidFill>
              </a:rPr>
              <a:t>?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คุณจบการศึกษามาจากสถาบันไหน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15008" y="2607827"/>
            <a:ext cx="43453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did you decide to study in your field?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ทำไมคุณถึงเลือกเรียนสาขาที่จบมา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7649" y="3795171"/>
            <a:ext cx="551445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1: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Because I like it and I planned to work in that filed when I </a:t>
            </a:r>
            <a:r>
              <a:rPr lang="en-US" sz="1800" dirty="0" smtClean="0">
                <a:solidFill>
                  <a:schemeClr val="tx1"/>
                </a:solidFill>
              </a:rPr>
              <a:t>graduated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เพราะว่าผม/ดิฉันชอบและวางแผนว่าจะทำงานในด้านนี้เมื่อจะการศึกษา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5362" y="4982515"/>
            <a:ext cx="551241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chose civil engineering because it would prepare me for </a:t>
            </a:r>
            <a:r>
              <a:rPr lang="en-US" sz="1800" dirty="0" smtClean="0">
                <a:solidFill>
                  <a:schemeClr val="tx1"/>
                </a:solidFill>
              </a:rPr>
              <a:t>construction </a:t>
            </a:r>
            <a:r>
              <a:rPr lang="en-US" sz="1800" dirty="0" smtClean="0">
                <a:solidFill>
                  <a:schemeClr val="tx1"/>
                </a:solidFill>
              </a:rPr>
              <a:t>work, which </a:t>
            </a:r>
            <a:r>
              <a:rPr lang="en-US" sz="1800" dirty="0">
                <a:solidFill>
                  <a:schemeClr val="tx1"/>
                </a:solidFill>
              </a:rPr>
              <a:t>l like, and I believe that this field </a:t>
            </a:r>
            <a:r>
              <a:rPr lang="en-US" sz="1800" dirty="0" smtClean="0">
                <a:solidFill>
                  <a:schemeClr val="tx1"/>
                </a:solidFill>
              </a:rPr>
              <a:t>suits </a:t>
            </a:r>
            <a:r>
              <a:rPr lang="en-US" sz="1800" dirty="0">
                <a:solidFill>
                  <a:schemeClr val="tx1"/>
                </a:solidFill>
              </a:rPr>
              <a:t>my personality and strengths.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ผม/ดิฉันเลือกวิศวกรรมโยธาเพื่อช่วยเตรียมตัวให้พร้อมสำหรับงานก่อสร้างซึ่งผม/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ดิฉันชอบ และเชื่อว่าสาขานี้เหมาะกับบุคลิกและจุดแข็งของตัวเองด้วย</a:t>
            </a: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7649" y="3377992"/>
            <a:ext cx="1325021" cy="37594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</a:t>
            </a:r>
            <a:r>
              <a:rPr lang="en-US" sz="1800" b="1" dirty="0">
                <a:solidFill>
                  <a:schemeClr val="tx1"/>
                </a:solidFill>
              </a:rPr>
              <a:t>2</a:t>
            </a:r>
            <a:endParaRPr lang="th-TH" sz="180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E:\Image\ชุด in-house\ไดโน\4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4" y="550505"/>
            <a:ext cx="10677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6481464" y="194613"/>
            <a:ext cx="5635116" cy="98599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Tip: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คำถามนี้ถามเพื่อตรวจสอบดูว่าคุณ</a:t>
            </a:r>
            <a:r>
              <a:rPr lang="th-TH" sz="1800" dirty="0" err="1">
                <a:solidFill>
                  <a:schemeClr val="tx1"/>
                </a:solidFill>
              </a:rPr>
              <a:t>มึ</a:t>
            </a:r>
            <a:r>
              <a:rPr lang="th-TH" sz="1800" dirty="0">
                <a:solidFill>
                  <a:schemeClr val="tx1"/>
                </a:solidFill>
              </a:rPr>
              <a:t>ความมุ่งมั่นในการเรียน</a:t>
            </a:r>
            <a:r>
              <a:rPr lang="th-TH" sz="1800" dirty="0" smtClean="0">
                <a:solidFill>
                  <a:schemeClr val="tx1"/>
                </a:solidFill>
              </a:rPr>
              <a:t>หรือไม่</a:t>
            </a:r>
            <a:r>
              <a:rPr lang="th-TH" sz="1800" b="1" dirty="0" smtClean="0">
                <a:solidFill>
                  <a:schemeClr val="tx1"/>
                </a:solidFill>
              </a:rPr>
              <a:t>คำถาม</a:t>
            </a:r>
            <a:r>
              <a:rPr lang="th-TH" sz="1800" b="1" dirty="0">
                <a:solidFill>
                  <a:schemeClr val="tx1"/>
                </a:solidFill>
              </a:rPr>
              <a:t>ที่ใกล้เคียง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did you choose your course as your field of study? 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769208" y="1378691"/>
            <a:ext cx="4250139" cy="2050309"/>
          </a:xfrm>
          <a:prstGeom prst="rect">
            <a:avLst/>
          </a:prstGeom>
          <a:solidFill>
            <a:schemeClr val="tx2"/>
          </a:solidFill>
          <a:ln w="12700" cap="rnd">
            <a:solidFill>
              <a:schemeClr val="accent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sz="1800" b="1">
                <a:solidFill>
                  <a:schemeClr val="bg1"/>
                </a:solidFill>
              </a:rPr>
              <a:t>คำถาม หมวดที่ </a:t>
            </a:r>
            <a:r>
              <a:rPr lang="en-US" sz="1800" b="1">
                <a:solidFill>
                  <a:schemeClr val="bg1"/>
                </a:solidFill>
              </a:rPr>
              <a:t>3: Experience </a:t>
            </a:r>
            <a:endParaRPr lang="th-TH" sz="1800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>
                <a:solidFill>
                  <a:schemeClr val="bg1"/>
                </a:solidFill>
              </a:rPr>
              <a:t> ประสบการณ์รวมถึงส่วนที่เกี่ยวข้องกับด้านที่ศึกษา</a:t>
            </a:r>
            <a:br>
              <a:rPr lang="th-TH" sz="1800">
                <a:solidFill>
                  <a:schemeClr val="bg1"/>
                </a:solidFill>
              </a:rPr>
            </a:br>
            <a:r>
              <a:rPr lang="th-TH" sz="1800">
                <a:solidFill>
                  <a:schemeClr val="bg1"/>
                </a:solidFill>
              </a:rPr>
              <a:t>   โดยตรง(เช่น การอบรมความรู้) และด้านที่เกี่ยวข้อง</a:t>
            </a:r>
            <a:br>
              <a:rPr lang="th-TH" sz="1800">
                <a:solidFill>
                  <a:schemeClr val="bg1"/>
                </a:solidFill>
              </a:rPr>
            </a:br>
            <a:r>
              <a:rPr lang="th-TH" sz="1800">
                <a:solidFill>
                  <a:schemeClr val="bg1"/>
                </a:solidFill>
              </a:rPr>
              <a:t>   </a:t>
            </a:r>
            <a:r>
              <a:rPr lang="en-US" sz="1800">
                <a:solidFill>
                  <a:schemeClr val="bg1"/>
                </a:solidFill>
              </a:rPr>
              <a:t>(</a:t>
            </a:r>
            <a:r>
              <a:rPr lang="th-TH" sz="1800">
                <a:solidFill>
                  <a:schemeClr val="bg1"/>
                </a:solidFill>
              </a:rPr>
              <a:t>เช่น การทำงานพิเศษ)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>
                <a:solidFill>
                  <a:schemeClr val="bg1"/>
                </a:solidFill>
              </a:rPr>
              <a:t> ควรเตรียมเกี่ยวกับ โครงงานที่ทำระหว่างศึกษา และ </a:t>
            </a:r>
            <a:br>
              <a:rPr lang="th-TH" sz="1800">
                <a:solidFill>
                  <a:schemeClr val="bg1"/>
                </a:solidFill>
              </a:rPr>
            </a:br>
            <a:r>
              <a:rPr lang="th-TH" sz="1800">
                <a:solidFill>
                  <a:schemeClr val="bg1"/>
                </a:solidFill>
              </a:rPr>
              <a:t>   ประสบการณ์การฝึกงาน</a:t>
            </a:r>
          </a:p>
        </p:txBody>
      </p:sp>
      <p:pic>
        <p:nvPicPr>
          <p:cNvPr id="14" name="Picture 11" descr="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020" y="1627398"/>
            <a:ext cx="1065281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792817" y="3660444"/>
            <a:ext cx="439918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Can you tell me about your senior project?</a:t>
            </a:r>
            <a:r>
              <a:rPr lang="en-US" sz="1800" b="1" dirty="0">
                <a:solidFill>
                  <a:schemeClr val="tx1"/>
                </a:solidFill>
              </a:rPr>
              <a:t>   </a:t>
            </a: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ช่วยเล่าเกี่ยวกับโครงงานที่คุณทำหน่อย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620020" y="4288607"/>
            <a:ext cx="531406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1: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My project is “Freeze Drying of Hard Shell Fruits.” The purpose of </a:t>
            </a:r>
            <a:r>
              <a:rPr lang="en-US" sz="1600" dirty="0" smtClean="0">
                <a:solidFill>
                  <a:schemeClr val="tx1"/>
                </a:solidFill>
              </a:rPr>
              <a:t>my </a:t>
            </a:r>
            <a:r>
              <a:rPr lang="en-US" sz="1600" dirty="0">
                <a:solidFill>
                  <a:schemeClr val="tx1"/>
                </a:solidFill>
              </a:rPr>
              <a:t>project is to make a prototype machine capable of </a:t>
            </a:r>
            <a:r>
              <a:rPr lang="en-US" sz="1600" dirty="0" err="1">
                <a:solidFill>
                  <a:schemeClr val="tx1"/>
                </a:solidFill>
              </a:rPr>
              <a:t>freezedrying</a:t>
            </a:r>
            <a:r>
              <a:rPr lang="en-US" sz="1600" dirty="0">
                <a:solidFill>
                  <a:schemeClr val="tx1"/>
                </a:solidFill>
              </a:rPr>
              <a:t>,  </a:t>
            </a:r>
            <a:r>
              <a:rPr lang="en-US" sz="1600" dirty="0" smtClean="0">
                <a:solidFill>
                  <a:schemeClr val="tx1"/>
                </a:solidFill>
              </a:rPr>
              <a:t>especially </a:t>
            </a:r>
            <a:r>
              <a:rPr lang="en-US" sz="1600" dirty="0">
                <a:solidFill>
                  <a:schemeClr val="tx1"/>
                </a:solidFill>
              </a:rPr>
              <a:t>hard shell fruits like </a:t>
            </a:r>
            <a:r>
              <a:rPr lang="en-US" sz="1600" dirty="0" err="1">
                <a:solidFill>
                  <a:schemeClr val="tx1"/>
                </a:solidFill>
              </a:rPr>
              <a:t>mangosteen</a:t>
            </a:r>
            <a:r>
              <a:rPr lang="en-US" sz="1600" dirty="0">
                <a:solidFill>
                  <a:schemeClr val="tx1"/>
                </a:solidFill>
              </a:rPr>
              <a:t> and durian. </a:t>
            </a:r>
            <a:r>
              <a:rPr lang="th-TH" sz="1600" dirty="0">
                <a:solidFill>
                  <a:schemeClr val="tx1"/>
                </a:solidFill>
              </a:rPr>
              <a:t>  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โครงงานของผม/ดิฉันชื่อ การทำผลไม้เปลือกแข็งให้แห้งด้วยความเย็น วัตถุประสงค์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ของโครงการคือการสร้างเครื่องต้นแบบที่สามารถทำให้ผลไม้โดยเฉพาะอย่างยิ่งพวก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ที่มีเปลือกแข็ง เช่น มังคุดและทุเรียนแห้งได้ด้วยความเย็น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95308" y="3660444"/>
            <a:ext cx="1210802" cy="37594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1</a:t>
            </a:r>
          </a:p>
        </p:txBody>
      </p:sp>
    </p:spTree>
    <p:extLst>
      <p:ext uri="{BB962C8B-B14F-4D97-AF65-F5344CB8AC3E}">
        <p14:creationId xmlns:p14="http://schemas.microsoft.com/office/powerpoint/2010/main" val="3063230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3075" y="125085"/>
            <a:ext cx="503069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My project aims to produce a machine which can classify </a:t>
            </a:r>
            <a:r>
              <a:rPr lang="en-US" sz="1600" dirty="0" smtClean="0">
                <a:solidFill>
                  <a:schemeClr val="tx1"/>
                </a:solidFill>
              </a:rPr>
              <a:t>different  </a:t>
            </a:r>
            <a:r>
              <a:rPr lang="en-US" sz="1600" dirty="0">
                <a:solidFill>
                  <a:schemeClr val="tx1"/>
                </a:solidFill>
              </a:rPr>
              <a:t>types of</a:t>
            </a:r>
            <a:r>
              <a:rPr lang="th-TH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plastic based on the principle of the </a:t>
            </a:r>
            <a:r>
              <a:rPr lang="en-US" sz="1600" dirty="0" smtClean="0">
                <a:solidFill>
                  <a:schemeClr val="tx1"/>
                </a:solidFill>
              </a:rPr>
              <a:t>density </a:t>
            </a:r>
            <a:r>
              <a:rPr lang="en-US" sz="1600" dirty="0">
                <a:solidFill>
                  <a:schemeClr val="tx1"/>
                </a:solidFill>
              </a:rPr>
              <a:t>of solutions. The idea is that different types of plastic </a:t>
            </a:r>
            <a:r>
              <a:rPr lang="en-US" sz="1600" dirty="0" smtClean="0">
                <a:solidFill>
                  <a:schemeClr val="tx1"/>
                </a:solidFill>
              </a:rPr>
              <a:t>dissolve </a:t>
            </a:r>
            <a:r>
              <a:rPr lang="en-US" sz="1600" dirty="0">
                <a:solidFill>
                  <a:schemeClr val="tx1"/>
                </a:solidFill>
              </a:rPr>
              <a:t>differently, thus they sink or float differently. 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The machine can be used in actual business organizations </a:t>
            </a:r>
            <a:r>
              <a:rPr lang="en-US" sz="1600" dirty="0" smtClean="0">
                <a:solidFill>
                  <a:schemeClr val="tx1"/>
                </a:solidFill>
              </a:rPr>
              <a:t>and </a:t>
            </a:r>
            <a:r>
              <a:rPr lang="en-US" sz="1600" dirty="0">
                <a:solidFill>
                  <a:schemeClr val="tx1"/>
                </a:solidFill>
              </a:rPr>
              <a:t>can classify at least 2 tons of plastic a day. </a:t>
            </a:r>
            <a:endParaRPr lang="th-TH" sz="16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โครงการของผม/ดิฉันมุ่งผลิตเครื่องจักรซึ่งสามารถแยกพลาสติกชนิดต่างๆ</a:t>
            </a:r>
            <a:r>
              <a:rPr lang="th-TH" sz="1800" dirty="0" smtClean="0">
                <a:solidFill>
                  <a:schemeClr val="tx1"/>
                </a:solidFill>
              </a:rPr>
              <a:t>โดย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 smtClean="0">
                <a:solidFill>
                  <a:schemeClr val="tx1"/>
                </a:solidFill>
              </a:rPr>
              <a:t>ใช้หลักการ</a:t>
            </a:r>
            <a:r>
              <a:rPr lang="th-TH" sz="1800" dirty="0">
                <a:solidFill>
                  <a:schemeClr val="tx1"/>
                </a:solidFill>
              </a:rPr>
              <a:t>ความหนาแน่นของส่วนผสม ความคิดของโครงการนี้คือพลาสติกแต่</a:t>
            </a:r>
            <a:r>
              <a:rPr lang="th-TH" sz="1800" dirty="0" smtClean="0">
                <a:solidFill>
                  <a:schemeClr val="tx1"/>
                </a:solidFill>
              </a:rPr>
              <a:t>ละชนิด</a:t>
            </a:r>
            <a:r>
              <a:rPr lang="th-TH" sz="1800" dirty="0">
                <a:solidFill>
                  <a:schemeClr val="tx1"/>
                </a:solidFill>
              </a:rPr>
              <a:t>จะละลายต่างกัน ดังนั้นพลาสติกจะจมหรือลอยต่างกัน เครื่องจักรนี้</a:t>
            </a:r>
            <a:r>
              <a:rPr lang="th-TH" sz="1800" dirty="0" smtClean="0">
                <a:solidFill>
                  <a:schemeClr val="tx1"/>
                </a:solidFill>
              </a:rPr>
              <a:t>สามารถใช้</a:t>
            </a:r>
            <a:r>
              <a:rPr lang="th-TH" sz="1800" dirty="0" smtClean="0">
                <a:solidFill>
                  <a:schemeClr val="tx1"/>
                </a:solidFill>
              </a:rPr>
              <a:t>ในธุรกิจจริง</a:t>
            </a:r>
            <a:r>
              <a:rPr lang="th-TH" sz="1800" dirty="0">
                <a:solidFill>
                  <a:schemeClr val="tx1"/>
                </a:solidFill>
              </a:rPr>
              <a:t>ได้และสามารถแยกพลาสติกได้ </a:t>
            </a:r>
            <a:r>
              <a:rPr lang="en-US" sz="1800" dirty="0">
                <a:solidFill>
                  <a:schemeClr val="tx1"/>
                </a:solidFill>
              </a:rPr>
              <a:t>2 </a:t>
            </a:r>
            <a:r>
              <a:rPr lang="th-TH" sz="1800" dirty="0">
                <a:solidFill>
                  <a:schemeClr val="tx1"/>
                </a:solidFill>
              </a:rPr>
              <a:t>ตันต่อวัน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70992" y="3737707"/>
            <a:ext cx="5176785" cy="3000738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Tip:</a:t>
            </a:r>
            <a:r>
              <a:rPr lang="th-TH" sz="1800" b="1" dirty="0" smtClean="0">
                <a:solidFill>
                  <a:schemeClr val="tx1"/>
                </a:solidFill>
              </a:rPr>
              <a:t> </a:t>
            </a:r>
            <a:r>
              <a:rPr lang="th-TH" sz="1800" dirty="0" smtClean="0">
                <a:solidFill>
                  <a:schemeClr val="tx1"/>
                </a:solidFill>
              </a:rPr>
              <a:t>หลัก</a:t>
            </a:r>
            <a:r>
              <a:rPr lang="th-TH" sz="1800" dirty="0">
                <a:solidFill>
                  <a:schemeClr val="tx1"/>
                </a:solidFill>
              </a:rPr>
              <a:t>ในการเตรียมคำตอบในการพูดเกี่ยวกับโครงงานและการฝึกงาน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What : </a:t>
            </a:r>
            <a:r>
              <a:rPr lang="th-TH" sz="1800" dirty="0">
                <a:solidFill>
                  <a:schemeClr val="tx1"/>
                </a:solidFill>
              </a:rPr>
              <a:t>โครงงานเกี่ยวกับอะไร มีวัตถุประสงค์อะไร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Why: </a:t>
            </a:r>
            <a:r>
              <a:rPr lang="th-TH" sz="1800" dirty="0">
                <a:solidFill>
                  <a:schemeClr val="tx1"/>
                </a:solidFill>
              </a:rPr>
              <a:t>ความสำคัญของการทำโครงงานนี้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Where: </a:t>
            </a:r>
            <a:r>
              <a:rPr lang="th-TH" sz="1800" dirty="0">
                <a:solidFill>
                  <a:schemeClr val="tx1"/>
                </a:solidFill>
              </a:rPr>
              <a:t>ฝึกงานที่ไหน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Who: </a:t>
            </a:r>
            <a:r>
              <a:rPr lang="th-TH" sz="1800" dirty="0">
                <a:solidFill>
                  <a:schemeClr val="tx1"/>
                </a:solidFill>
              </a:rPr>
              <a:t>คนที่เกี่ยวข้องได้แก่ อาจารย์ที่ปรึกษา เพื่อนที่ร่วมทำ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How: </a:t>
            </a:r>
            <a:r>
              <a:rPr lang="th-TH" sz="1800" dirty="0">
                <a:solidFill>
                  <a:schemeClr val="tx1"/>
                </a:solidFill>
              </a:rPr>
              <a:t>ขั้นตอนของโครงงาน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Finding:</a:t>
            </a:r>
            <a:r>
              <a:rPr lang="th-TH" sz="1800" dirty="0">
                <a:solidFill>
                  <a:schemeClr val="tx1"/>
                </a:solidFill>
              </a:rPr>
              <a:t> ผลที่ได้รับ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Problem &amp; solution: </a:t>
            </a:r>
            <a:r>
              <a:rPr lang="th-TH" sz="1800" dirty="0">
                <a:solidFill>
                  <a:schemeClr val="tx1"/>
                </a:solidFill>
              </a:rPr>
              <a:t>ปัญหาที่เกี่ยวข้องและแนวทางการแก้ไข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Experience gained: </a:t>
            </a:r>
            <a:r>
              <a:rPr lang="th-TH" sz="1800" dirty="0">
                <a:solidFill>
                  <a:schemeClr val="tx1"/>
                </a:solidFill>
              </a:rPr>
              <a:t>ได้รับความรู้อะไร</a:t>
            </a:r>
          </a:p>
        </p:txBody>
      </p:sp>
      <p:pic>
        <p:nvPicPr>
          <p:cNvPr id="8" name="Picture 12" descr="E:\Image\ชุด in-house\ไดโน\4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82" y="1856129"/>
            <a:ext cx="949325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711792" y="230188"/>
            <a:ext cx="4229195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Can you tell me about your training?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ช่วยเล่าเกี่ยวกับการฝึกอบรมของคุณ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613775" y="905275"/>
            <a:ext cx="5690284" cy="12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At </a:t>
            </a:r>
            <a:r>
              <a:rPr lang="en-US" sz="1800" dirty="0" err="1">
                <a:solidFill>
                  <a:schemeClr val="tx1"/>
                </a:solidFill>
              </a:rPr>
              <a:t>Tek-Heng</a:t>
            </a:r>
            <a:r>
              <a:rPr lang="en-US" sz="1800" dirty="0">
                <a:solidFill>
                  <a:schemeClr val="tx1"/>
                </a:solidFill>
              </a:rPr>
              <a:t> Yu </a:t>
            </a:r>
            <a:r>
              <a:rPr lang="th-TH" sz="1800" dirty="0">
                <a:solidFill>
                  <a:schemeClr val="tx1"/>
                </a:solidFill>
              </a:rPr>
              <a:t>I </a:t>
            </a:r>
            <a:r>
              <a:rPr lang="en-US" sz="1800" dirty="0">
                <a:solidFill>
                  <a:schemeClr val="tx1"/>
                </a:solidFill>
              </a:rPr>
              <a:t>worked as a lab assistant. I was </a:t>
            </a:r>
            <a:r>
              <a:rPr lang="en-US" sz="1800" dirty="0" smtClean="0">
                <a:solidFill>
                  <a:schemeClr val="tx1"/>
                </a:solidFill>
              </a:rPr>
              <a:t>responsible</a:t>
            </a:r>
            <a:r>
              <a:rPr lang="th-TH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for checking lab samples.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ผม/ดิฉันได้ฝึกเป้นผู้ช่วยห้องแลปทีบริษัทเต็กเฮงหยู รับผิดชอบตรวจ</a:t>
            </a:r>
            <a:r>
              <a:rPr lang="th-TH" sz="1800" dirty="0" smtClean="0">
                <a:solidFill>
                  <a:schemeClr val="tx1"/>
                </a:solidFill>
              </a:rPr>
              <a:t>ตัวอย่างจาก</a:t>
            </a:r>
            <a:r>
              <a:rPr lang="th-TH" sz="1800" dirty="0">
                <a:solidFill>
                  <a:schemeClr val="tx1"/>
                </a:solidFill>
              </a:rPr>
              <a:t>แลป </a:t>
            </a: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524178" y="2206096"/>
            <a:ext cx="518351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en-US" sz="18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en-US" sz="1600" b="1" dirty="0">
                <a:solidFill>
                  <a:schemeClr val="tx1"/>
                </a:solidFill>
              </a:rPr>
              <a:t>I </a:t>
            </a:r>
            <a:r>
              <a:rPr lang="en-US" sz="1600" dirty="0">
                <a:solidFill>
                  <a:schemeClr val="tx1"/>
                </a:solidFill>
              </a:rPr>
              <a:t>was a trainee at Home of Inspiration. My responsibilities </a:t>
            </a:r>
            <a:r>
              <a:rPr lang="en-US" sz="1600" dirty="0" smtClean="0">
                <a:solidFill>
                  <a:schemeClr val="tx1"/>
                </a:solidFill>
              </a:rPr>
              <a:t>included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designing </a:t>
            </a:r>
            <a:r>
              <a:rPr lang="en-US" sz="1600" dirty="0">
                <a:solidFill>
                  <a:schemeClr val="tx1"/>
                </a:solidFill>
              </a:rPr>
              <a:t>company product webpages. I searched </a:t>
            </a:r>
            <a:r>
              <a:rPr lang="en-US" sz="1600" dirty="0" smtClean="0">
                <a:solidFill>
                  <a:schemeClr val="tx1"/>
                </a:solidFill>
              </a:rPr>
              <a:t>for </a:t>
            </a:r>
            <a:r>
              <a:rPr lang="en-US" sz="1600" dirty="0">
                <a:solidFill>
                  <a:schemeClr val="tx1"/>
                </a:solidFill>
              </a:rPr>
              <a:t>well-designed </a:t>
            </a:r>
            <a:r>
              <a:rPr lang="en-US" sz="1600" dirty="0" err="1">
                <a:solidFill>
                  <a:schemeClr val="tx1"/>
                </a:solidFill>
              </a:rPr>
              <a:t>wabpages</a:t>
            </a:r>
            <a:r>
              <a:rPr lang="en-US" sz="1600" dirty="0">
                <a:solidFill>
                  <a:schemeClr val="tx1"/>
                </a:solidFill>
              </a:rPr>
              <a:t> in different areas and made a </a:t>
            </a:r>
            <a:r>
              <a:rPr lang="en-US" sz="1600" dirty="0" smtClean="0">
                <a:solidFill>
                  <a:schemeClr val="tx1"/>
                </a:solidFill>
              </a:rPr>
              <a:t>summary </a:t>
            </a:r>
            <a:r>
              <a:rPr lang="en-US" sz="1600" dirty="0">
                <a:solidFill>
                  <a:schemeClr val="tx1"/>
                </a:solidFill>
              </a:rPr>
              <a:t>report. </a:t>
            </a:r>
            <a:endParaRPr lang="th-TH" sz="1600" dirty="0">
              <a:solidFill>
                <a:schemeClr val="tx1"/>
              </a:solidFill>
            </a:endParaRP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ผม/ดิฉันฝึกงานที่บริษัทโฮ</a:t>
            </a:r>
            <a:r>
              <a:rPr lang="th-TH" sz="1800" dirty="0" err="1">
                <a:solidFill>
                  <a:schemeClr val="tx1"/>
                </a:solidFill>
              </a:rPr>
              <a:t>มออฟอินสไปเรชั่น</a:t>
            </a:r>
            <a:r>
              <a:rPr lang="th-TH" sz="1800" dirty="0">
                <a:solidFill>
                  <a:schemeClr val="tx1"/>
                </a:solidFill>
              </a:rPr>
              <a:t> รับผิดชอบเกี่ยวกับ</a:t>
            </a:r>
            <a:r>
              <a:rPr lang="th-TH" sz="1800" dirty="0" smtClean="0">
                <a:solidFill>
                  <a:schemeClr val="tx1"/>
                </a:solidFill>
              </a:rPr>
              <a:t>การออกแบบ</a:t>
            </a:r>
            <a:r>
              <a:rPr lang="th-TH" sz="1800" dirty="0" err="1">
                <a:solidFill>
                  <a:schemeClr val="tx1"/>
                </a:solidFill>
              </a:rPr>
              <a:t>เวป</a:t>
            </a:r>
            <a:r>
              <a:rPr lang="th-TH" sz="1800" dirty="0">
                <a:solidFill>
                  <a:schemeClr val="tx1"/>
                </a:solidFill>
              </a:rPr>
              <a:t>ผลิตภัณฑ์ของบริษัท ผม/ดิฉันจะค้นข้อมูล</a:t>
            </a:r>
            <a:r>
              <a:rPr lang="th-TH" sz="1800" dirty="0" err="1">
                <a:solidFill>
                  <a:schemeClr val="tx1"/>
                </a:solidFill>
              </a:rPr>
              <a:t>เวปที่</a:t>
            </a:r>
            <a:r>
              <a:rPr lang="th-TH" sz="1800" dirty="0">
                <a:solidFill>
                  <a:schemeClr val="tx1"/>
                </a:solidFill>
              </a:rPr>
              <a:t>ออกสวยในหลายๆด้านและ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ทำรายงานสรุป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759212" y="4666039"/>
            <a:ext cx="2998690" cy="230505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600" b="1" dirty="0">
                <a:solidFill>
                  <a:schemeClr val="tx1"/>
                </a:solidFill>
              </a:rPr>
              <a:t>Tip:    </a:t>
            </a:r>
            <a:r>
              <a:rPr lang="th-TH" sz="1600" dirty="0">
                <a:solidFill>
                  <a:schemeClr val="tx1"/>
                </a:solidFill>
              </a:rPr>
              <a:t>คุณควรคิดถึง</a:t>
            </a:r>
            <a:r>
              <a:rPr lang="en-US" sz="1600" dirty="0">
                <a:solidFill>
                  <a:schemeClr val="tx1"/>
                </a:solidFill>
              </a:rPr>
              <a:t> ….</a:t>
            </a:r>
            <a:endParaRPr lang="th-TH" sz="16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1. </a:t>
            </a:r>
            <a:r>
              <a:rPr lang="th-TH" sz="1600" dirty="0">
                <a:solidFill>
                  <a:schemeClr val="tx1"/>
                </a:solidFill>
              </a:rPr>
              <a:t>สถานการณ์ที่เกิดขึ้น </a:t>
            </a:r>
            <a:r>
              <a:rPr lang="en-US" sz="1600" dirty="0">
                <a:solidFill>
                  <a:schemeClr val="tx1"/>
                </a:solidFill>
              </a:rPr>
              <a:t>(situation)</a:t>
            </a:r>
            <a:endParaRPr lang="th-TH" sz="16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2. </a:t>
            </a:r>
            <a:r>
              <a:rPr lang="th-TH" sz="1600" dirty="0">
                <a:solidFill>
                  <a:schemeClr val="tx1"/>
                </a:solidFill>
              </a:rPr>
              <a:t>ปัญหา</a:t>
            </a:r>
            <a:r>
              <a:rPr lang="en-US" sz="1600" dirty="0">
                <a:solidFill>
                  <a:schemeClr val="tx1"/>
                </a:solidFill>
              </a:rPr>
              <a:t> (problem </a:t>
            </a:r>
            <a:r>
              <a:rPr lang="th-TH" sz="1600" dirty="0">
                <a:solidFill>
                  <a:schemeClr val="tx1"/>
                </a:solidFill>
              </a:rPr>
              <a:t>ถ้ามี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3. </a:t>
            </a:r>
            <a:r>
              <a:rPr lang="th-TH" sz="1600" dirty="0">
                <a:solidFill>
                  <a:schemeClr val="tx1"/>
                </a:solidFill>
              </a:rPr>
              <a:t>สิ่งที่คุณได้ทำไป </a:t>
            </a:r>
            <a:r>
              <a:rPr lang="en-US" sz="1600" dirty="0">
                <a:solidFill>
                  <a:schemeClr val="tx1"/>
                </a:solidFill>
              </a:rPr>
              <a:t>(action)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4. </a:t>
            </a:r>
            <a:r>
              <a:rPr lang="th-TH" sz="1600" dirty="0">
                <a:solidFill>
                  <a:schemeClr val="tx1"/>
                </a:solidFill>
              </a:rPr>
              <a:t>ผลที่เกิดขึ้น </a:t>
            </a:r>
            <a:r>
              <a:rPr lang="en-US" sz="1600" dirty="0">
                <a:solidFill>
                  <a:schemeClr val="tx1"/>
                </a:solidFill>
              </a:rPr>
              <a:t>(result)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5. </a:t>
            </a:r>
            <a:r>
              <a:rPr lang="th-TH" sz="1600" dirty="0">
                <a:solidFill>
                  <a:schemeClr val="tx1"/>
                </a:solidFill>
              </a:rPr>
              <a:t>สิ่งที่คุณเรียนรู้/ สิ่งที่จะปรับปรุง ในโอกาสต่อไป </a:t>
            </a:r>
            <a:r>
              <a:rPr lang="en-US" sz="1600" dirty="0">
                <a:solidFill>
                  <a:schemeClr val="tx1"/>
                </a:solidFill>
              </a:rPr>
              <a:t>(what learnt)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600" b="1" dirty="0">
              <a:solidFill>
                <a:srgbClr val="FF0066"/>
              </a:solidFill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9954627" y="4666039"/>
            <a:ext cx="2177885" cy="1194690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600" b="1" dirty="0">
                <a:solidFill>
                  <a:schemeClr val="tx1"/>
                </a:solidFill>
              </a:rPr>
              <a:t>สำนวนที่เกี่ยวข้อง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th-TH" sz="1600" dirty="0">
                <a:solidFill>
                  <a:schemeClr val="tx1"/>
                </a:solidFill>
              </a:rPr>
              <a:t>* </a:t>
            </a:r>
            <a:r>
              <a:rPr lang="en-US" sz="1600" dirty="0">
                <a:solidFill>
                  <a:schemeClr val="tx1"/>
                </a:solidFill>
              </a:rPr>
              <a:t>When I was at …. I …</a:t>
            </a:r>
            <a:endParaRPr lang="th-TH" sz="1600" dirty="0">
              <a:solidFill>
                <a:schemeClr val="tx1"/>
              </a:solidFill>
            </a:endParaRPr>
          </a:p>
          <a:p>
            <a:pPr defTabSz="1101725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th-TH" sz="1600" dirty="0">
                <a:solidFill>
                  <a:schemeClr val="tx1"/>
                </a:solidFill>
              </a:rPr>
              <a:t>* </a:t>
            </a:r>
            <a:r>
              <a:rPr lang="en-US" sz="1600" dirty="0">
                <a:solidFill>
                  <a:schemeClr val="tx1"/>
                </a:solidFill>
              </a:rPr>
              <a:t>As you can see from my CV I have …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30681" y="374651"/>
            <a:ext cx="1030287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</a:t>
            </a:r>
            <a:r>
              <a:rPr lang="en-US" sz="1800" b="1" dirty="0">
                <a:solidFill>
                  <a:schemeClr val="tx1"/>
                </a:solidFill>
              </a:rPr>
              <a:t>2</a:t>
            </a:r>
            <a:endParaRPr lang="th-TH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92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80671" y="322011"/>
            <a:ext cx="3615012" cy="61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What is your greatest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weakness?</a:t>
            </a:r>
            <a:r>
              <a:rPr lang="en-US" sz="1800" b="1" dirty="0">
                <a:solidFill>
                  <a:srgbClr val="CC3300"/>
                </a:solidFill>
              </a:rPr>
              <a:t> </a:t>
            </a:r>
            <a:endParaRPr lang="th-TH" sz="1800" b="1" dirty="0">
              <a:solidFill>
                <a:srgbClr val="CC3300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อะไรคือข้อเสียของคุณ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80351" y="412355"/>
            <a:ext cx="1104701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303" y="1263591"/>
            <a:ext cx="5795683" cy="1219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u="sng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u="sng" dirty="0">
                <a:solidFill>
                  <a:schemeClr val="tx1"/>
                </a:solidFill>
              </a:rPr>
              <a:t>I would say… my lack of proper planning in the past</a:t>
            </a:r>
            <a:r>
              <a:rPr lang="en-US" sz="1800" dirty="0">
                <a:solidFill>
                  <a:schemeClr val="tx1"/>
                </a:solidFill>
              </a:rPr>
              <a:t>. However, since I’ve come to recognize that weakness, I’ve taken steps to correct it. For example, I now carry a planning notebook with me so that I can always update my “to do” lists.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ผม/ดิฉันคิดว่าเมื่อก่อนยังวางแผนไม่ค่อยเป็น อย่างไรก็ตามเมื่อทราบข้อด้อยแล้วก็พยายามแก้ไข เช่น ตอนนี้ก็พกโน๊ตบุคเพื่อวางแผนไว้ด้วยตลอดเพื่อปรับรายการที่ต้องทำเรื่อยๆ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0656" y="3612605"/>
            <a:ext cx="5272979" cy="1219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I sometimes found it difficult to make decisions effectively. I now put more focus on g</a:t>
            </a:r>
            <a:r>
              <a:rPr lang="th-TH" sz="1600" dirty="0" err="1">
                <a:solidFill>
                  <a:schemeClr val="tx1"/>
                </a:solidFill>
              </a:rPr>
              <a:t>enerat</a:t>
            </a:r>
            <a:r>
              <a:rPr lang="en-US" sz="1600" dirty="0" err="1">
                <a:solidFill>
                  <a:schemeClr val="tx1"/>
                </a:solidFill>
              </a:rPr>
              <a:t>ing</a:t>
            </a:r>
            <a:r>
              <a:rPr lang="th-TH" sz="1600" dirty="0">
                <a:solidFill>
                  <a:schemeClr val="tx1"/>
                </a:solidFill>
              </a:rPr>
              <a:t> </a:t>
            </a:r>
            <a:r>
              <a:rPr lang="th-TH" sz="1600" dirty="0" err="1">
                <a:solidFill>
                  <a:schemeClr val="tx1"/>
                </a:solidFill>
              </a:rPr>
              <a:t>good</a:t>
            </a:r>
            <a:r>
              <a:rPr lang="th-TH" sz="1600" dirty="0">
                <a:solidFill>
                  <a:schemeClr val="tx1"/>
                </a:solidFill>
              </a:rPr>
              <a:t> </a:t>
            </a:r>
            <a:r>
              <a:rPr lang="th-TH" sz="1600" dirty="0" err="1">
                <a:solidFill>
                  <a:schemeClr val="tx1"/>
                </a:solidFill>
              </a:rPr>
              <a:t>alternative</a:t>
            </a:r>
            <a:r>
              <a:rPr lang="en-US" sz="1600" dirty="0">
                <a:solidFill>
                  <a:schemeClr val="tx1"/>
                </a:solidFill>
              </a:rPr>
              <a:t>s, exploring them and finally choosing the best one.</a:t>
            </a:r>
            <a:endParaRPr lang="th-TH" sz="16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บางครั้งรู้สึกว่าการตัดสินใจอย่างมีประสิทธิภาพเป็นเรื่องลำบาก ตอนนี้จึงเน้นการเลือกตัวเลือกที่ดี ทดลอง แล้วจึงเลือกตัวเลือกที่ดีที่สุด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901695" y="5553809"/>
            <a:ext cx="3553138" cy="1053113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I’m not very good at…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 would like to be able to …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119948" y="38802"/>
            <a:ext cx="3926718" cy="3573803"/>
          </a:xfrm>
          <a:prstGeom prst="rect">
            <a:avLst/>
          </a:prstGeom>
          <a:solidFill>
            <a:srgbClr val="663300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bg1"/>
                </a:solidFill>
              </a:rPr>
              <a:t>คำถามหมวดที่ 4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r>
              <a:rPr lang="th-TH" sz="1800" b="1" dirty="0">
                <a:solidFill>
                  <a:schemeClr val="bg1"/>
                </a:solidFill>
              </a:rPr>
              <a:t> </a:t>
            </a:r>
            <a:r>
              <a:rPr lang="en-US" sz="1800" b="1" dirty="0">
                <a:solidFill>
                  <a:schemeClr val="bg1"/>
                </a:solidFill>
              </a:rPr>
              <a:t>Personal effectiveness</a:t>
            </a:r>
            <a:endParaRPr lang="th-TH" sz="18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 คำถามในหมวดนี้ครอบคลุม ความรับผิดชอบ 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ความกระตือรือร้น  ความคิดสร้างสรรค์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ความฉลาด/ไหวพริบ ปฏิสัมพันธ์ ความสนใจ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และกิจกรรม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 เตรียมข้อมูลทั้งในส่วนที่เกี่ยวข้องโดยตรงกับ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 งาน และทักษะความสามารถทั่วๆไป เช่น 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 ด้านคอมพิวเตอร์ ภาษาต่างประเทศ  คิด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 เกี่ยวกับสิ่งที่ทำให้คุณโดดเด่น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 ควรเตรียมตัวอย่างสถานการณ์ที่เกี่ยวข้องไว้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  อธิบายเพิ่มเติม</a:t>
            </a:r>
          </a:p>
        </p:txBody>
      </p:sp>
      <p:pic>
        <p:nvPicPr>
          <p:cNvPr id="12" name="Picture 9" descr="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298" y="453140"/>
            <a:ext cx="790575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8541050" y="3937252"/>
            <a:ext cx="3721639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do you think you would do well </a:t>
            </a:r>
            <a:r>
              <a:rPr lang="en-US" sz="1800" dirty="0" smtClean="0">
                <a:solidFill>
                  <a:schemeClr val="tx1"/>
                </a:solidFill>
              </a:rPr>
              <a:t>at this </a:t>
            </a:r>
            <a:r>
              <a:rPr lang="en-US" sz="1800" dirty="0">
                <a:solidFill>
                  <a:schemeClr val="tx1"/>
                </a:solidFill>
              </a:rPr>
              <a:t>job?</a:t>
            </a:r>
            <a:endParaRPr lang="en-US" sz="1800" dirty="0">
              <a:solidFill>
                <a:srgbClr val="CC3300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ทำไมคุณถึงคิดว่าจะทำงานนี้ได้ดี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th-TH" sz="1800" dirty="0">
                <a:solidFill>
                  <a:schemeClr val="tx1"/>
                </a:solidFill>
              </a:rPr>
              <a:t>เหมาะกับงานนี้)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093063" y="4210302"/>
            <a:ext cx="1030288" cy="37594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1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093063" y="5081049"/>
            <a:ext cx="455612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1:    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I’ve learned a lot about this type of work and my research suggests that </a:t>
            </a:r>
            <a:r>
              <a:rPr lang="en-US" sz="1600" dirty="0" smtClean="0">
                <a:solidFill>
                  <a:schemeClr val="tx1"/>
                </a:solidFill>
              </a:rPr>
              <a:t>would </a:t>
            </a:r>
            <a:r>
              <a:rPr lang="en-US" sz="1600" dirty="0">
                <a:solidFill>
                  <a:schemeClr val="tx1"/>
                </a:solidFill>
              </a:rPr>
              <a:t>be quite capable of doing the work involved. 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ผม/ดิฉันได้เรียนรู้งานประเภทนี้มามากและวิจัยที่ทำก็ทำให้มั่นใจว่าจะทำงานนี้ได้</a:t>
            </a: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89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88496" y="324843"/>
            <a:ext cx="4611766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/>
          <a:lstStyle/>
          <a:p>
            <a:pPr marL="412750" indent="-412750" defTabSz="1101725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2:    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I’ve always enjoyed science, and I feel that this position </a:t>
            </a:r>
            <a:r>
              <a:rPr lang="en-US" sz="1800" dirty="0" smtClean="0">
                <a:solidFill>
                  <a:schemeClr val="tx1"/>
                </a:solidFill>
              </a:rPr>
              <a:t>would </a:t>
            </a:r>
            <a:r>
              <a:rPr lang="en-US" sz="1800" dirty="0">
                <a:solidFill>
                  <a:schemeClr val="tx1"/>
                </a:solidFill>
              </a:rPr>
              <a:t>offer me an opportunity to extend my skills in this </a:t>
            </a:r>
            <a:r>
              <a:rPr lang="en-US" sz="1800" dirty="0" smtClean="0">
                <a:solidFill>
                  <a:schemeClr val="tx1"/>
                </a:solidFill>
              </a:rPr>
              <a:t>area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ผม/ดิฉันชอบวิทยาศาสตร์และคิดว่าตำแหน่งนี้จะเปิดโอกาสให้เพิ่มพูน</a:t>
            </a:r>
            <a:r>
              <a:rPr lang="th-TH" sz="1800" dirty="0" smtClean="0">
                <a:solidFill>
                  <a:schemeClr val="tx1"/>
                </a:solidFill>
              </a:rPr>
              <a:t>ความรู้ใน</a:t>
            </a:r>
            <a:r>
              <a:rPr lang="th-TH" sz="1800" dirty="0">
                <a:solidFill>
                  <a:schemeClr val="tx1"/>
                </a:solidFill>
              </a:rPr>
              <a:t>สาขานี้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88496" y="2277866"/>
            <a:ext cx="4980536" cy="206087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ควรแสดงให้กรรมการเห็นว่าคุณมีความเชื่อมั่นว่าคุณทำงานนี้ได้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คำถามที่ใกล้เคียง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should we hire you? (</a:t>
            </a:r>
            <a:r>
              <a:rPr lang="th-TH" sz="1800" dirty="0">
                <a:solidFill>
                  <a:schemeClr val="tx1"/>
                </a:solidFill>
              </a:rPr>
              <a:t>คุณคิดว่าทำไมเราควรจ้างคุณ</a:t>
            </a:r>
            <a:r>
              <a:rPr lang="en-US" sz="1800" dirty="0">
                <a:solidFill>
                  <a:schemeClr val="tx1"/>
                </a:solidFill>
              </a:rPr>
              <a:t>?)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Why did you apply for this job? (</a:t>
            </a:r>
            <a:r>
              <a:rPr lang="th-TH" sz="1800" dirty="0">
                <a:solidFill>
                  <a:schemeClr val="tx1"/>
                </a:solidFill>
              </a:rPr>
              <a:t>ทำไมคุณถึงสมัครงานใน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ตำแหน่งนี้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97008" y="4510323"/>
            <a:ext cx="5163512" cy="2013376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  <a:endParaRPr lang="th-TH" sz="1600" b="1" dirty="0">
              <a:solidFill>
                <a:schemeClr val="tx1"/>
              </a:solidFill>
            </a:endParaRP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600" dirty="0">
                <a:solidFill>
                  <a:schemeClr val="tx1"/>
                </a:solidFill>
              </a:rPr>
              <a:t>I am confident that the combination of my … and … makes me an ideal candidate for the position.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600" dirty="0">
                <a:solidFill>
                  <a:schemeClr val="tx1"/>
                </a:solidFill>
              </a:rPr>
              <a:t>I believe I can apply the skills obtained from my previous experiences to this position.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600" dirty="0">
                <a:solidFill>
                  <a:schemeClr val="tx1"/>
                </a:solidFill>
              </a:rPr>
              <a:t>I believe that I am a well-qualified, experienced person with abilities that suit your needs, for example...</a:t>
            </a:r>
          </a:p>
        </p:txBody>
      </p:sp>
      <p:pic>
        <p:nvPicPr>
          <p:cNvPr id="14" name="Picture 9" descr="E:\Image\ชุด in-house\ไดโน\4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95" y="1575827"/>
            <a:ext cx="18129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72519" y="813708"/>
            <a:ext cx="1030288" cy="37465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>
                <a:solidFill>
                  <a:schemeClr val="tx1"/>
                </a:solidFill>
              </a:rPr>
              <a:t>คำถามที่ </a:t>
            </a:r>
            <a:r>
              <a:rPr lang="en-US" sz="1800" b="1">
                <a:solidFill>
                  <a:schemeClr val="tx1"/>
                </a:solidFill>
              </a:rPr>
              <a:t>2</a:t>
            </a:r>
            <a:endParaRPr lang="th-TH" sz="1800" b="1">
              <a:solidFill>
                <a:schemeClr val="tx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512654" y="1520146"/>
            <a:ext cx="448310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542925" lvl="1" indent="-96838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marL="444500" lvl="1" indent="1588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am dependable.  I am always on time to work, classes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dirty="0">
                <a:solidFill>
                  <a:schemeClr val="tx1"/>
                </a:solidFill>
              </a:rPr>
              <a:t>meetings, and when I cannot make it, I always let </a:t>
            </a:r>
            <a:r>
              <a:rPr lang="en-US" sz="1800" dirty="0" smtClean="0">
                <a:solidFill>
                  <a:schemeClr val="tx1"/>
                </a:solidFill>
              </a:rPr>
              <a:t>others </a:t>
            </a:r>
            <a:r>
              <a:rPr lang="en-US" sz="1800" dirty="0">
                <a:solidFill>
                  <a:schemeClr val="tx1"/>
                </a:solidFill>
              </a:rPr>
              <a:t>know ahead of time. </a:t>
            </a:r>
            <a:endParaRPr lang="th-TH" sz="1800" dirty="0">
              <a:solidFill>
                <a:schemeClr val="tx1"/>
              </a:solidFill>
            </a:endParaRPr>
          </a:p>
          <a:p>
            <a:pPr marL="449263" lvl="1" indent="-317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ผม/ดิฉันไว้วางใจได้ ผม/ดิฉันตรงเวลาต่องาน การเข้าชั้นเรียนและการ</a:t>
            </a:r>
            <a:r>
              <a:rPr lang="th-TH" sz="1800" dirty="0" smtClean="0">
                <a:solidFill>
                  <a:schemeClr val="tx1"/>
                </a:solidFill>
              </a:rPr>
              <a:t>เข้าประชุม </a:t>
            </a:r>
            <a:r>
              <a:rPr lang="th-TH" sz="1800" dirty="0">
                <a:solidFill>
                  <a:schemeClr val="tx1"/>
                </a:solidFill>
              </a:rPr>
              <a:t>ถ้าไม่สะดวกกจะแจ้งล่วงหน้าครับ/ค่ะ</a:t>
            </a:r>
            <a:endParaRPr lang="en-US" sz="1800" b="1" dirty="0">
              <a:solidFill>
                <a:schemeClr val="tx1"/>
              </a:solidFill>
            </a:endParaRPr>
          </a:p>
          <a:p>
            <a:pPr marL="266700" indent="-266700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  <a:p>
            <a:pPr marL="266700" indent="-266700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383728" y="643845"/>
            <a:ext cx="3024187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>
                <a:solidFill>
                  <a:schemeClr val="tx1"/>
                </a:solidFill>
              </a:rPr>
              <a:t>What are your strengths?  </a:t>
            </a:r>
            <a:endParaRPr lang="th-TH" sz="180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>
                <a:solidFill>
                  <a:schemeClr val="tx1"/>
                </a:solidFill>
              </a:rPr>
              <a:t>ช่วยบอกข้อดีเกี่ยวกับตัวคุณ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6952009" y="3931558"/>
            <a:ext cx="4032250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85725" indent="-85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</a:t>
            </a:r>
            <a:r>
              <a:rPr lang="en-US" sz="1800" b="1" dirty="0">
                <a:solidFill>
                  <a:schemeClr val="tx1"/>
                </a:solidFill>
              </a:rPr>
              <a:t>2: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My strengths are interpersonal skills, and I can </a:t>
            </a:r>
            <a:r>
              <a:rPr lang="en-US" sz="1800" dirty="0" smtClean="0">
                <a:solidFill>
                  <a:schemeClr val="tx1"/>
                </a:solidFill>
              </a:rPr>
              <a:t>usually win</a:t>
            </a:r>
            <a:r>
              <a:rPr lang="th-TH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people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over to my point of view. These skills seem </a:t>
            </a:r>
            <a:endParaRPr lang="th-TH" sz="1800" dirty="0">
              <a:solidFill>
                <a:schemeClr val="tx1"/>
              </a:solidFill>
            </a:endParaRPr>
          </a:p>
          <a:p>
            <a:pPr marL="85725" indent="-85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to be directly related to this job.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ข้อดีของผม/ดิฉันคือทักษะการปฏิสัมพันธ์ ผม/ดิฉันสามารถโน้มน้าวให้</a:t>
            </a:r>
            <a:r>
              <a:rPr lang="th-TH" sz="1800" dirty="0" smtClean="0">
                <a:solidFill>
                  <a:schemeClr val="tx1"/>
                </a:solidFill>
              </a:rPr>
              <a:t>คนเห็น</a:t>
            </a:r>
            <a:r>
              <a:rPr lang="th-TH" sz="1800" dirty="0">
                <a:solidFill>
                  <a:schemeClr val="tx1"/>
                </a:solidFill>
              </a:rPr>
              <a:t>ด้วยได้ ทักษะเหล่านี้</a:t>
            </a:r>
            <a:r>
              <a:rPr lang="th-TH" sz="1800" dirty="0" smtClean="0">
                <a:solidFill>
                  <a:schemeClr val="tx1"/>
                </a:solidFill>
              </a:rPr>
              <a:t>ดูเหมือน</a:t>
            </a:r>
            <a:r>
              <a:rPr lang="th-TH" sz="1800" dirty="0">
                <a:solidFill>
                  <a:schemeClr val="tx1"/>
                </a:solidFill>
              </a:rPr>
              <a:t>จะเกี่ยวเนื่องโดยตรงกับงานที่สมัครนี้</a:t>
            </a:r>
            <a:endParaRPr lang="th-TH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50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70992" y="123198"/>
            <a:ext cx="4961620" cy="5207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en-US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คำที่คุณอาจเลือกใช้ เช่น </a:t>
            </a:r>
            <a:r>
              <a:rPr lang="en-US" sz="1800" dirty="0">
                <a:solidFill>
                  <a:schemeClr val="tx1"/>
                </a:solidFill>
              </a:rPr>
              <a:t>ability to prioritize (</a:t>
            </a:r>
            <a:r>
              <a:rPr lang="th-TH" sz="1800" dirty="0">
                <a:solidFill>
                  <a:schemeClr val="tx1"/>
                </a:solidFill>
              </a:rPr>
              <a:t>ความสามารถในการจัดลำดับความสำคัญ)</a:t>
            </a:r>
            <a:r>
              <a:rPr lang="en-US" sz="1800" dirty="0">
                <a:solidFill>
                  <a:schemeClr val="tx1"/>
                </a:solidFill>
              </a:rPr>
              <a:t>,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have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good problem solving skill (</a:t>
            </a:r>
            <a:r>
              <a:rPr lang="th-TH" sz="1800" dirty="0">
                <a:solidFill>
                  <a:schemeClr val="tx1"/>
                </a:solidFill>
              </a:rPr>
              <a:t>มีทักษะในการแก้ปัญหา)</a:t>
            </a:r>
            <a:r>
              <a:rPr lang="en-US" sz="1800" dirty="0">
                <a:solidFill>
                  <a:schemeClr val="tx1"/>
                </a:solidFill>
              </a:rPr>
              <a:t>,have positive attitude (</a:t>
            </a:r>
            <a:r>
              <a:rPr lang="th-TH" sz="1800" dirty="0">
                <a:solidFill>
                  <a:schemeClr val="tx1"/>
                </a:solidFill>
              </a:rPr>
              <a:t>มีทัศนคติที่ดี)</a:t>
            </a:r>
            <a:r>
              <a:rPr lang="en-US" sz="1800" dirty="0">
                <a:solidFill>
                  <a:schemeClr val="tx1"/>
                </a:solidFill>
              </a:rPr>
              <a:t>,  be hardworking (</a:t>
            </a:r>
            <a:r>
              <a:rPr lang="th-TH" sz="1800" dirty="0">
                <a:solidFill>
                  <a:schemeClr val="tx1"/>
                </a:solidFill>
              </a:rPr>
              <a:t>ขยัน)</a:t>
            </a:r>
            <a:r>
              <a:rPr lang="en-US" sz="1800" dirty="0">
                <a:solidFill>
                  <a:schemeClr val="tx1"/>
                </a:solidFill>
              </a:rPr>
              <a:t>,  be quick to learn (</a:t>
            </a:r>
            <a:r>
              <a:rPr lang="th-TH" sz="1800" dirty="0">
                <a:solidFill>
                  <a:schemeClr val="tx1"/>
                </a:solidFill>
              </a:rPr>
              <a:t>เรียนรู้เร็ว)</a:t>
            </a:r>
            <a:r>
              <a:rPr lang="en-US" sz="1800" dirty="0">
                <a:solidFill>
                  <a:schemeClr val="tx1"/>
                </a:solidFill>
              </a:rPr>
              <a:t>, have good time management (</a:t>
            </a:r>
            <a:r>
              <a:rPr lang="th-TH" sz="1800" dirty="0">
                <a:solidFill>
                  <a:schemeClr val="tx1"/>
                </a:solidFill>
              </a:rPr>
              <a:t>บริหารเวลาได้ดี)</a:t>
            </a:r>
            <a:r>
              <a:rPr lang="en-US" sz="1800" dirty="0">
                <a:solidFill>
                  <a:schemeClr val="tx1"/>
                </a:solidFill>
              </a:rPr>
              <a:t>, be open-minded (</a:t>
            </a:r>
            <a:r>
              <a:rPr lang="th-TH" sz="1800" dirty="0">
                <a:solidFill>
                  <a:schemeClr val="tx1"/>
                </a:solidFill>
              </a:rPr>
              <a:t>เปิดรับต่อสิ่งต่างๆ)</a:t>
            </a:r>
            <a:r>
              <a:rPr lang="en-US" sz="1800" dirty="0">
                <a:solidFill>
                  <a:schemeClr val="tx1"/>
                </a:solidFill>
              </a:rPr>
              <a:t>, be enthusiastic to learn new things (</a:t>
            </a:r>
            <a:r>
              <a:rPr lang="th-TH" sz="1800" dirty="0">
                <a:solidFill>
                  <a:schemeClr val="tx1"/>
                </a:solidFill>
              </a:rPr>
              <a:t>กระตือรือร้นที่จะเรียนรู้สิ่งใหม่ๆ)</a:t>
            </a:r>
          </a:p>
          <a:p>
            <a:pPr marL="412750" indent="-412750" defTabSz="1101725" eaLnBrk="0" hangingPunct="0">
              <a:spcBef>
                <a:spcPct val="20000"/>
              </a:spcBef>
              <a:buFontTx/>
              <a:buChar char="•"/>
            </a:pPr>
            <a:r>
              <a:rPr lang="th-TH" sz="1800" dirty="0">
                <a:solidFill>
                  <a:schemeClr val="tx1"/>
                </a:solidFill>
              </a:rPr>
              <a:t>คุณอาจเพิ่มตัวอย่างงานที่เกี่ยวข้องโดยเริ่มต้นดังนี้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	Let me tell you about a project that required</a:t>
            </a:r>
            <a:r>
              <a:rPr lang="en-US" sz="1800" dirty="0" smtClean="0">
                <a:solidFill>
                  <a:schemeClr val="tx1"/>
                </a:solidFill>
              </a:rPr>
              <a:t>….</a:t>
            </a:r>
            <a:endParaRPr lang="th-TH" sz="1800" b="1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คำถามที่ใกล้เคียงกัน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How would you describe your personality?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คุณเป็นคนที่มีบุคลิคอย่างไร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I’m excellent at/ good at… 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I’m interested in …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 have a good knowledge of …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endParaRPr lang="th-TH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8" descr="E:\Image\ชุด in-house\ไดโน\3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368" y="3991935"/>
            <a:ext cx="1128108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8547172" y="27879"/>
            <a:ext cx="3644828" cy="792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What is your greatest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weakness?</a:t>
            </a:r>
            <a:r>
              <a:rPr lang="en-US" sz="1800" b="1" dirty="0">
                <a:solidFill>
                  <a:srgbClr val="CC3300"/>
                </a:solidFill>
              </a:rPr>
              <a:t> </a:t>
            </a:r>
            <a:endParaRPr lang="th-TH" sz="1800" b="1" dirty="0">
              <a:solidFill>
                <a:srgbClr val="CC3300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อะไรคือข้อเสียของคุณ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868070" y="271211"/>
            <a:ext cx="920750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3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680370" y="716649"/>
            <a:ext cx="5216128" cy="1219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u="sng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u="sng" dirty="0">
                <a:solidFill>
                  <a:schemeClr val="tx1"/>
                </a:solidFill>
              </a:rPr>
              <a:t>I would say… my lack of proper planning in the past</a:t>
            </a:r>
            <a:r>
              <a:rPr lang="en-US" sz="1800" dirty="0">
                <a:solidFill>
                  <a:schemeClr val="tx1"/>
                </a:solidFill>
              </a:rPr>
              <a:t>. However, since I’ve come to recognize that weakness, I’ve taken steps to correct it. For example, I now carry a planning notebook with me so that I can always update my “to do” lists.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ผม/ดิฉันคิดว่าเมื่อก่อนยังวางแผนไม่ค่อยเป็น อย่างไรก็ตามเมื่อทราบข้อด้อยแล้วก็พยายามแก้ไข เช่น ตอนนี้ก็พกโน๊ตบุคเพื่อวางแผนไว้ด้วยตลอดเพื่อปรับรายการที่ต้องทำเรื่อยๆ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680370" y="3206967"/>
            <a:ext cx="5216128" cy="1219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sometimes found it difficult to make decisions effectively. I now put more focus on g</a:t>
            </a:r>
            <a:r>
              <a:rPr lang="th-TH" sz="1800" dirty="0" err="1">
                <a:solidFill>
                  <a:schemeClr val="tx1"/>
                </a:solidFill>
              </a:rPr>
              <a:t>enerat</a:t>
            </a:r>
            <a:r>
              <a:rPr lang="en-US" sz="1800" dirty="0" err="1">
                <a:solidFill>
                  <a:schemeClr val="tx1"/>
                </a:solidFill>
              </a:rPr>
              <a:t>ing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th-TH" sz="1800" dirty="0" err="1">
                <a:solidFill>
                  <a:schemeClr val="tx1"/>
                </a:solidFill>
              </a:rPr>
              <a:t>good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th-TH" sz="1800" dirty="0" err="1">
                <a:solidFill>
                  <a:schemeClr val="tx1"/>
                </a:solidFill>
              </a:rPr>
              <a:t>alternative</a:t>
            </a:r>
            <a:r>
              <a:rPr lang="en-US" sz="1800" dirty="0">
                <a:solidFill>
                  <a:schemeClr val="tx1"/>
                </a:solidFill>
              </a:rPr>
              <a:t>s, exploring them and finally choosing the best one.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บางครั้งรู้สึกว่าการตัดสินใจอย่างมีประสิทธิภาพเป็นเรื่องลำบาก ตอนนี้จึงเน้นการเลือกตัวเลือกที่ดี ทดลอง แล้วจึงเลือกตัวเลือกที่ดีที่สุด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328445" y="5516090"/>
            <a:ext cx="3537801" cy="1053113"/>
          </a:xfrm>
          <a:prstGeom prst="rect">
            <a:avLst/>
          </a:prstGeom>
          <a:noFill/>
          <a:ln w="127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/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th-TH" sz="1800" b="1" dirty="0">
                <a:solidFill>
                  <a:schemeClr val="tx1"/>
                </a:solidFill>
              </a:rPr>
              <a:t>สำนวนที่เกี่ยวข้อง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I’m not very good at…</a:t>
            </a:r>
          </a:p>
          <a:p>
            <a:pPr marL="412750" indent="-412750" defTabSz="1101725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1800" dirty="0">
                <a:solidFill>
                  <a:schemeClr val="tx1"/>
                </a:solidFill>
              </a:rPr>
              <a:t>I would like to be able to …</a:t>
            </a:r>
          </a:p>
        </p:txBody>
      </p:sp>
    </p:spTree>
    <p:extLst>
      <p:ext uri="{BB962C8B-B14F-4D97-AF65-F5344CB8AC3E}">
        <p14:creationId xmlns:p14="http://schemas.microsoft.com/office/powerpoint/2010/main" val="38119647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41187" y="331740"/>
            <a:ext cx="3939206" cy="91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101725" eaLnBrk="0" hangingPunct="0">
              <a:spcBef>
                <a:spcPct val="20000"/>
              </a:spcBef>
            </a:pPr>
            <a:r>
              <a:rPr lang="en-US" sz="1600" dirty="0">
                <a:solidFill>
                  <a:schemeClr val="tx1"/>
                </a:solidFill>
              </a:rPr>
              <a:t>What are you now doing to </a:t>
            </a:r>
            <a:r>
              <a:rPr lang="en-US" sz="1600" dirty="0" smtClean="0">
                <a:solidFill>
                  <a:schemeClr val="tx1"/>
                </a:solidFill>
              </a:rPr>
              <a:t>improve yourself</a:t>
            </a:r>
            <a:r>
              <a:rPr lang="en-US" sz="1600" dirty="0">
                <a:solidFill>
                  <a:schemeClr val="tx1"/>
                </a:solidFill>
              </a:rPr>
              <a:t>? </a:t>
            </a:r>
            <a:endParaRPr lang="en-US" sz="1600" b="1" dirty="0">
              <a:solidFill>
                <a:srgbClr val="CC3300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ในขณะนี้คุณทำอะไรเพื่อพัฒนาตัวเองบ้าง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th-TH" sz="1800" dirty="0">
              <a:solidFill>
                <a:schemeClr val="tx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43516" y="398463"/>
            <a:ext cx="1030287" cy="37623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4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3516" y="1229472"/>
            <a:ext cx="4505429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lvl="1" indent="-412750" defTabSz="1101725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I am currently taking a graphic design course. </a:t>
            </a:r>
            <a:endParaRPr lang="en-US" sz="1800" dirty="0">
              <a:solidFill>
                <a:srgbClr val="CC3300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ตอนนี้ผม/ดิฉันกำลังเรียนการออกแบบกราฟฟิคเพิ่มเติมครับ/ค่ะ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516" y="2387588"/>
            <a:ext cx="4702279" cy="236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2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th-TH" sz="1800" b="1" dirty="0">
              <a:solidFill>
                <a:schemeClr val="tx1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600" dirty="0">
                <a:solidFill>
                  <a:schemeClr val="tx1"/>
                </a:solidFill>
              </a:rPr>
              <a:t>One area in which I would like to improve is self-management. I think this could help me to work more effectively,  so I am learning how to organize myself better, both in everyday life and work.</a:t>
            </a:r>
            <a:endParaRPr lang="th-TH" sz="16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ด้านที่ผม/ดิฉันอย่างปรับปรุงมากคือการบริหารตัวเอง คิดว่าสิ่งนี้จะช่วยอย่างมากในการทำงานให้มีประสิทธิภาพ ตอนนี้ผม/ดิฉันจึงกำลังเรียนรู้การจัดการตัวเองให้ดีขึ้นทั้งในชีวิตประจำวันและในงาน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77067" y="4751312"/>
            <a:ext cx="4913497" cy="1987133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b="1" dirty="0">
                <a:solidFill>
                  <a:schemeClr val="tx1"/>
                </a:solidFill>
              </a:rPr>
              <a:t>Tip: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คำถามนี้กรรมการต้องการดูว่าคุณใฝ่เรียนรู้หรือ</a:t>
            </a:r>
            <a:r>
              <a:rPr lang="th-TH" sz="1800" dirty="0" smtClean="0">
                <a:solidFill>
                  <a:schemeClr val="tx1"/>
                </a:solidFill>
              </a:rPr>
              <a:t>มีความ</a:t>
            </a:r>
          </a:p>
          <a:p>
            <a:pPr defTabSz="1101725" eaLnBrk="0" hangingPunct="0">
              <a:spcBef>
                <a:spcPct val="20000"/>
              </a:spcBef>
            </a:pPr>
            <a:r>
              <a:rPr lang="th-TH" sz="1800" dirty="0" smtClean="0">
                <a:solidFill>
                  <a:schemeClr val="tx1"/>
                </a:solidFill>
              </a:rPr>
              <a:t>คิด</a:t>
            </a:r>
            <a:r>
              <a:rPr lang="th-TH" sz="1800" dirty="0">
                <a:solidFill>
                  <a:schemeClr val="tx1"/>
                </a:solidFill>
              </a:rPr>
              <a:t>ในการพัฒนาตัวเองอยู่ตลอดเวลาหรือไม่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th-TH" sz="1800" b="1" dirty="0" smtClean="0">
                <a:solidFill>
                  <a:schemeClr val="tx1"/>
                </a:solidFill>
              </a:rPr>
              <a:t>คำถาม</a:t>
            </a:r>
            <a:r>
              <a:rPr lang="th-TH" sz="1800" b="1" dirty="0">
                <a:solidFill>
                  <a:schemeClr val="tx1"/>
                </a:solidFill>
              </a:rPr>
              <a:t>อื่นๆ</a:t>
            </a:r>
            <a:r>
              <a:rPr lang="en-US" sz="1800" dirty="0">
                <a:solidFill>
                  <a:schemeClr val="tx1"/>
                </a:solidFill>
              </a:rPr>
              <a:t>         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What do you do in your free time?</a:t>
            </a:r>
            <a:r>
              <a:rPr lang="th-TH" sz="1800" dirty="0">
                <a:solidFill>
                  <a:schemeClr val="tx1"/>
                </a:solidFill>
              </a:rPr>
              <a:t> </a:t>
            </a:r>
            <a:r>
              <a:rPr lang="th-TH" sz="1800" dirty="0" smtClean="0">
                <a:solidFill>
                  <a:schemeClr val="tx1"/>
                </a:solidFill>
              </a:rPr>
              <a:t> คุณ</a:t>
            </a:r>
            <a:r>
              <a:rPr lang="th-TH" sz="1800" dirty="0">
                <a:solidFill>
                  <a:schemeClr val="tx1"/>
                </a:solidFill>
              </a:rPr>
              <a:t>ทำอะไรในเวลาว่าง</a:t>
            </a:r>
            <a:endParaRPr lang="en-US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Do you have any plans for further education? </a:t>
            </a:r>
            <a:endParaRPr lang="th-TH" sz="1800" dirty="0">
              <a:solidFill>
                <a:schemeClr val="tx1"/>
              </a:solidFill>
            </a:endParaRP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คุณมีแผนที่จะศึกษาต่อหรือไม่</a:t>
            </a:r>
          </a:p>
        </p:txBody>
      </p:sp>
      <p:pic>
        <p:nvPicPr>
          <p:cNvPr id="11" name="Picture 2" descr="E:\Image\ชุด in-house\ไดโน\5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95" y="4555207"/>
            <a:ext cx="8096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8083270" y="3018429"/>
            <a:ext cx="3240087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defTabSz="1101725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What do you know about our company?</a:t>
            </a:r>
          </a:p>
          <a:p>
            <a:pPr marL="412750" indent="-412750" defTabSz="1101725"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คุณทราบอะไรเกี่ยวกับบริษัทเราบ้าง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083270" y="161263"/>
            <a:ext cx="3830824" cy="2604307"/>
          </a:xfrm>
          <a:prstGeom prst="rect">
            <a:avLst/>
          </a:prstGeom>
          <a:solidFill>
            <a:srgbClr val="000066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10237" tIns="55120" rIns="110237" bIns="55120">
            <a:spAutoFit/>
          </a:bodyPr>
          <a:lstStyle>
            <a:lvl1pPr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1101725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bg1"/>
                </a:solidFill>
              </a:rPr>
              <a:t>คำถามหมวดที่ 5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  <a:r>
              <a:rPr lang="en-US" sz="1800" b="1" dirty="0" err="1">
                <a:solidFill>
                  <a:schemeClr val="bg1"/>
                </a:solidFill>
              </a:rPr>
              <a:t>Organisation</a:t>
            </a:r>
            <a:r>
              <a:rPr lang="en-US" sz="1800" b="1" dirty="0">
                <a:solidFill>
                  <a:schemeClr val="bg1"/>
                </a:solidFill>
              </a:rPr>
              <a:t> and position applied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คำถามหมวดนี้เน้นถามเพื่อดูว่าคุณมีความ</a:t>
            </a:r>
            <a:r>
              <a:rPr lang="th-TH" sz="1800" dirty="0" smtClean="0">
                <a:solidFill>
                  <a:schemeClr val="bg1"/>
                </a:solidFill>
              </a:rPr>
              <a:t>สน</a:t>
            </a:r>
            <a:r>
              <a:rPr lang="th-TH" sz="1800" dirty="0">
                <a:solidFill>
                  <a:schemeClr val="bg1"/>
                </a:solidFill>
              </a:rPr>
              <a:t/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ศึกษาข้อมูลเกี่ยวกับองค์กรและตำแหน่งที่สมัคร</a:t>
            </a:r>
            <a:br>
              <a:rPr lang="th-TH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 เพียงใด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th-TH" sz="1800" dirty="0">
                <a:solidFill>
                  <a:schemeClr val="bg1"/>
                </a:solidFill>
              </a:rPr>
              <a:t> ศึกษาข้อมูลจากเวปไซด์ เอกสารต่างๆ เช่น</a:t>
            </a:r>
            <a:r>
              <a:rPr lang="en-US" sz="1800" dirty="0">
                <a:solidFill>
                  <a:schemeClr val="bg1"/>
                </a:solidFill>
              </a:rPr>
              <a:t/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th-TH" sz="1800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  </a:t>
            </a:r>
            <a:r>
              <a:rPr lang="th-TH" sz="1800" dirty="0">
                <a:solidFill>
                  <a:schemeClr val="bg1"/>
                </a:solidFill>
              </a:rPr>
              <a:t>ใบปลิวคู่มือ รายงานประจำปี หรือจากบุคคล</a:t>
            </a:r>
            <a:r>
              <a:rPr lang="en-US" sz="1800" dirty="0">
                <a:solidFill>
                  <a:schemeClr val="bg1"/>
                </a:solidFill>
              </a:rPr>
              <a:t/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  </a:t>
            </a:r>
            <a:r>
              <a:rPr lang="th-TH" sz="1800" dirty="0">
                <a:solidFill>
                  <a:schemeClr val="bg1"/>
                </a:solidFill>
              </a:rPr>
              <a:t> เช่น รุ่นพี่ที่เคยทำงานในองค์กรนั้น หรือ</a:t>
            </a:r>
            <a:r>
              <a:rPr lang="en-US" sz="1800" dirty="0">
                <a:solidFill>
                  <a:schemeClr val="bg1"/>
                </a:solidFill>
              </a:rPr>
              <a:t/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   </a:t>
            </a:r>
            <a:r>
              <a:rPr lang="th-TH" sz="1800" dirty="0">
                <a:solidFill>
                  <a:schemeClr val="bg1"/>
                </a:solidFill>
              </a:rPr>
              <a:t>อาจารย์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760053" y="3815801"/>
            <a:ext cx="4839993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237" tIns="55120" rIns="110237" bIns="55120"/>
          <a:lstStyle/>
          <a:p>
            <a:pPr marL="0" lvl="1" eaLnBrk="0" hangingPunct="0">
              <a:spcBef>
                <a:spcPct val="2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ตัวอย่างคำตอบ 1</a:t>
            </a:r>
            <a:r>
              <a:rPr lang="en-US" sz="1800" b="1" dirty="0">
                <a:solidFill>
                  <a:schemeClr val="tx1"/>
                </a:solidFill>
              </a:rPr>
              <a:t>:    </a:t>
            </a:r>
            <a:endParaRPr lang="th-TH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tx1"/>
                </a:solidFill>
              </a:rPr>
              <a:t>Before applying for this position, I did a lot of research into your business. The data shows that you are one of the leaders in this field. I know that you're planning to expand into the Asian market in the near future. </a:t>
            </a:r>
            <a:endParaRPr lang="en-US" sz="1800" dirty="0" smtClean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endParaRPr lang="en-US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</a:pPr>
            <a:r>
              <a:rPr lang="th-TH" sz="1800" dirty="0">
                <a:solidFill>
                  <a:schemeClr val="tx1"/>
                </a:solidFill>
              </a:rPr>
              <a:t>ก่อนที่จะสมัครงานในตำแหน่งนี้ ผม/ดิฉันศึกษาเกี่ยวกับธุรกิจของคุณอย่างมาก ข้อมูลแสดงให้เห็นว่าคุณเป็นหนึ่งในผู้นำทางด้านนี้ ทราบว่าตอนนี้คุณ</a:t>
            </a:r>
            <a:r>
              <a:rPr lang="th-TH" sz="1800" dirty="0" smtClean="0">
                <a:solidFill>
                  <a:schemeClr val="tx1"/>
                </a:solidFill>
              </a:rPr>
              <a:t>กำลังวางแผน</a:t>
            </a:r>
            <a:r>
              <a:rPr lang="th-TH" sz="1800" dirty="0">
                <a:solidFill>
                  <a:schemeClr val="tx1"/>
                </a:solidFill>
              </a:rPr>
              <a:t>ขยายตลาดไปสู่เอเชียในอนาคตอันใกล้นี้</a:t>
            </a:r>
            <a:endParaRPr lang="th-TH" sz="1800" b="1" dirty="0">
              <a:solidFill>
                <a:schemeClr val="tx1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648222" y="2996604"/>
            <a:ext cx="1030287" cy="3762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86" tIns="48994" rIns="97986" bIns="48994">
            <a:spAutoFit/>
          </a:bodyPr>
          <a:lstStyle>
            <a:lvl1pPr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1pPr>
            <a:lvl2pPr marL="742950" indent="-28575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2pPr>
            <a:lvl3pPr marL="11430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3pPr>
            <a:lvl4pPr marL="16002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4pPr>
            <a:lvl5pPr marL="2057400" indent="-228600" defTabSz="979488" eaLnBrk="0" hangingPunct="0"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2"/>
                </a:solidFill>
                <a:latin typeface="Cordia New" pitchFamily="34" charset="-34"/>
                <a:cs typeface="Cordia New" pitchFamily="34" charset="-34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h-TH" sz="1800" b="1" dirty="0">
                <a:solidFill>
                  <a:schemeClr val="tx1"/>
                </a:solidFill>
              </a:rPr>
              <a:t>คำถามที่ 1</a:t>
            </a:r>
          </a:p>
        </p:txBody>
      </p:sp>
      <p:pic>
        <p:nvPicPr>
          <p:cNvPr id="16" name="Picture 2" descr="E:\Image\มด กชกร\set 2 65 ตัว\spider\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737" y="774701"/>
            <a:ext cx="11049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036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3170</Words>
  <Application>Microsoft Office PowerPoint</Application>
  <PresentationFormat>Widescreen</PresentationFormat>
  <Paragraphs>278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ภาคผนวก: List of Action Verbs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43</cp:revision>
  <dcterms:created xsi:type="dcterms:W3CDTF">2015-01-09T05:03:30Z</dcterms:created>
  <dcterms:modified xsi:type="dcterms:W3CDTF">2015-05-14T09:07:03Z</dcterms:modified>
</cp:coreProperties>
</file>