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4" r:id="rId4"/>
    <p:sldId id="269" r:id="rId5"/>
    <p:sldId id="270" r:id="rId6"/>
    <p:sldId id="272" r:id="rId7"/>
    <p:sldId id="265" r:id="rId8"/>
    <p:sldId id="266" r:id="rId9"/>
    <p:sldId id="259" r:id="rId10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simpleenlishnews.com&#3615;&#3633;&#3591;&#3586;&#3656;&#3634;&#3623;&#3588;&#3623;&#3634;&#3617;&#3618;&#3634;&#3623;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llo.com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402" y="359535"/>
            <a:ext cx="4911144" cy="3069465"/>
          </a:xfrm>
          <a:prstGeom prst="rect">
            <a:avLst/>
          </a:prstGeom>
        </p:spPr>
      </p:pic>
      <p:sp>
        <p:nvSpPr>
          <p:cNvPr id="6" name="Text Box 73"/>
          <p:cNvSpPr txBox="1">
            <a:spLocks noChangeArrowheads="1"/>
          </p:cNvSpPr>
          <p:nvPr/>
        </p:nvSpPr>
        <p:spPr bwMode="auto">
          <a:xfrm>
            <a:off x="7362937" y="4330240"/>
            <a:ext cx="3960813" cy="108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+mn-cs"/>
              </a:rPr>
              <a:t>Writing A Listening Plan</a:t>
            </a:r>
            <a:endParaRPr lang="en-US" altLang="en-US" sz="2000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144648" y="473134"/>
            <a:ext cx="2945249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การใช้คู่มือเพื่อพัฒนาตัวคุณเอง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1064673" y="2168277"/>
            <a:ext cx="4027513" cy="4487382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คู่มือเล่มนี้นำเสนอวิธีการวางแผนการ</a:t>
            </a:r>
            <a:r>
              <a:rPr lang="th-TH" altLang="th-TH" sz="2800" i="1" u="sng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พัฒนาการฟัง</a:t>
            </a: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ด้วย</a:t>
            </a:r>
            <a:r>
              <a:rPr lang="th-TH" altLang="th-TH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ตัวเองตามชั้นตอนต่อไปนี้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วิเคราะห์</a:t>
            </a: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ปัญหาของตัวเอง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กำหนดเป้าหมายของตัวเอง</a:t>
            </a:r>
            <a:endParaRPr lang="th-TH" alt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เติมข้อมูลของตัวคุณเองในช่องว่าง</a:t>
            </a:r>
          </a:p>
          <a:p>
            <a:pPr marL="457200" indent="-457200"/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ลงมือปฏิบัติอย่าง</a:t>
            </a: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จริงจัง</a:t>
            </a:r>
          </a:p>
          <a:p>
            <a:pPr marL="457200" indent="-457200"/>
            <a:r>
              <a:rPr lang="th-TH" altLang="th-TH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ถ้าไม่ประสบความสำเร็จ ปรับแผน </a:t>
            </a:r>
          </a:p>
          <a:p>
            <a:pPr marL="457200" indent="-457200"/>
            <a:r>
              <a:rPr lang="th-TH" altLang="th-TH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ลงมือ</a:t>
            </a:r>
            <a:r>
              <a:rPr lang="th-TH" altLang="th-TH" sz="2800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ปฎิบัติ</a:t>
            </a:r>
            <a:r>
              <a:rPr lang="th-TH" altLang="th-TH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อีกครั้ง ...อย่า</a:t>
            </a:r>
            <a:r>
              <a:rPr lang="th-TH" altLang="th-TH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ท้อแท้</a:t>
            </a:r>
            <a:endParaRPr lang="th-TH" alt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5" name="Text Box 73"/>
          <p:cNvSpPr txBox="1">
            <a:spLocks noChangeArrowheads="1"/>
          </p:cNvSpPr>
          <p:nvPr/>
        </p:nvSpPr>
        <p:spPr bwMode="auto">
          <a:xfrm>
            <a:off x="8038640" y="359193"/>
            <a:ext cx="3960813" cy="121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Identify your listening</a:t>
            </a:r>
            <a:r>
              <a:rPr lang="en-US" altLang="en-US" dirty="0"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en-US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needs</a:t>
            </a:r>
            <a:endParaRPr lang="en-US" altLang="en-US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929115" y="1798561"/>
            <a:ext cx="4968807" cy="5847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32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เป้าหมายใน</a:t>
            </a:r>
            <a:r>
              <a:rPr lang="th-TH" altLang="th-TH" sz="32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การฟังของคุณ</a:t>
            </a:r>
            <a:r>
              <a:rPr lang="th-TH" altLang="th-TH" sz="32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คืออะไร</a:t>
            </a:r>
            <a:r>
              <a:rPr lang="en-US" altLang="th-TH" sz="32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?</a:t>
            </a:r>
            <a:endParaRPr lang="th-TH" altLang="th-TH" sz="32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8281608" y="3788143"/>
            <a:ext cx="1863133" cy="16460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Text Box 73"/>
          <p:cNvSpPr txBox="1">
            <a:spLocks noChangeArrowheads="1"/>
          </p:cNvSpPr>
          <p:nvPr/>
        </p:nvSpPr>
        <p:spPr bwMode="auto">
          <a:xfrm>
            <a:off x="6507414" y="5166790"/>
            <a:ext cx="1610766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ฟังให้ออกเพื่ออะไร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10144741" y="5166790"/>
            <a:ext cx="1610766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ฟังเกี่ยวกับอะไร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3" name="Text Box 73"/>
          <p:cNvSpPr txBox="1">
            <a:spLocks noChangeArrowheads="1"/>
          </p:cNvSpPr>
          <p:nvPr/>
        </p:nvSpPr>
        <p:spPr bwMode="auto">
          <a:xfrm>
            <a:off x="8407791" y="2999110"/>
            <a:ext cx="1610766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ฟังใครพูด</a:t>
            </a:r>
            <a:endParaRPr lang="en-US" altLang="en-US" sz="28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840" y="128842"/>
            <a:ext cx="1361795" cy="198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657" y="136164"/>
            <a:ext cx="1064279" cy="126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723051"/>
              </p:ext>
            </p:extLst>
          </p:nvPr>
        </p:nvGraphicFramePr>
        <p:xfrm>
          <a:off x="6937762" y="620416"/>
          <a:ext cx="5057015" cy="234699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ฉันต้องการฟังสิ่งนี้เพื่ออะไร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Why?</a:t>
                      </a:r>
                      <a:endParaRPr kumimoji="0" lang="th-TH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154964"/>
              </p:ext>
            </p:extLst>
          </p:nvPr>
        </p:nvGraphicFramePr>
        <p:xfrm>
          <a:off x="590762" y="1082099"/>
          <a:ext cx="5057015" cy="405387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8359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ฉันฝึกเพื่อฟังใครพูด 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Who?</a:t>
                      </a:r>
                      <a:endParaRPr kumimoji="0" lang="th-TH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952" y="2125196"/>
            <a:ext cx="1417824" cy="14552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2447" y="1619812"/>
            <a:ext cx="1210830" cy="1540248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168148"/>
              </p:ext>
            </p:extLst>
          </p:nvPr>
        </p:nvGraphicFramePr>
        <p:xfrm>
          <a:off x="485588" y="4007224"/>
          <a:ext cx="4704976" cy="2072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488"/>
                <a:gridCol w="23524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เป้าหมายระยะสั้น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เป้าหมายระยะยาว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27599"/>
              </p:ext>
            </p:extLst>
          </p:nvPr>
        </p:nvGraphicFramePr>
        <p:xfrm>
          <a:off x="6976206" y="3873244"/>
          <a:ext cx="4704976" cy="2072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488"/>
                <a:gridCol w="23524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เป้าหมายระยะสั้น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เป้าหมายระยะยาว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644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299073"/>
              </p:ext>
            </p:extLst>
          </p:nvPr>
        </p:nvGraphicFramePr>
        <p:xfrm>
          <a:off x="268021" y="418710"/>
          <a:ext cx="5057015" cy="307851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ฟังเกี่ยวกับอะไร –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What</a:t>
                      </a:r>
                      <a:endParaRPr kumimoji="0" lang="th-TH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948488"/>
              </p:ext>
            </p:extLst>
          </p:nvPr>
        </p:nvGraphicFramePr>
        <p:xfrm>
          <a:off x="6807773" y="382852"/>
          <a:ext cx="5057015" cy="606555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รวมประเภทชาวต่างชาติที่</a:t>
                      </a:r>
                      <a:r>
                        <a:rPr kumimoji="0" lang="th-TH" sz="28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ฉันอยาก/ต้องฟังเขาพูด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เพื่อนทั่วไป/เพื่อนร่วมงาน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ครู/อาจารย์/ผู้เชี่ยวชาญ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ลูกค้า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เจ้านาย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นักท่องเที่ยว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คนขายของ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เจ้าหน้าที่.......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310" y="2746219"/>
            <a:ext cx="1105120" cy="1405778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387946"/>
              </p:ext>
            </p:extLst>
          </p:nvPr>
        </p:nvGraphicFramePr>
        <p:xfrm>
          <a:off x="594552" y="2958354"/>
          <a:ext cx="4704976" cy="3352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2488"/>
                <a:gridCol w="23524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เป้าหมายระยะสั้น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solidFill>
                            <a:schemeClr val="tx1"/>
                          </a:solidFill>
                        </a:rPr>
                        <a:t>เป้าหมายระยะยาว</a:t>
                      </a:r>
                      <a:endParaRPr lang="th-TH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 smtClean="0"/>
                    </a:p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 smtClean="0"/>
                    </a:p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th-TH" dirty="0" smtClean="0"/>
                    </a:p>
                    <a:p>
                      <a:pPr algn="ctr"/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281" y="1088091"/>
            <a:ext cx="1216485" cy="126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734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262789"/>
              </p:ext>
            </p:extLst>
          </p:nvPr>
        </p:nvGraphicFramePr>
        <p:xfrm>
          <a:off x="268021" y="418710"/>
          <a:ext cx="5057015" cy="1920875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441607"/>
              </p:ext>
            </p:extLst>
          </p:nvPr>
        </p:nvGraphicFramePr>
        <p:xfrm>
          <a:off x="590762" y="672895"/>
          <a:ext cx="5057015" cy="649227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รวมเหตุผลที่ฉันอยาก/ต้องฝึกฟัง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เปิดโลกทัศน์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เตรียมตัวไปต่างประเทศ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เตรียมสอบ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มีเพื่อนต่างชาติ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เตรียมต้อนรับ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AEC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137" y="2300289"/>
            <a:ext cx="1246584" cy="1451442"/>
          </a:xfrm>
          <a:prstGeom prst="rect">
            <a:avLst/>
          </a:prstGeom>
        </p:spPr>
      </p:pic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89896"/>
              </p:ext>
            </p:extLst>
          </p:nvPr>
        </p:nvGraphicFramePr>
        <p:xfrm>
          <a:off x="6875021" y="542907"/>
          <a:ext cx="5057015" cy="6492270"/>
        </p:xfrm>
        <a:graphic>
          <a:graphicData uri="http://schemas.openxmlformats.org/drawingml/2006/table">
            <a:tbl>
              <a:tblPr/>
              <a:tblGrid>
                <a:gridCol w="5057015"/>
              </a:tblGrid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รวมรายการสิ่งที่ฉันอยาก/ต้องฝึกฟัง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ea typeface="+mn-ea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 สนทนาในชีวิตประจำวัน</a:t>
                      </a:r>
                      <a:endParaRPr kumimoji="0" lang="th-TH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ข่าว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สนทนา</a:t>
                      </a:r>
                      <a:r>
                        <a:rPr kumimoji="0" lang="th-TH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ทางธ</a:t>
                      </a:r>
                      <a:r>
                        <a:rPr kumimoji="0" lang="th-TH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รุกิจ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</a:t>
                      </a: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+mn-cs"/>
                        </a:rPr>
                        <a:t>นำเสนองาน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lecture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itchFamily="34" charset="-34"/>
                          <a:cs typeface="Cordia New" pitchFamily="34" charset="-34"/>
                        </a:rPr>
                        <a:t>[   ] ………………………………………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Cordia New" pitchFamily="34" charset="-34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itchFamily="34" charset="-34"/>
                        <a:cs typeface="+mn-cs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589" y="1650906"/>
            <a:ext cx="1227347" cy="149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3552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40336"/>
              </p:ext>
            </p:extLst>
          </p:nvPr>
        </p:nvGraphicFramePr>
        <p:xfrm>
          <a:off x="310776" y="1889772"/>
          <a:ext cx="4973918" cy="496822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87718"/>
                <a:gridCol w="3886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lang="en-US" sz="28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ตัวอย่างแผนพัฒนาการฟัง</a:t>
                      </a:r>
                      <a:endParaRPr lang="en-US" sz="28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เป้าหมาย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r>
                        <a:rPr lang="th-TH" altLang="en-US" sz="2800" b="1" i="1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ฉันสามารถ</a:t>
                      </a:r>
                      <a:r>
                        <a:rPr lang="th-TH" altLang="en-US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ฟังข่าวภาษาอังกฤษแบบง่ายได้อย่างมั่นใจกว่าเดิมภายใน</a:t>
                      </a:r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en-US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 </a:t>
                      </a:r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เทอม</a:t>
                      </a:r>
                      <a:endParaRPr lang="th-TH" altLang="en-US" sz="2800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วิธีการทำให้บรรลุ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pPr marL="514350" indent="-514350">
                        <a:buAutoNum type="arabicPeriod"/>
                      </a:pPr>
                      <a:r>
                        <a:rPr lang="th-TH" altLang="en-US" sz="28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เข้า</a:t>
                      </a:r>
                      <a:r>
                        <a:rPr lang="th-TH" altLang="en-US" sz="2800" b="0" i="0" u="none" dirty="0" err="1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เวป</a:t>
                      </a:r>
                      <a:r>
                        <a:rPr lang="th-TH" altLang="en-US" sz="28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en-US" altLang="en-US" sz="28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  <a:hlinkClick r:id="rId2"/>
                        </a:rPr>
                        <a:t>www.simpleenlishnews.com</a:t>
                      </a: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  <a:hlinkClick r:id="rId2"/>
                        </a:rPr>
                        <a:t>ฟังข่าวความยาว</a:t>
                      </a: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1 นาที ทุกวัน วันละ 2 ข่าว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ทำความเข้าใจข่าวอย่างคร่าวๆ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th-TH" altLang="en-US" sz="28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เลือกฝึกออกเสียงคำศัพท์ที่ไม่คุ้นเคย ออกเสียงซ้ำๆจนมั่นใจ</a:t>
                      </a:r>
                      <a:endParaRPr lang="en-US" altLang="en-US" sz="2800" b="0" i="0" u="none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225058"/>
              </p:ext>
            </p:extLst>
          </p:nvPr>
        </p:nvGraphicFramePr>
        <p:xfrm>
          <a:off x="7070335" y="920268"/>
          <a:ext cx="4704976" cy="335279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60971"/>
                <a:gridCol w="33440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ตัวอย่างแผนพัฒนาการฟัง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วัน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-</a:t>
                      </a:r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เวลาเรียนรู้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r>
                        <a:rPr lang="th-TH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คืนเว้นคืนก่อนนอน คืนละ </a:t>
                      </a:r>
                      <a:r>
                        <a:rPr lang="en-US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15 </a:t>
                      </a:r>
                      <a:r>
                        <a:rPr lang="th-TH" sz="28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นาที</a:t>
                      </a:r>
                      <a:endParaRPr lang="en-US" sz="28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ระยะเวลาเรียนรู้</a:t>
                      </a:r>
                      <a:endParaRPr lang="en-US" sz="28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  <a:tc>
                  <a:txBody>
                    <a:bodyPr/>
                    <a:lstStyle/>
                    <a:p>
                      <a:r>
                        <a:rPr lang="th-TH" altLang="en-US" sz="2800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 เดือน</a:t>
                      </a:r>
                      <a:endParaRPr lang="th-TH" altLang="en-US" sz="2800" dirty="0" smtClean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37" marR="91437" marT="45716" marB="4571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การวัดผล</a:t>
                      </a:r>
                      <a:endParaRPr lang="en-US" sz="26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r>
                        <a:rPr lang="th-TH" sz="26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รู้สึกมีความสุข และมั่นใจกับการฟังข่าวมากขึ้น</a:t>
                      </a:r>
                      <a:endParaRPr lang="en-US" sz="26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</a:tbl>
          </a:graphicData>
        </a:graphic>
      </p:graphicFrame>
      <p:pic>
        <p:nvPicPr>
          <p:cNvPr id="10" name="Picture 9" descr="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71" y="-37260"/>
            <a:ext cx="1515878" cy="1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2"/>
          <p:cNvSpPr txBox="1">
            <a:spLocks noChangeArrowheads="1"/>
          </p:cNvSpPr>
          <p:nvPr/>
        </p:nvSpPr>
        <p:spPr bwMode="auto">
          <a:xfrm>
            <a:off x="2289923" y="729222"/>
            <a:ext cx="2295526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ตัวอย่างที่ 1</a:t>
            </a: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24871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0395" y="6289182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4" name="Picture 3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614"/>
            <a:ext cx="1515878" cy="1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871968"/>
              </p:ext>
            </p:extLst>
          </p:nvPr>
        </p:nvGraphicFramePr>
        <p:xfrm>
          <a:off x="270809" y="1674923"/>
          <a:ext cx="5013885" cy="4000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229"/>
                <a:gridCol w="3884656"/>
              </a:tblGrid>
              <a:tr h="648103"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ตัวอย่างแผนพัฒนาการฟัง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883963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เป้าหมาย</a:t>
                      </a:r>
                      <a:endParaRPr lang="en-US" sz="26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ฉันสามารถฟังบทสนทนาในชีวิตประจำวันได้ดีขึ้น</a:t>
                      </a:r>
                      <a:endParaRPr lang="en-US" sz="26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1676481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วิธีการทำให้บรรลุ</a:t>
                      </a:r>
                      <a:endParaRPr lang="en-US" sz="2600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marL="514350" indent="-514350">
                        <a:buAutoNum type="arabicPeriod"/>
                      </a:pPr>
                      <a:r>
                        <a:rPr lang="th-TH" altLang="en-US" sz="2600" b="0" i="0" u="none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ฟังบทสนทนาจาก</a:t>
                      </a:r>
                      <a:r>
                        <a:rPr lang="th-TH" altLang="en-US" sz="2600" b="0" i="0" u="none" baseline="0" dirty="0" err="1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เวป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en-US" altLang="en-US" sz="2600" b="0" i="0" u="none" baseline="0" dirty="0" err="1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elllo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 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  <a:hlinkClick r:id="rId3"/>
                        </a:rPr>
                        <a:t>www.elllo.com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หมวด 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view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ความยาวประมาณ 5 นาที สัปดาห์ละ 2 ครั้งๆละ 1 ช.ม.</a:t>
                      </a:r>
                      <a:endParaRPr lang="en-US" altLang="en-US" sz="2600" b="0" i="0" u="none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514350" indent="-514350">
                        <a:buAutoNum type="arabicPeriod"/>
                      </a:pPr>
                      <a:r>
                        <a:rPr lang="th-TH" altLang="en-US" sz="2600" b="0" i="0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ทำความเข้าใจ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และฝึกออกเสียงสำนวนที่น่าสนใจ</a:t>
                      </a:r>
                      <a:endParaRPr lang="en-US" altLang="en-US" sz="2600" b="0" i="0" u="none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061902"/>
              </p:ext>
            </p:extLst>
          </p:nvPr>
        </p:nvGraphicFramePr>
        <p:xfrm>
          <a:off x="6898054" y="702778"/>
          <a:ext cx="4612341" cy="3627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0522"/>
                <a:gridCol w="3401819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latin typeface="Cordia New" panose="020B0304020202020204" pitchFamily="34" charset="-34"/>
                          <a:cs typeface="+mn-cs"/>
                        </a:rPr>
                        <a:t>ตัวอย่างแผนพัฒนาการฟัง</a:t>
                      </a:r>
                      <a:endParaRPr lang="en-US" sz="32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883963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วัน</a:t>
                      </a:r>
                      <a:r>
                        <a:rPr lang="en-US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-</a:t>
                      </a:r>
                      <a:r>
                        <a:rPr lang="th-TH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เวลาเรียนรู้</a:t>
                      </a:r>
                      <a:endParaRPr lang="en-US" sz="26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r>
                        <a:rPr lang="en-US" altLang="en-US" sz="2600" b="0" i="0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1.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th-TH" altLang="en-US" sz="2600" b="0" i="0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ส</a:t>
                      </a:r>
                      <a:r>
                        <a:rPr lang="en-US" altLang="en-US" sz="2600" b="0" i="0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.-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อา. 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9</a:t>
                      </a:r>
                      <a:r>
                        <a:rPr lang="en-US" altLang="en-US" sz="2600" b="0" i="0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.00-10.00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น</a:t>
                      </a:r>
                      <a:r>
                        <a:rPr lang="en-US" alt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 </a:t>
                      </a:r>
                    </a:p>
                    <a:p>
                      <a:r>
                        <a:rPr 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2. </a:t>
                      </a:r>
                      <a:r>
                        <a:rPr lang="th-TH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พ.</a:t>
                      </a:r>
                      <a:r>
                        <a:rPr 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lang="th-TH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 3 </a:t>
                      </a:r>
                      <a:r>
                        <a:rPr lang="th-TH" sz="2600" b="0" i="0" u="none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ของเดือน </a:t>
                      </a:r>
                      <a:r>
                        <a:rPr lang="en-US" sz="2600" b="0" i="0" u="none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13</a:t>
                      </a:r>
                      <a:r>
                        <a:rPr lang="th-TH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</a:t>
                      </a:r>
                      <a:r>
                        <a:rPr 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00-14.00 (</a:t>
                      </a:r>
                      <a:r>
                        <a:rPr lang="th-TH" sz="2600" b="0" i="0" u="none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พบอ</a:t>
                      </a:r>
                      <a:r>
                        <a:rPr lang="th-TH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.ที่ปรึกษาศูนย์ </a:t>
                      </a:r>
                      <a:r>
                        <a:rPr 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SALC </a:t>
                      </a:r>
                      <a:r>
                        <a:rPr lang="th-TH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เพื่อสนทนาปัญหา เดือนละ 1 ครั้ง</a:t>
                      </a:r>
                      <a:r>
                        <a:rPr lang="en-US" sz="2600" b="0" i="0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)</a:t>
                      </a:r>
                      <a:endParaRPr lang="en-US" sz="26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487703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ระยะเวลาเรียนรู้</a:t>
                      </a:r>
                      <a:endParaRPr lang="en-US" sz="26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r>
                        <a:rPr lang="th-TH" altLang="en-US" sz="2600" b="0" i="0" u="none" baseline="0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1 เทอม</a:t>
                      </a:r>
                      <a:endParaRPr lang="en-US" sz="26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  <a:tr h="308019">
                <a:tc>
                  <a:txBody>
                    <a:bodyPr/>
                    <a:lstStyle/>
                    <a:p>
                      <a:r>
                        <a:rPr lang="th-TH" sz="2600" dirty="0" smtClean="0"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การวัดผล</a:t>
                      </a:r>
                      <a:endParaRPr lang="en-US" sz="2600" dirty="0"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  <a:tc>
                  <a:txBody>
                    <a:bodyPr/>
                    <a:lstStyle/>
                    <a:p>
                      <a:r>
                        <a:rPr lang="th-TH" sz="2600" b="0" i="0" u="none" dirty="0" smtClean="0">
                          <a:solidFill>
                            <a:schemeClr val="tx1"/>
                          </a:solidFill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รู้สึกมีความสุข และมั่นใจเพิ่ม</a:t>
                      </a:r>
                      <a:endParaRPr lang="en-US" sz="2600" b="0" i="0" u="none" dirty="0">
                        <a:solidFill>
                          <a:schemeClr val="tx1"/>
                        </a:solidFill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2" marR="91442" marT="45722" marB="45722"/>
                </a:tc>
              </a:tr>
            </a:tbl>
          </a:graphicData>
        </a:graphic>
      </p:graphicFrame>
      <p:sp>
        <p:nvSpPr>
          <p:cNvPr id="8" name="Text Box 42"/>
          <p:cNvSpPr txBox="1">
            <a:spLocks noChangeArrowheads="1"/>
          </p:cNvSpPr>
          <p:nvPr/>
        </p:nvSpPr>
        <p:spPr bwMode="auto">
          <a:xfrm>
            <a:off x="2289923" y="729222"/>
            <a:ext cx="2295526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ตัวอย่างที่ 2</a:t>
            </a: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43260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86" y="1502149"/>
            <a:ext cx="3267075" cy="2724150"/>
          </a:xfrm>
          <a:prstGeom prst="rect">
            <a:avLst/>
          </a:prstGeom>
        </p:spPr>
      </p:pic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434227" y="769563"/>
            <a:ext cx="4796679" cy="28931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การวางแผนพัฒนาการเรียนรู้ของตนเองไม่เรื่องยากเกินความสามารถ แต่ถ้าคุณยังไม่มั่นใจอาจหารือผู้รู้.... ไม่ว่าจะเป็นอาจารย์ที่เคยสอน...เพื่อน...หรือแม้แต่เพื่อนของเพื่อน... ใครก็ได้ที่มีประสบการณ์มากกว่า</a:t>
            </a:r>
          </a:p>
          <a:p>
            <a:pPr algn="ctr">
              <a:spcBef>
                <a:spcPct val="50000"/>
              </a:spcBef>
              <a:buClrTx/>
              <a:buSzTx/>
              <a:buNone/>
              <a:defRPr/>
            </a:pPr>
            <a:r>
              <a:rPr lang="th-TH" altLang="en-US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.....และสำคัญที่สุด</a:t>
            </a:r>
            <a:r>
              <a:rPr lang="en-US" altLang="en-US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…</a:t>
            </a:r>
            <a:r>
              <a:rPr lang="th-TH" altLang="en-US" sz="2800" dirty="0">
                <a:latin typeface="Cordia New" panose="020B0304020202020204" pitchFamily="34" charset="-34"/>
                <a:cs typeface="Cordia New" panose="020B0304020202020204" pitchFamily="34" charset="-34"/>
              </a:rPr>
              <a:t>ลงมือเขียน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แผน</a:t>
            </a: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27" y="4412094"/>
            <a:ext cx="1598612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306276" y="5110415"/>
            <a:ext cx="30053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</a:p>
          <a:p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4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4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4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565</Words>
  <Application>Microsoft Office PowerPoint</Application>
  <PresentationFormat>Widescreen</PresentationFormat>
  <Paragraphs>114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Y54_Shannoy.vas</cp:lastModifiedBy>
  <cp:revision>64</cp:revision>
  <dcterms:created xsi:type="dcterms:W3CDTF">2015-01-09T05:03:30Z</dcterms:created>
  <dcterms:modified xsi:type="dcterms:W3CDTF">2016-06-27T07:22:32Z</dcterms:modified>
</cp:coreProperties>
</file>