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68" r:id="rId4"/>
    <p:sldId id="269" r:id="rId5"/>
    <p:sldId id="270" r:id="rId6"/>
    <p:sldId id="276" r:id="rId7"/>
    <p:sldId id="275" r:id="rId8"/>
    <p:sldId id="272" r:id="rId9"/>
    <p:sldId id="266" r:id="rId10"/>
    <p:sldId id="259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62937" y="4330240"/>
            <a:ext cx="3960813" cy="108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Writing A Reading Plan</a:t>
            </a:r>
            <a:endParaRPr lang="en-US" altLang="en-US" sz="2000" b="1" dirty="0" smtClean="0">
              <a:latin typeface="Calibri" panose="020F0502020204030204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02" y="359535"/>
            <a:ext cx="4911144" cy="306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56198" y="226464"/>
            <a:ext cx="2945249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การใช้คู่มือเพื่อพัฒนาตัวคุณเอง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443753" y="2125189"/>
            <a:ext cx="4648433" cy="457356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คู่มือเล่มนี้นำเสนอวิธีการวางแผนการ</a:t>
            </a:r>
            <a:r>
              <a:rPr lang="th-TH" altLang="th-TH" sz="2800" i="1" u="sng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พัฒนาการอ่าน</a:t>
            </a: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ด้วยตัวเองตามชั้นตอนต่อไปนี้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วิเคราะห์</a:t>
            </a: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ปัญหาของตัวเอง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กำหนดเป้าหมายของตัวเอง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ศึกษาตัวอย่างการตั้งเป้าหมาย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ลงมือเขียนแผนของตัวเอง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ปฏิบัติอย่างจริงจังตามแผน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ถ้าไม่ประสบความสำเร็จ ปรับแผน 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</a:t>
            </a:r>
            <a:r>
              <a:rPr lang="th-TH" altLang="th-TH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ปฎิบัติ</a:t>
            </a: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อีกครั้ง ...อย่าท้อแท้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5" name="Text Box 73"/>
          <p:cNvSpPr txBox="1">
            <a:spLocks noChangeArrowheads="1"/>
          </p:cNvSpPr>
          <p:nvPr/>
        </p:nvSpPr>
        <p:spPr bwMode="auto">
          <a:xfrm>
            <a:off x="7160579" y="359193"/>
            <a:ext cx="4737343" cy="133498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40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ปัญหาในการอ่านของคุณคือ</a:t>
            </a:r>
            <a:r>
              <a:rPr lang="en-US" altLang="en-US" sz="40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….?</a:t>
            </a:r>
            <a:endParaRPr lang="en-US" altLang="en-US" sz="40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565" y="35045"/>
            <a:ext cx="1361795" cy="198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73"/>
          <p:cNvSpPr txBox="1">
            <a:spLocks noChangeArrowheads="1"/>
          </p:cNvSpPr>
          <p:nvPr/>
        </p:nvSpPr>
        <p:spPr bwMode="auto">
          <a:xfrm>
            <a:off x="8541283" y="2135596"/>
            <a:ext cx="1602814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ศัพท์น้อย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307" y="3467447"/>
            <a:ext cx="1245045" cy="1528842"/>
          </a:xfrm>
          <a:prstGeom prst="rect">
            <a:avLst/>
          </a:prstGeom>
        </p:spPr>
      </p:pic>
      <p:sp>
        <p:nvSpPr>
          <p:cNvPr id="19" name="Text Box 73"/>
          <p:cNvSpPr txBox="1">
            <a:spLocks noChangeArrowheads="1"/>
          </p:cNvSpPr>
          <p:nvPr/>
        </p:nvSpPr>
        <p:spPr bwMode="auto">
          <a:xfrm>
            <a:off x="6817565" y="3248160"/>
            <a:ext cx="1610766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อ่านช้า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3" name="Text Box 73"/>
          <p:cNvSpPr txBox="1">
            <a:spLocks noChangeArrowheads="1"/>
          </p:cNvSpPr>
          <p:nvPr/>
        </p:nvSpPr>
        <p:spPr bwMode="auto">
          <a:xfrm>
            <a:off x="9260969" y="5224882"/>
            <a:ext cx="2839352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ไม่มีความรู้เกี่ยวกับเรื่องที่อ่าน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7" name="Text Box 73"/>
          <p:cNvSpPr txBox="1">
            <a:spLocks noChangeArrowheads="1"/>
          </p:cNvSpPr>
          <p:nvPr/>
        </p:nvSpPr>
        <p:spPr bwMode="auto">
          <a:xfrm>
            <a:off x="10287156" y="3300098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อ่านออกเสียงไม่ถูก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8" name="Text Box 73"/>
          <p:cNvSpPr txBox="1">
            <a:spLocks noChangeArrowheads="1"/>
          </p:cNvSpPr>
          <p:nvPr/>
        </p:nvSpPr>
        <p:spPr bwMode="auto">
          <a:xfrm>
            <a:off x="6930517" y="4996289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2800" dirty="0">
                <a:latin typeface="Cordia New" pitchFamily="34" charset="-34"/>
                <a:cs typeface="Cordia New" pitchFamily="34" charset="-34"/>
              </a:rPr>
              <a:t>[   </a:t>
            </a:r>
            <a:r>
              <a:rPr lang="en-US" sz="2800" dirty="0" smtClean="0">
                <a:latin typeface="Cordia New" pitchFamily="34" charset="-34"/>
                <a:cs typeface="Cordia New" pitchFamily="34" charset="-34"/>
              </a:rPr>
              <a:t>] </a:t>
            </a:r>
            <a:r>
              <a:rPr lang="th-TH" sz="2800" dirty="0" smtClean="0">
                <a:latin typeface="Cordia New" pitchFamily="34" charset="-34"/>
                <a:cs typeface="Cordia New" pitchFamily="34" charset="-34"/>
              </a:rPr>
              <a:t>ไวยากรณ์ไม่แข็งแรง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132574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134127" y="761267"/>
            <a:ext cx="2945249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คำแนะนำ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5" name="Text Box 73"/>
          <p:cNvSpPr txBox="1">
            <a:spLocks noChangeArrowheads="1"/>
          </p:cNvSpPr>
          <p:nvPr/>
        </p:nvSpPr>
        <p:spPr bwMode="auto">
          <a:xfrm>
            <a:off x="7160579" y="359193"/>
            <a:ext cx="4737343" cy="121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Identify your </a:t>
            </a:r>
            <a:endParaRPr lang="th-TH" altLang="en-US" dirty="0" smtClean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altLang="en-US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reading needs….</a:t>
            </a:r>
            <a:endParaRPr lang="en-US" altLang="en-US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929115" y="2069269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เป้าหมายใน</a:t>
            </a: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การอ่านของคุณ</a:t>
            </a:r>
            <a:r>
              <a:rPr lang="th-TH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คืออะไร</a:t>
            </a:r>
            <a:r>
              <a:rPr lang="en-US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?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0" name="Text Box 73"/>
          <p:cNvSpPr txBox="1">
            <a:spLocks noChangeArrowheads="1"/>
          </p:cNvSpPr>
          <p:nvPr/>
        </p:nvSpPr>
        <p:spPr bwMode="auto">
          <a:xfrm>
            <a:off x="8453703" y="3019483"/>
            <a:ext cx="1610766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อ่านเพื่ออะไร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10287156" y="5224546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อ่านเกี่ยวกับอะไร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074" y="359193"/>
            <a:ext cx="1361795" cy="198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778" y="3841075"/>
            <a:ext cx="2378958" cy="1502230"/>
          </a:xfrm>
          <a:prstGeom prst="rect">
            <a:avLst/>
          </a:prstGeom>
        </p:spPr>
      </p:pic>
      <p:sp>
        <p:nvSpPr>
          <p:cNvPr id="16" name="Text Box 73"/>
          <p:cNvSpPr txBox="1">
            <a:spLocks noChangeArrowheads="1"/>
          </p:cNvSpPr>
          <p:nvPr/>
        </p:nvSpPr>
        <p:spPr bwMode="auto">
          <a:xfrm>
            <a:off x="6842937" y="5224546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อ่านงานเขียนประเภทไหน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1059262" y="3234927"/>
            <a:ext cx="4027513" cy="95410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เมื่อรู้ปัญหาแล้ว ลองตอบคำถามว่าเป้าหมายในการอ่านของคุณคืออะไร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482727"/>
              </p:ext>
            </p:extLst>
          </p:nvPr>
        </p:nvGraphicFramePr>
        <p:xfrm>
          <a:off x="6807773" y="382852"/>
          <a:ext cx="5057015" cy="563883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รวมวัตถุประสงค์ที่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ฉันอยาก/ต้องฝึกอ่าน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เพื่อความบันเทิง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เพื่อเพิ่มพูนความรู้ทางวิชาการ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เปิดโลกทัศน์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เตรียมตัวไปต่างประเทศ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เตรียมสอบ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เตรียมต้อนรับ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AEC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ทำโครงงาน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/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วิจัย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เพื่อเพิ่มความเร็วในการอ่าน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อ่านสรุปความได้ดีขึ้น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อ่านและจดบันทึกได้เร็ว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069" y="4317295"/>
            <a:ext cx="1540501" cy="1625095"/>
          </a:xfrm>
          <a:prstGeom prst="rect">
            <a:avLst/>
          </a:prstGeom>
        </p:spPr>
      </p:pic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606637"/>
              </p:ext>
            </p:extLst>
          </p:nvPr>
        </p:nvGraphicFramePr>
        <p:xfrm>
          <a:off x="0" y="2072610"/>
          <a:ext cx="5057015" cy="478539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สรุปทักษะที่จำเป็นในการอ่าน</a:t>
                      </a:r>
                      <a:endParaRPr kumimoji="0" 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การเดา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(predicting)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การสรุป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(summarizing)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การจดบันทึกจากสิ่งที่อ่าน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(note-taking)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การอ่านออกเสียง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การอ่านจับใจความหลัก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(reading for </a:t>
                      </a:r>
                      <a:b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main idea)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การเดาศัพท์จากบริบท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(guessing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/>
                      </a:r>
                      <a:b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meaning from the context)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110" y="5173893"/>
            <a:ext cx="1237088" cy="1564552"/>
          </a:xfrm>
          <a:prstGeom prst="rect">
            <a:avLst/>
          </a:prstGeom>
        </p:spPr>
      </p:pic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386909" y="276574"/>
            <a:ext cx="4696079" cy="95410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อ่านข้อมูลประกอบก่อนลองเติมเป้าหมายระยะสั้น และระยะยาวของตัวเอง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22734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262789"/>
              </p:ext>
            </p:extLst>
          </p:nvPr>
        </p:nvGraphicFramePr>
        <p:xfrm>
          <a:off x="268021" y="418710"/>
          <a:ext cx="5057015" cy="1920875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015925"/>
              </p:ext>
            </p:extLst>
          </p:nvPr>
        </p:nvGraphicFramePr>
        <p:xfrm>
          <a:off x="590762" y="672895"/>
          <a:ext cx="5057015" cy="521211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รวมหัวข้อที่ฉันอยาก/ต้องฝึกอ่าน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Self-access learning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      (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การเรียนรู้แบบพึ่งตนเอง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Green food 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Knowledge management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      (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การจัดการความรู้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)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การอ่านออกเสียง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225628"/>
              </p:ext>
            </p:extLst>
          </p:nvPr>
        </p:nvGraphicFramePr>
        <p:xfrm>
          <a:off x="6875021" y="542907"/>
          <a:ext cx="5057015" cy="649227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รวมรายการสิ่งที่ฉันอยาก/ต้องฝึกอ่าน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ea typeface="+mn-ea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หนังสือพิมพ์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ตำราวิชาการ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บทความต่างประเทศ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งานวิจัย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_Layiji MaHaNiYom V 1.2" pitchFamily="2" charset="0"/>
                          <a:cs typeface="+mn-cs"/>
                        </a:rPr>
                        <a:t>e-mail/blog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883" y="2135000"/>
            <a:ext cx="1227347" cy="14957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710" y="5053685"/>
            <a:ext cx="1237088" cy="156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55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041" y="1466616"/>
            <a:ext cx="1757389" cy="159506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95603"/>
              </p:ext>
            </p:extLst>
          </p:nvPr>
        </p:nvGraphicFramePr>
        <p:xfrm>
          <a:off x="6765647" y="-335290"/>
          <a:ext cx="5057015" cy="2952812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2952812"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buNone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ฉันต้องการฝึก</a:t>
                      </a:r>
                      <a:r>
                        <a:rPr lang="th-TH" altLang="en-US" sz="3600" dirty="0" smtClean="0">
                          <a:latin typeface="Calibri" panose="020F0502020204030204" pitchFamily="34" charset="0"/>
                          <a:cs typeface="+mn-cs"/>
                        </a:rPr>
                        <a:t>อ่านงานเขียน</a:t>
                      </a:r>
                    </a:p>
                    <a:p>
                      <a:pPr algn="ctr">
                        <a:spcBef>
                          <a:spcPct val="0"/>
                        </a:spcBef>
                        <a:buNone/>
                      </a:pPr>
                      <a:r>
                        <a:rPr lang="th-TH" altLang="en-US" sz="3600" dirty="0" smtClean="0">
                          <a:latin typeface="Calibri" panose="020F0502020204030204" pitchFamily="34" charset="0"/>
                          <a:cs typeface="+mn-cs"/>
                        </a:rPr>
                        <a:t>ประเภทไหน</a:t>
                      </a:r>
                    </a:p>
                    <a:p>
                      <a:pPr algn="ctr">
                        <a:spcBef>
                          <a:spcPct val="0"/>
                        </a:spcBef>
                        <a:buNone/>
                      </a:pPr>
                      <a:endParaRPr lang="en-US" altLang="en-US" sz="3600" dirty="0" smtClean="0">
                        <a:latin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140526"/>
              </p:ext>
            </p:extLst>
          </p:nvPr>
        </p:nvGraphicFramePr>
        <p:xfrm>
          <a:off x="6961783" y="3552153"/>
          <a:ext cx="4704976" cy="209735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482249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ข่าวเซ</a:t>
                      </a:r>
                      <a:r>
                        <a:rPr lang="th-TH" dirty="0" err="1" smtClean="0"/>
                        <a:t>เลป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บทความวิชาการ</a:t>
                      </a:r>
                    </a:p>
                  </a:txBody>
                  <a:tcPr/>
                </a:tc>
              </a:tr>
              <a:tr h="542875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942749"/>
              </p:ext>
            </p:extLst>
          </p:nvPr>
        </p:nvGraphicFramePr>
        <p:xfrm>
          <a:off x="389562" y="116214"/>
          <a:ext cx="5057015" cy="960438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960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ฉันต้องการฝึกอ่านเพื่ออะไร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453" y="1704815"/>
            <a:ext cx="1417824" cy="1455245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470244" y="3472456"/>
          <a:ext cx="4704976" cy="295079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สอบวิชาการอ่านภาษาอังกฤษให้ผ่าน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เพิ่มพูนความรู้ได้ด้วยตัวเองเมื่อทำงานในอนาคต</a:t>
                      </a:r>
                    </a:p>
                  </a:txBody>
                  <a:tcPr/>
                </a:tc>
              </a:tr>
              <a:tr h="542875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000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796337"/>
              </p:ext>
            </p:extLst>
          </p:nvPr>
        </p:nvGraphicFramePr>
        <p:xfrm>
          <a:off x="456279" y="230451"/>
          <a:ext cx="5057015" cy="1920875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ฉันต้องการฝึกอ่านหัวข้ออะไร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094" y="1270188"/>
            <a:ext cx="1210830" cy="1540248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740188"/>
              </p:ext>
            </p:extLst>
          </p:nvPr>
        </p:nvGraphicFramePr>
        <p:xfrm>
          <a:off x="594552" y="3429000"/>
          <a:ext cx="4704976" cy="2499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การพัฒนาความจำ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dirty="0" err="1" smtClean="0"/>
                        <a:t>ต.ย</a:t>
                      </a:r>
                      <a:r>
                        <a:rPr lang="th-TH" dirty="0" smtClean="0"/>
                        <a:t>. นาโนเทคโนโลยี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 Box 73"/>
          <p:cNvSpPr txBox="1">
            <a:spLocks noChangeArrowheads="1"/>
          </p:cNvSpPr>
          <p:nvPr/>
        </p:nvSpPr>
        <p:spPr bwMode="auto">
          <a:xfrm>
            <a:off x="6465205" y="673871"/>
            <a:ext cx="2945249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คำแนะนำ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12" name="Picture 7" descr="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215" y="655028"/>
            <a:ext cx="1361795" cy="198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7490917" y="2894542"/>
            <a:ext cx="4027513" cy="138499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หากระดาษสักแผ่น และลองฝึกเขียนแผนสำหรับเป้าหมายระยะสั้นๆ ก่อน...โดยดูจากตัวอย่างในหน้าถัดไป</a:t>
            </a:r>
          </a:p>
        </p:txBody>
      </p:sp>
    </p:spTree>
    <p:extLst>
      <p:ext uri="{BB962C8B-B14F-4D97-AF65-F5344CB8AC3E}">
        <p14:creationId xmlns:p14="http://schemas.microsoft.com/office/powerpoint/2010/main" val="23105673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487148"/>
              </p:ext>
            </p:extLst>
          </p:nvPr>
        </p:nvGraphicFramePr>
        <p:xfrm>
          <a:off x="324223" y="1089212"/>
          <a:ext cx="4973918" cy="582166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62530"/>
                <a:gridCol w="3711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28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ตัวอย่างแผนพัฒนาการอ่าน</a:t>
                      </a:r>
                      <a:endParaRPr lang="en-US" sz="28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เป้าหมาย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th-TH" altLang="en-US" sz="2800" b="1" i="1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ฉันสามารถ</a:t>
                      </a:r>
                      <a:r>
                        <a:rPr lang="th-TH" alt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อ่านนิตยสารภาษาอังกฤษคอลัมน์ซุปซิปดาราได้ดีกว่าเดิม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30 </a:t>
                      </a:r>
                      <a:r>
                        <a:rPr lang="en-US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% </a:t>
                      </a:r>
                      <a:r>
                        <a:rPr lang="th-TH" alt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กว่าเดิมภายใน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en-US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เดือน</a:t>
                      </a:r>
                      <a:endParaRPr lang="th-TH" altLang="en-US" sz="2800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วิธีการทำให้บรรลุ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</a:t>
                      </a:r>
                      <a:r>
                        <a:rPr lang="th-TH" alt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+mn-cs"/>
                        </a:rPr>
                        <a:t>คอลัมน์ซุปซิปดารา</a:t>
                      </a: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จากนิตยสาร</a:t>
                      </a:r>
                      <a:r>
                        <a:rPr lang="en-US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Gossip Girl (</a:t>
                      </a: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ยืมจากศูนย์การเรียนรู้แบบพึ่งตนเอง</a:t>
                      </a:r>
                      <a:r>
                        <a:rPr lang="en-US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SALC)</a:t>
                      </a: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อาทิตย์ละ</a:t>
                      </a: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3 เล่ม</a:t>
                      </a:r>
                      <a:endParaRPr lang="th-TH" altLang="en-US" sz="2800" b="0" i="0" u="none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เปิดคำศัพท์สำคัญที่ต้องเจอบ่อยๆ และจดลงบัตรคำ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ทบทวนศัพท์ที่เรียนไปแล้วทุกวันจากบัตรคำที่จด</a:t>
                      </a:r>
                      <a:endParaRPr lang="en-US" altLang="en-US" sz="2800" b="0" i="0" u="none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208784"/>
              </p:ext>
            </p:extLst>
          </p:nvPr>
        </p:nvGraphicFramePr>
        <p:xfrm>
          <a:off x="7070335" y="920268"/>
          <a:ext cx="4704976" cy="42976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87865"/>
                <a:gridCol w="33171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ตัวอย่างแผนพัฒนาการอ่าน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วัน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</a:t>
                      </a:r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เวลาเรียนรู้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ฝึกอ่าน- จันทร์-พุธ-</a:t>
                      </a:r>
                      <a:r>
                        <a:rPr lang="th-TH" sz="2800" b="0" i="0" u="none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พฤ</a:t>
                      </a:r>
                      <a:endParaRPr lang="th-TH" sz="2800" b="0" i="0" u="none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    11-11.30 ที่ศูนย์ </a:t>
                      </a: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SALC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ทบทวน- ทุกวันระหว่างเดินทางมา </a:t>
                      </a:r>
                      <a:r>
                        <a:rPr lang="th-TH" sz="2800" b="0" i="0" u="none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มจธ</a:t>
                      </a:r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endParaRPr lang="en-US" sz="28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ระยะเวลาเรียนรู้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en-US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เดือน</a:t>
                      </a:r>
                      <a:endParaRPr lang="th-TH" altLang="en-US" sz="2800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การวัดผล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sz="26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อ่านได้ดีขึ้นกว่าเดิม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30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%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</a:tbl>
          </a:graphicData>
        </a:graphic>
      </p:graphicFrame>
      <p:pic>
        <p:nvPicPr>
          <p:cNvPr id="10" name="Picture 9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387" y="-920269"/>
            <a:ext cx="1515878" cy="1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871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434227" y="769563"/>
            <a:ext cx="4796679" cy="28931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การวางแผนพัฒนาการเรียนรู้ของตนเองไม่เรื่องยากเกินความสามารถ แต่ถ้าคุณยังไม่มั่นใจอาจหารือผู้รู้.... ไม่ว่าจะเป็นอาจารย์ที่เคยสอน...เพื่อน...หรือแม้แต่เพื่อนของเพื่อน... ใครก็ได้ที่มีประสบการณ์มากกว่า</a:t>
            </a:r>
          </a:p>
          <a:p>
            <a:pPr algn="ctr">
              <a:spcBef>
                <a:spcPct val="50000"/>
              </a:spcBef>
              <a:buClrTx/>
              <a:buSzTx/>
              <a:buNone/>
              <a:defRPr/>
            </a:pPr>
            <a:r>
              <a:rPr lang="th-TH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.....และสำคัญที่สุด</a:t>
            </a:r>
            <a:r>
              <a:rPr lang="en-US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…</a:t>
            </a:r>
            <a:r>
              <a:rPr lang="th-TH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ลงมือเขียน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แผน</a:t>
            </a: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27" y="4412094"/>
            <a:ext cx="1598612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306276" y="5110415"/>
            <a:ext cx="30053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</a:p>
          <a:p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4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4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652</Words>
  <Application>Microsoft Office PowerPoint</Application>
  <PresentationFormat>Widescreen</PresentationFormat>
  <Paragraphs>112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_Layiji MaHaNiYom V 1.2</vt:lpstr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Y54_Shannoy.vas</cp:lastModifiedBy>
  <cp:revision>81</cp:revision>
  <dcterms:created xsi:type="dcterms:W3CDTF">2015-01-09T05:03:30Z</dcterms:created>
  <dcterms:modified xsi:type="dcterms:W3CDTF">2016-06-27T07:20:43Z</dcterms:modified>
</cp:coreProperties>
</file>