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59" r:id="rId11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6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9072435" y="4508355"/>
            <a:ext cx="2214562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4" tIns="55119" rIns="110234" bIns="55119" anchor="b"/>
          <a:lstStyle/>
          <a:p>
            <a:pPr algn="ctr" defTabSz="1101725" eaLnBrk="0" hangingPunct="0"/>
            <a:r>
              <a:rPr lang="th-TH" sz="3400" dirty="0"/>
              <a:t/>
            </a:r>
            <a:br>
              <a:rPr lang="th-TH" sz="3400" dirty="0"/>
            </a:br>
            <a:r>
              <a:rPr lang="th-TH" sz="3400" dirty="0"/>
              <a:t/>
            </a:r>
            <a:br>
              <a:rPr lang="th-TH" sz="3400" dirty="0"/>
            </a:br>
            <a:r>
              <a:rPr lang="th-TH" sz="3400" dirty="0"/>
              <a:t/>
            </a:r>
            <a:br>
              <a:rPr lang="th-TH" sz="3400" dirty="0"/>
            </a:br>
            <a:endParaRPr lang="en-US" sz="3400" dirty="0" smtClean="0"/>
          </a:p>
          <a:p>
            <a:pPr algn="ctr" defTabSz="1101725" eaLnBrk="0" hangingPunct="0"/>
            <a:endParaRPr lang="en-US" sz="3400" b="1" dirty="0">
              <a:solidFill>
                <a:srgbClr val="0066FF"/>
              </a:solidFill>
            </a:endParaRPr>
          </a:p>
          <a:p>
            <a:pPr algn="ctr" defTabSz="1101725" eaLnBrk="0" hangingPunct="0"/>
            <a:endParaRPr lang="en-US" sz="3400" b="1" dirty="0" smtClean="0">
              <a:solidFill>
                <a:srgbClr val="0066FF"/>
              </a:solidFill>
            </a:endParaRPr>
          </a:p>
          <a:p>
            <a:pPr algn="ctr" defTabSz="1101725" eaLnBrk="0" hangingPunct="0"/>
            <a:endParaRPr lang="en-US" sz="3400" b="1" dirty="0" smtClean="0">
              <a:solidFill>
                <a:srgbClr val="0066FF"/>
              </a:solidFill>
            </a:endParaRPr>
          </a:p>
          <a:p>
            <a:pPr algn="ctr" defTabSz="1101725" eaLnBrk="0" hangingPunct="0"/>
            <a:endParaRPr lang="en-US" sz="3400" b="1" dirty="0">
              <a:solidFill>
                <a:srgbClr val="0066FF"/>
              </a:solidFill>
            </a:endParaRPr>
          </a:p>
          <a:p>
            <a:pPr algn="ctr" defTabSz="1101725" eaLnBrk="0" hangingPunct="0"/>
            <a:endParaRPr lang="en-US" sz="3400" b="1" dirty="0" smtClean="0">
              <a:solidFill>
                <a:srgbClr val="0066FF"/>
              </a:solidFill>
            </a:endParaRPr>
          </a:p>
          <a:p>
            <a:pPr algn="ctr" defTabSz="1101725" eaLnBrk="0" hangingPunct="0"/>
            <a:endParaRPr lang="en-US" sz="3400" b="1" dirty="0">
              <a:solidFill>
                <a:srgbClr val="0066FF"/>
              </a:solidFill>
            </a:endParaRPr>
          </a:p>
          <a:p>
            <a:pPr algn="r" defTabSz="1101725" eaLnBrk="0" hangingPunct="0"/>
            <a:r>
              <a:rPr lang="th-TH" sz="3400" dirty="0"/>
              <a:t/>
            </a:r>
            <a:br>
              <a:rPr lang="th-TH" sz="3400" dirty="0"/>
            </a:br>
            <a:r>
              <a:rPr lang="th-TH" sz="3400" b="1" dirty="0"/>
              <a:t/>
            </a:r>
            <a:br>
              <a:rPr lang="th-TH" sz="3400" b="1" dirty="0"/>
            </a:br>
            <a:r>
              <a:rPr lang="en-US" sz="3400" b="1" dirty="0" smtClean="0"/>
              <a:t>Self-study Planning Manual</a:t>
            </a:r>
            <a:endParaRPr lang="th-TH" sz="3400" b="1" dirty="0"/>
          </a:p>
        </p:txBody>
      </p:sp>
      <p:pic>
        <p:nvPicPr>
          <p:cNvPr id="7" name="Picture 6" descr="nowi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923" y="0"/>
            <a:ext cx="1678663" cy="16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9072435" y="457626"/>
            <a:ext cx="2543723" cy="657518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124027" tIns="62013" rIns="124027" bIns="62013"/>
          <a:lstStyle>
            <a:lvl1pPr defTabSz="123983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123983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123983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123983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123983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123983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123983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123983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123983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algn="ctr" eaLnBrk="1" hangingPunct="1">
              <a:defRPr/>
            </a:pPr>
            <a:r>
              <a:rPr lang="en-US" sz="2000" b="1" dirty="0" err="1" smtClean="0">
                <a:solidFill>
                  <a:schemeClr val="bg1"/>
                </a:solidFill>
              </a:rPr>
              <a:t>Counselling</a:t>
            </a:r>
            <a:r>
              <a:rPr lang="en-US" sz="2000" b="1" dirty="0" smtClean="0">
                <a:solidFill>
                  <a:schemeClr val="bg1"/>
                </a:solidFill>
              </a:rPr>
              <a:t> Service</a:t>
            </a:r>
          </a:p>
          <a:p>
            <a:pPr algn="ctr" eaLnBrk="1" hangingPunct="1">
              <a:defRPr/>
            </a:pPr>
            <a:r>
              <a:rPr lang="en-US" sz="1400" b="1" dirty="0" smtClean="0">
                <a:solidFill>
                  <a:schemeClr val="bg1"/>
                </a:solidFill>
              </a:rPr>
              <a:t>K    M   U    T    </a:t>
            </a:r>
            <a:r>
              <a:rPr lang="en-US" sz="1400" b="1" dirty="0" err="1" smtClean="0">
                <a:solidFill>
                  <a:schemeClr val="bg1"/>
                </a:solidFill>
              </a:rPr>
              <a:t>T</a:t>
            </a:r>
            <a:r>
              <a:rPr lang="en-US" sz="1400" b="1" dirty="0" smtClean="0">
                <a:solidFill>
                  <a:schemeClr val="bg1"/>
                </a:solidFill>
              </a:rPr>
              <a:t>        S    A    L   C</a:t>
            </a:r>
            <a:endParaRPr lang="th-TH" sz="1400" dirty="0" smtClean="0">
              <a:solidFill>
                <a:schemeClr val="bg1"/>
              </a:solidFill>
            </a:endParaRPr>
          </a:p>
        </p:txBody>
      </p:sp>
      <p:sp>
        <p:nvSpPr>
          <p:cNvPr id="9" name="Text Box 44"/>
          <p:cNvSpPr txBox="1">
            <a:spLocks noChangeArrowheads="1"/>
          </p:cNvSpPr>
          <p:nvPr/>
        </p:nvSpPr>
        <p:spPr bwMode="auto">
          <a:xfrm>
            <a:off x="7286377" y="6011688"/>
            <a:ext cx="3892904" cy="657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1028700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1028700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1028700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1028700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10287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10287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10287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10287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algn="r" eaLnBrk="1" hangingPunct="1"/>
            <a:endParaRPr lang="th-TH" sz="1800" dirty="0">
              <a:solidFill>
                <a:schemeClr val="tx1"/>
              </a:solidFill>
            </a:endParaRPr>
          </a:p>
          <a:p>
            <a:pPr algn="r" eaLnBrk="1" hangingPunct="1"/>
            <a:r>
              <a:rPr lang="en-US" sz="1800" dirty="0">
                <a:solidFill>
                  <a:schemeClr val="tx1"/>
                </a:solidFill>
              </a:rPr>
              <a:t>Copyright 20</a:t>
            </a:r>
            <a:r>
              <a:rPr lang="th-TH" sz="1800" dirty="0">
                <a:solidFill>
                  <a:schemeClr val="tx1"/>
                </a:solidFill>
              </a:rPr>
              <a:t>13</a:t>
            </a:r>
            <a:r>
              <a:rPr lang="en-US" sz="1800" dirty="0">
                <a:solidFill>
                  <a:schemeClr val="tx1"/>
                </a:solidFill>
              </a:rPr>
              <a:t> Self-access Learning Centre, KMUTT </a:t>
            </a:r>
            <a:endParaRPr lang="th-TH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91923" y="1654013"/>
            <a:ext cx="494077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101725" eaLnBrk="0" hangingPunct="0"/>
            <a:r>
              <a:rPr lang="th-TH" sz="3600" b="1" dirty="0" smtClean="0">
                <a:solidFill>
                  <a:schemeClr val="tx1"/>
                </a:solidFill>
              </a:rPr>
              <a:t>คู่มือ</a:t>
            </a:r>
            <a:endParaRPr lang="en-US" sz="3600" b="1" dirty="0" smtClean="0">
              <a:solidFill>
                <a:schemeClr val="tx1"/>
              </a:solidFill>
            </a:endParaRPr>
          </a:p>
          <a:p>
            <a:pPr algn="ctr" defTabSz="1101725" eaLnBrk="0" hangingPunct="0"/>
            <a:r>
              <a:rPr lang="th-TH" sz="3600" b="1" dirty="0" smtClean="0">
                <a:solidFill>
                  <a:schemeClr val="tx1"/>
                </a:solidFill>
              </a:rPr>
              <a:t>การ</a:t>
            </a:r>
            <a:r>
              <a:rPr lang="th-TH" sz="3600" b="1" dirty="0">
                <a:solidFill>
                  <a:schemeClr val="tx1"/>
                </a:solidFill>
              </a:rPr>
              <a:t>วางแผนการเรียนรู้ด้วยตนเอง  </a:t>
            </a:r>
          </a:p>
        </p:txBody>
      </p:sp>
      <p:pic>
        <p:nvPicPr>
          <p:cNvPr id="11" name="Picture 7" descr="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976" y="3131368"/>
            <a:ext cx="1523921" cy="221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2271192" y="895325"/>
            <a:ext cx="266429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defTabSz="1028700">
              <a:spcBef>
                <a:spcPct val="20000"/>
              </a:spcBef>
            </a:pPr>
            <a:r>
              <a:rPr lang="th-TH" sz="2800" b="1" dirty="0">
                <a:solidFill>
                  <a:srgbClr val="0066FF"/>
                </a:solidFill>
              </a:rPr>
              <a:t>คู่มือการวางแผนการเรียนรู้ด้วยตนเอง  </a:t>
            </a: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594551" y="2614937"/>
            <a:ext cx="4569119" cy="390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33400" indent="-533400" algn="l" defTabSz="1028700">
              <a:spcBef>
                <a:spcPct val="20000"/>
              </a:spcBef>
            </a:pPr>
            <a:r>
              <a:rPr lang="th-TH" sz="2000" dirty="0"/>
              <a:t>คู่มือนี้แนะนำการวางแผนการเรียนรู้ด้วยตนเอง คุณสามารถ</a:t>
            </a:r>
          </a:p>
          <a:p>
            <a:pPr marL="533400" indent="-533400" algn="l" defTabSz="1028700">
              <a:spcBef>
                <a:spcPct val="20000"/>
              </a:spcBef>
            </a:pPr>
            <a:r>
              <a:rPr lang="th-TH" sz="2000" dirty="0"/>
              <a:t>ประยุกต์แนวทางที่แนะนำในคู่มือนี้สำหรับการวางแผน</a:t>
            </a:r>
            <a:r>
              <a:rPr lang="th-TH" sz="2000" dirty="0" smtClean="0"/>
              <a:t>เพื่อ</a:t>
            </a:r>
            <a:endParaRPr lang="en-US" sz="2000" dirty="0" smtClean="0"/>
          </a:p>
          <a:p>
            <a:pPr marL="533400" indent="-533400" algn="l" defTabSz="1028700">
              <a:spcBef>
                <a:spcPct val="20000"/>
              </a:spcBef>
            </a:pPr>
            <a:r>
              <a:rPr lang="th-TH" sz="2000" dirty="0" smtClean="0"/>
              <a:t>พัฒนาตนเอง</a:t>
            </a:r>
            <a:r>
              <a:rPr lang="th-TH" sz="2000" dirty="0"/>
              <a:t>ในด้านต่างๆรวมทั้งการพัฒนาภาษาอังกฤษด้วย</a:t>
            </a:r>
          </a:p>
          <a:p>
            <a:pPr marL="533400" indent="-533400" defTabSz="1028700">
              <a:spcBef>
                <a:spcPct val="20000"/>
              </a:spcBef>
            </a:pPr>
            <a:endParaRPr lang="th-TH" sz="2000" b="1" dirty="0"/>
          </a:p>
          <a:p>
            <a:pPr marL="533400" indent="-533400" defTabSz="1028700">
              <a:spcBef>
                <a:spcPct val="20000"/>
              </a:spcBef>
            </a:pPr>
            <a:r>
              <a:rPr lang="th-TH" sz="2000" b="1" dirty="0"/>
              <a:t>วิธีการใช้คู่มือ</a:t>
            </a:r>
          </a:p>
          <a:p>
            <a:pPr marL="533400" indent="-533400" algn="l" defTabSz="1028700">
              <a:spcBef>
                <a:spcPct val="20000"/>
              </a:spcBef>
              <a:buFontTx/>
              <a:buAutoNum type="arabicPeriod"/>
            </a:pPr>
            <a:r>
              <a:rPr lang="th-TH" sz="2000" dirty="0"/>
              <a:t>อ่านคำอธิบายประกอบในแต่ละขั้นตอนอย่างละเอียด</a:t>
            </a:r>
          </a:p>
          <a:p>
            <a:pPr marL="533400" indent="-533400" algn="l" defTabSz="1028700">
              <a:spcBef>
                <a:spcPct val="20000"/>
              </a:spcBef>
              <a:buFontTx/>
              <a:buAutoNum type="arabicPeriod"/>
            </a:pPr>
            <a:r>
              <a:rPr lang="th-TH" sz="2000" dirty="0"/>
              <a:t>ทดลองวางแผนการเรียนในหัวข้อที่คุณเลือกพัฒนาด้วยตนเอง</a:t>
            </a:r>
          </a:p>
          <a:p>
            <a:pPr marL="533400" indent="-533400" algn="l" defTabSz="1028700">
              <a:spcBef>
                <a:spcPct val="20000"/>
              </a:spcBef>
              <a:buFontTx/>
              <a:buAutoNum type="arabicPeriod"/>
            </a:pPr>
            <a:r>
              <a:rPr lang="th-TH" sz="2000" dirty="0"/>
              <a:t>คุณสามารถพบที่ปรึกษาประจำศูนย์เพื่อ</a:t>
            </a:r>
            <a:r>
              <a:rPr lang="th-TH" sz="2000" u="sng" dirty="0" smtClean="0"/>
              <a:t>ขอคำแนะนำเพิ่มเติม</a:t>
            </a:r>
            <a:r>
              <a:rPr lang="th-TH" sz="2000" dirty="0" smtClean="0"/>
              <a:t>หรือ</a:t>
            </a:r>
            <a:r>
              <a:rPr lang="th-TH" sz="2000" u="sng" dirty="0" smtClean="0"/>
              <a:t>วางแผนไปพร้อมๆกับที่ปรึกษาประจำศูนย์</a:t>
            </a:r>
            <a:r>
              <a:rPr lang="th-TH" sz="2000" dirty="0" smtClean="0"/>
              <a:t>ได้</a:t>
            </a:r>
            <a:endParaRPr lang="th-TH" sz="2000" dirty="0"/>
          </a:p>
        </p:txBody>
      </p:sp>
      <p:pic>
        <p:nvPicPr>
          <p:cNvPr id="16" name="Picture 7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80" y="501113"/>
            <a:ext cx="1191568" cy="173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 Box 16"/>
          <p:cNvSpPr txBox="1">
            <a:spLocks noChangeArrowheads="1"/>
          </p:cNvSpPr>
          <p:nvPr/>
        </p:nvSpPr>
        <p:spPr bwMode="auto">
          <a:xfrm>
            <a:off x="7513461" y="17099"/>
            <a:ext cx="4032448" cy="968027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2044E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7D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th-TH" sz="2400" b="1" dirty="0"/>
              <a:t>การวางแผนการเรียนรู้ด้วยตนเองมี 5 ขั้นตอนหลักดังนี้.....</a:t>
            </a:r>
            <a:endParaRPr lang="en-US" sz="2400" b="1" dirty="0"/>
          </a:p>
        </p:txBody>
      </p:sp>
      <p:sp>
        <p:nvSpPr>
          <p:cNvPr id="35" name="Rectangle 34"/>
          <p:cNvSpPr/>
          <p:nvPr/>
        </p:nvSpPr>
        <p:spPr>
          <a:xfrm>
            <a:off x="6845406" y="1255771"/>
            <a:ext cx="534659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lvl="0" indent="-609600" defTabSz="1028700">
              <a:spcBef>
                <a:spcPct val="20000"/>
              </a:spcBef>
            </a:pPr>
            <a:r>
              <a:rPr lang="th-TH" sz="2000" b="1" dirty="0">
                <a:solidFill>
                  <a:srgbClr val="0066FF"/>
                </a:solidFill>
              </a:rPr>
              <a:t>ขั้นตอนที 1</a:t>
            </a:r>
            <a:r>
              <a:rPr lang="en-US" sz="2000" b="1" dirty="0">
                <a:solidFill>
                  <a:srgbClr val="0066FF"/>
                </a:solidFill>
              </a:rPr>
              <a:t>: </a:t>
            </a:r>
            <a:r>
              <a:rPr lang="en-US" sz="2000" dirty="0">
                <a:solidFill>
                  <a:srgbClr val="0066FF"/>
                </a:solidFill>
              </a:rPr>
              <a:t>Understand your learning  objectives  </a:t>
            </a:r>
          </a:p>
          <a:p>
            <a:pPr marL="609600" lvl="0" indent="-609600" defTabSz="1028700">
              <a:spcBef>
                <a:spcPct val="20000"/>
              </a:spcBef>
            </a:pPr>
            <a:r>
              <a:rPr lang="en-US" sz="2000" dirty="0">
                <a:solidFill>
                  <a:srgbClr val="0066FF"/>
                </a:solidFill>
              </a:rPr>
              <a:t>              (</a:t>
            </a:r>
            <a:r>
              <a:rPr lang="th-TH" sz="2000" dirty="0">
                <a:solidFill>
                  <a:srgbClr val="0066FF"/>
                </a:solidFill>
              </a:rPr>
              <a:t>เข้าใจวัตถุประสงค์ในการเรียนรู้ของคุณ</a:t>
            </a:r>
            <a:r>
              <a:rPr lang="en-US" sz="2000" dirty="0" smtClean="0">
                <a:solidFill>
                  <a:srgbClr val="0066FF"/>
                </a:solidFill>
              </a:rPr>
              <a:t>)</a:t>
            </a:r>
          </a:p>
          <a:p>
            <a:pPr marL="609600" lvl="0" indent="-609600" defTabSz="1028700">
              <a:spcBef>
                <a:spcPct val="20000"/>
              </a:spcBef>
            </a:pPr>
            <a:endParaRPr lang="en-US" sz="2000" dirty="0">
              <a:solidFill>
                <a:srgbClr val="0066FF"/>
              </a:solidFill>
            </a:endParaRPr>
          </a:p>
          <a:p>
            <a:pPr lvl="0" defTabSz="1028700">
              <a:spcBef>
                <a:spcPct val="200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1.  </a:t>
            </a:r>
            <a:r>
              <a:rPr lang="th-TH" sz="2000" dirty="0" smtClean="0">
                <a:solidFill>
                  <a:schemeClr val="tx1"/>
                </a:solidFill>
              </a:rPr>
              <a:t>ทำ</a:t>
            </a:r>
            <a:r>
              <a:rPr lang="th-TH" sz="2000" dirty="0">
                <a:solidFill>
                  <a:schemeClr val="tx1"/>
                </a:solidFill>
              </a:rPr>
              <a:t>ความเข้าใจว่า อะไรบ้างที่เกี่ยวข้องกับการที่จะทำให้คุณบรรลุ</a:t>
            </a:r>
            <a:r>
              <a:rPr lang="th-TH" sz="2000" dirty="0" smtClean="0">
                <a:solidFill>
                  <a:schemeClr val="tx1"/>
                </a:solidFill>
              </a:rPr>
              <a:t>วัตถุประสงค์ที่</a:t>
            </a:r>
            <a:r>
              <a:rPr lang="th-TH" sz="2000" dirty="0">
                <a:solidFill>
                  <a:schemeClr val="tx1"/>
                </a:solidFill>
              </a:rPr>
              <a:t>ต้องการ</a:t>
            </a:r>
            <a:r>
              <a:rPr lang="th-TH" sz="2000" dirty="0" smtClean="0">
                <a:solidFill>
                  <a:schemeClr val="tx1"/>
                </a:solidFill>
              </a:rPr>
              <a:t>ได้</a:t>
            </a:r>
            <a:endParaRPr lang="en-US" sz="2000" dirty="0" smtClean="0">
              <a:solidFill>
                <a:schemeClr val="tx1"/>
              </a:solidFill>
            </a:endParaRPr>
          </a:p>
          <a:p>
            <a:pPr lvl="0" defTabSz="1028700">
              <a:spcBef>
                <a:spcPct val="20000"/>
              </a:spcBef>
            </a:pPr>
            <a:endParaRPr lang="th-TH" sz="2000" dirty="0">
              <a:solidFill>
                <a:schemeClr val="tx1"/>
              </a:solidFill>
            </a:endParaRPr>
          </a:p>
          <a:p>
            <a:pPr lvl="0" defTabSz="1028700">
              <a:spcBef>
                <a:spcPct val="200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2.  </a:t>
            </a:r>
            <a:r>
              <a:rPr lang="th-TH" sz="2000" dirty="0" smtClean="0">
                <a:solidFill>
                  <a:schemeClr val="tx1"/>
                </a:solidFill>
              </a:rPr>
              <a:t>สรุป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(</a:t>
            </a:r>
            <a:r>
              <a:rPr lang="th-TH" sz="2000" dirty="0">
                <a:solidFill>
                  <a:schemeClr val="tx1"/>
                </a:solidFill>
              </a:rPr>
              <a:t>จากการสำรวจ ค้นคว้า พูดคุยหรือสอบถาม</a:t>
            </a:r>
            <a:r>
              <a:rPr lang="en-US" sz="2000" dirty="0">
                <a:solidFill>
                  <a:schemeClr val="tx1"/>
                </a:solidFill>
              </a:rPr>
              <a:t>) </a:t>
            </a:r>
            <a:r>
              <a:rPr lang="th-TH" sz="2000" dirty="0">
                <a:solidFill>
                  <a:schemeClr val="tx1"/>
                </a:solidFill>
              </a:rPr>
              <a:t>ว่าวัตถุประสงค์ย่อย</a:t>
            </a:r>
            <a:r>
              <a:rPr lang="th-TH" sz="2000" dirty="0" smtClean="0">
                <a:solidFill>
                  <a:schemeClr val="tx1"/>
                </a:solidFill>
              </a:rPr>
              <a:t>ที่จะทำให้บรรลุวัตถุประสงค์หลักประกอบด้วยอะไร</a:t>
            </a:r>
          </a:p>
          <a:p>
            <a:pPr marL="609600" lvl="0" indent="-609600" defTabSz="1028700">
              <a:spcBef>
                <a:spcPct val="20000"/>
              </a:spcBef>
            </a:pPr>
            <a:r>
              <a:rPr lang="th-TH" sz="2000" b="1" u="sng" dirty="0" smtClean="0">
                <a:solidFill>
                  <a:schemeClr val="tx1"/>
                </a:solidFill>
              </a:rPr>
              <a:t>หมาย</a:t>
            </a:r>
            <a:r>
              <a:rPr lang="th-TH" sz="2000" b="1" u="sng" dirty="0">
                <a:solidFill>
                  <a:schemeClr val="tx1"/>
                </a:solidFill>
              </a:rPr>
              <a:t>เหตุ</a:t>
            </a:r>
            <a:r>
              <a:rPr lang="en-US" sz="2000" b="1" u="sng" dirty="0">
                <a:solidFill>
                  <a:schemeClr val="tx1"/>
                </a:solidFill>
              </a:rPr>
              <a:t>:</a:t>
            </a:r>
            <a:r>
              <a:rPr lang="th-TH" sz="2000" b="1" u="sng" dirty="0">
                <a:solidFill>
                  <a:schemeClr val="tx1"/>
                </a:solidFill>
              </a:rPr>
              <a:t> </a:t>
            </a:r>
            <a:r>
              <a:rPr lang="th-TH" sz="2000" dirty="0">
                <a:solidFill>
                  <a:schemeClr val="tx1"/>
                </a:solidFill>
              </a:rPr>
              <a:t>ดูตัวอย่างเป้าหมายในการพัฒนาภาษาอังกฤษของคุณ เพิ่มเติมในคู่มือนี้ </a:t>
            </a:r>
            <a:r>
              <a:rPr lang="en-US" sz="2000" dirty="0">
                <a:solidFill>
                  <a:schemeClr val="tx1"/>
                </a:solidFill>
              </a:rPr>
              <a:t>(</a:t>
            </a:r>
            <a:r>
              <a:rPr lang="th-TH" sz="2000" dirty="0">
                <a:solidFill>
                  <a:schemeClr val="tx1"/>
                </a:solidFill>
              </a:rPr>
              <a:t>เอกสาร 1</a:t>
            </a:r>
            <a:r>
              <a:rPr lang="en-US" sz="2000" dirty="0">
                <a:solidFill>
                  <a:schemeClr val="tx1"/>
                </a:solidFill>
              </a:rPr>
              <a:t>)</a:t>
            </a:r>
            <a:endParaRPr lang="th-TH" sz="20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867371" y="5065846"/>
            <a:ext cx="532462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028700">
              <a:spcBef>
                <a:spcPct val="20000"/>
              </a:spcBef>
            </a:pPr>
            <a:r>
              <a:rPr lang="th-TH" sz="2000" b="1" dirty="0">
                <a:solidFill>
                  <a:srgbClr val="0066FF"/>
                </a:solidFill>
              </a:rPr>
              <a:t>ขั้นตอนที 2</a:t>
            </a:r>
            <a:r>
              <a:rPr lang="en-US" sz="2000" b="1" dirty="0">
                <a:solidFill>
                  <a:srgbClr val="0066FF"/>
                </a:solidFill>
              </a:rPr>
              <a:t>: </a:t>
            </a:r>
            <a:r>
              <a:rPr lang="en-US" sz="2000" dirty="0">
                <a:solidFill>
                  <a:srgbClr val="0066FF"/>
                </a:solidFill>
              </a:rPr>
              <a:t>Prioritize your learning objectives </a:t>
            </a:r>
          </a:p>
          <a:p>
            <a:pPr lvl="0" defTabSz="1028700">
              <a:spcBef>
                <a:spcPct val="20000"/>
              </a:spcBef>
            </a:pPr>
            <a:r>
              <a:rPr lang="en-US" sz="2000" dirty="0">
                <a:solidFill>
                  <a:srgbClr val="0066FF"/>
                </a:solidFill>
              </a:rPr>
              <a:t>            (</a:t>
            </a:r>
            <a:r>
              <a:rPr lang="th-TH" sz="2000" dirty="0">
                <a:solidFill>
                  <a:srgbClr val="0066FF"/>
                </a:solidFill>
              </a:rPr>
              <a:t>จัดวัตถุประสงค์ในการเรียนรู้ตามลำดับความสำคัญ</a:t>
            </a:r>
            <a:r>
              <a:rPr lang="en-US" sz="2000" dirty="0" smtClean="0">
                <a:solidFill>
                  <a:srgbClr val="0066FF"/>
                </a:solidFill>
              </a:rPr>
              <a:t>)</a:t>
            </a:r>
          </a:p>
          <a:p>
            <a:pPr lvl="0" defTabSz="1028700">
              <a:spcBef>
                <a:spcPct val="20000"/>
              </a:spcBef>
            </a:pPr>
            <a:endParaRPr lang="th-TH" sz="2000" dirty="0">
              <a:solidFill>
                <a:srgbClr val="0066FF"/>
              </a:solidFill>
            </a:endParaRPr>
          </a:p>
          <a:p>
            <a:pPr lvl="0" defTabSz="1028700">
              <a:spcBef>
                <a:spcPct val="20000"/>
              </a:spcBef>
            </a:pPr>
            <a:r>
              <a:rPr lang="th-TH" sz="2000" dirty="0">
                <a:solidFill>
                  <a:schemeClr val="tx1"/>
                </a:solidFill>
              </a:rPr>
              <a:t>เลือกและจัดลำดับวัตถุประสงค์ย่อยที่จะสามารถทำให้วัตถุประสงค์หลักที่ตั้งไว้บรรลุได้ กล่าวคือ จะเรียนรู้ทักษะย่อยใดก่อนและหลัง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086445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470992" y="1039341"/>
            <a:ext cx="48245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028700">
              <a:spcBef>
                <a:spcPct val="20000"/>
              </a:spcBef>
            </a:pPr>
            <a:r>
              <a:rPr lang="th-TH" sz="2000" b="1" dirty="0">
                <a:solidFill>
                  <a:srgbClr val="0066FF"/>
                </a:solidFill>
              </a:rPr>
              <a:t>ขั้นตอนที 3</a:t>
            </a:r>
            <a:r>
              <a:rPr lang="en-US" sz="2000" b="1" dirty="0">
                <a:solidFill>
                  <a:srgbClr val="0066FF"/>
                </a:solidFill>
              </a:rPr>
              <a:t>:</a:t>
            </a:r>
            <a:r>
              <a:rPr lang="en-US" sz="2000" dirty="0">
                <a:solidFill>
                  <a:srgbClr val="0066FF"/>
                </a:solidFill>
              </a:rPr>
              <a:t> Manage your time  (</a:t>
            </a:r>
            <a:r>
              <a:rPr lang="th-TH" sz="2000" dirty="0">
                <a:solidFill>
                  <a:srgbClr val="0066FF"/>
                </a:solidFill>
              </a:rPr>
              <a:t>บริหารเวลาของคุณ</a:t>
            </a:r>
            <a:r>
              <a:rPr lang="en-US" sz="2000" dirty="0" smtClean="0">
                <a:solidFill>
                  <a:srgbClr val="0066FF"/>
                </a:solidFill>
              </a:rPr>
              <a:t>)</a:t>
            </a:r>
          </a:p>
          <a:p>
            <a:pPr lvl="0" defTabSz="1028700">
              <a:spcBef>
                <a:spcPct val="20000"/>
              </a:spcBef>
            </a:pPr>
            <a:endParaRPr lang="th-TH" sz="2000" b="1" dirty="0">
              <a:solidFill>
                <a:srgbClr val="0066FF"/>
              </a:solidFill>
            </a:endParaRPr>
          </a:p>
          <a:p>
            <a:pPr lvl="0" defTabSz="1028700">
              <a:spcBef>
                <a:spcPct val="20000"/>
              </a:spcBef>
            </a:pPr>
            <a:r>
              <a:rPr lang="th-TH" sz="2000" dirty="0">
                <a:solidFill>
                  <a:schemeClr val="tx1"/>
                </a:solidFill>
              </a:rPr>
              <a:t>1.  กำหนดเวลารวมที่จะทำการศึกษาเพื่อให้บรรลุวัตถุประสงค์หลัก เช่น การสอบ </a:t>
            </a:r>
            <a:r>
              <a:rPr lang="en-US" sz="2000" dirty="0">
                <a:solidFill>
                  <a:schemeClr val="tx1"/>
                </a:solidFill>
              </a:rPr>
              <a:t>TOEIC </a:t>
            </a:r>
            <a:r>
              <a:rPr lang="th-TH" sz="2000" dirty="0">
                <a:solidFill>
                  <a:schemeClr val="tx1"/>
                </a:solidFill>
              </a:rPr>
              <a:t>และตั้งเป้าในการเตรียมตัว 3 เดือน</a:t>
            </a:r>
            <a:endParaRPr lang="en-US" sz="2000" dirty="0">
              <a:solidFill>
                <a:schemeClr val="tx1"/>
              </a:solidFill>
            </a:endParaRPr>
          </a:p>
          <a:p>
            <a:pPr lvl="0" defTabSz="1028700">
              <a:spcBef>
                <a:spcPct val="20000"/>
              </a:spcBef>
            </a:pPr>
            <a:r>
              <a:rPr lang="en-US" sz="2000" dirty="0">
                <a:solidFill>
                  <a:schemeClr val="tx1"/>
                </a:solidFill>
              </a:rPr>
              <a:t>2.  </a:t>
            </a:r>
            <a:r>
              <a:rPr lang="th-TH" sz="2000" dirty="0">
                <a:solidFill>
                  <a:schemeClr val="tx1"/>
                </a:solidFill>
              </a:rPr>
              <a:t>กำหนดเวลารวมที่จะทำการศึกษาในแต่ละสัปดาห์ เช่น วันละ 30 นาที รวมสัปดาห์ละ 3 ชั่วโมงครึ่ง</a:t>
            </a:r>
          </a:p>
          <a:p>
            <a:pPr lvl="0" defTabSz="1028700">
              <a:spcBef>
                <a:spcPct val="20000"/>
              </a:spcBef>
            </a:pPr>
            <a:r>
              <a:rPr lang="th-TH" sz="2000" dirty="0">
                <a:solidFill>
                  <a:schemeClr val="tx1"/>
                </a:solidFill>
              </a:rPr>
              <a:t>3.  กำหนดวัน ช่วงเวลาที่สะดวกและเหมาะแก่การเรียนรู้และรับรู้สิ่งใหม่ๆที่สุดในแต่ละวัน เช่น วันจันทร์ ช่วง 22.30-23.00 น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pPr lvl="0" defTabSz="1028700">
              <a:spcBef>
                <a:spcPct val="20000"/>
              </a:spcBef>
            </a:pPr>
            <a:r>
              <a:rPr lang="th-TH" sz="2000" b="1" u="sng" dirty="0">
                <a:solidFill>
                  <a:schemeClr val="tx1"/>
                </a:solidFill>
              </a:rPr>
              <a:t>หมายเหตุ</a:t>
            </a:r>
            <a:r>
              <a:rPr lang="en-US" sz="2000" b="1" u="sng" dirty="0">
                <a:solidFill>
                  <a:schemeClr val="tx1"/>
                </a:solidFill>
              </a:rPr>
              <a:t>: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endParaRPr lang="th-TH" sz="2000" dirty="0">
              <a:solidFill>
                <a:schemeClr val="tx1"/>
              </a:solidFill>
            </a:endParaRPr>
          </a:p>
          <a:p>
            <a:pPr lvl="0" defTabSz="1028700">
              <a:spcBef>
                <a:spcPct val="20000"/>
              </a:spcBef>
              <a:buFontTx/>
              <a:buChar char="•"/>
            </a:pPr>
            <a:r>
              <a:rPr lang="th-TH" sz="2000" dirty="0">
                <a:solidFill>
                  <a:schemeClr val="tx1"/>
                </a:solidFill>
              </a:rPr>
              <a:t> เป้าหมายที่ใหญ่เกินไป อาจไม่สามารถทำให้บรรลุได้ในเวลาจำกัด กรณีนี้ต้องปรับให้เล็กลง</a:t>
            </a:r>
          </a:p>
          <a:p>
            <a:pPr lvl="0" defTabSz="1028700">
              <a:spcBef>
                <a:spcPct val="20000"/>
              </a:spcBef>
              <a:buFontTx/>
              <a:buChar char="•"/>
            </a:pPr>
            <a:r>
              <a:rPr lang="th-TH" sz="2000" dirty="0">
                <a:solidFill>
                  <a:schemeClr val="tx1"/>
                </a:solidFill>
              </a:rPr>
              <a:t> คุณสามารถใช้ 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chemeClr val="tx1"/>
                </a:solidFill>
              </a:rPr>
              <a:t>Time Management Table for self-study </a:t>
            </a:r>
            <a:r>
              <a:rPr lang="en-US" sz="2000" dirty="0">
                <a:solidFill>
                  <a:schemeClr val="tx1"/>
                </a:solidFill>
              </a:rPr>
              <a:t>(</a:t>
            </a:r>
            <a:r>
              <a:rPr lang="th-TH" sz="2000" dirty="0">
                <a:solidFill>
                  <a:schemeClr val="tx1"/>
                </a:solidFill>
              </a:rPr>
              <a:t>เอกสาร 2</a:t>
            </a:r>
            <a:r>
              <a:rPr lang="en-US" sz="2000" dirty="0">
                <a:solidFill>
                  <a:schemeClr val="tx1"/>
                </a:solidFill>
              </a:rPr>
              <a:t>) </a:t>
            </a:r>
            <a:r>
              <a:rPr lang="th-TH" sz="2000" dirty="0">
                <a:solidFill>
                  <a:schemeClr val="tx1"/>
                </a:solidFill>
              </a:rPr>
              <a:t>และ </a:t>
            </a:r>
            <a:r>
              <a:rPr lang="en-US" sz="2000" dirty="0">
                <a:solidFill>
                  <a:schemeClr val="tx1"/>
                </a:solidFill>
              </a:rPr>
              <a:t>First draft plan  (</a:t>
            </a:r>
            <a:r>
              <a:rPr lang="th-TH" sz="2000" dirty="0">
                <a:solidFill>
                  <a:schemeClr val="tx1"/>
                </a:solidFill>
              </a:rPr>
              <a:t>เอกสาร 3</a:t>
            </a:r>
            <a:r>
              <a:rPr lang="en-US" sz="2000" dirty="0">
                <a:solidFill>
                  <a:schemeClr val="tx1"/>
                </a:solidFill>
              </a:rPr>
              <a:t>) </a:t>
            </a:r>
            <a:r>
              <a:rPr lang="th-TH" sz="2000" dirty="0">
                <a:solidFill>
                  <a:schemeClr val="tx1"/>
                </a:solidFill>
              </a:rPr>
              <a:t>ในคู่มือนี้ประกอบการวางแผน ได้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6817454" y="300677"/>
            <a:ext cx="5256584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lvl="0" indent="-609600" defTabSz="1028700">
              <a:spcBef>
                <a:spcPct val="20000"/>
              </a:spcBef>
            </a:pPr>
            <a:r>
              <a:rPr lang="th-TH" sz="2000" b="1" dirty="0">
                <a:solidFill>
                  <a:srgbClr val="0066FF"/>
                </a:solidFill>
              </a:rPr>
              <a:t>ขั้นตอนที 4</a:t>
            </a:r>
            <a:r>
              <a:rPr lang="en-US" sz="2000" b="1" dirty="0">
                <a:solidFill>
                  <a:srgbClr val="0066FF"/>
                </a:solidFill>
              </a:rPr>
              <a:t>: </a:t>
            </a:r>
            <a:r>
              <a:rPr lang="en-US" sz="2000" dirty="0">
                <a:solidFill>
                  <a:srgbClr val="0066FF"/>
                </a:solidFill>
              </a:rPr>
              <a:t>Make your learning objectives achievable </a:t>
            </a:r>
          </a:p>
          <a:p>
            <a:pPr marL="609600" lvl="0" indent="-609600" defTabSz="1028700">
              <a:spcBef>
                <a:spcPct val="20000"/>
              </a:spcBef>
            </a:pPr>
            <a:r>
              <a:rPr lang="en-US" sz="2000" dirty="0">
                <a:solidFill>
                  <a:srgbClr val="0066FF"/>
                </a:solidFill>
              </a:rPr>
              <a:t>             </a:t>
            </a:r>
            <a:r>
              <a:rPr lang="en-US" sz="2000" dirty="0" smtClean="0">
                <a:solidFill>
                  <a:srgbClr val="0066FF"/>
                </a:solidFill>
              </a:rPr>
              <a:t>(</a:t>
            </a:r>
            <a:r>
              <a:rPr lang="th-TH" sz="2000" dirty="0">
                <a:solidFill>
                  <a:srgbClr val="0066FF"/>
                </a:solidFill>
              </a:rPr>
              <a:t>ทำวัตถุประสงค์ในการเรียนรู้ของคุณให้สามารถบรรลุได้</a:t>
            </a:r>
            <a:r>
              <a:rPr lang="en-US" sz="2000" dirty="0" smtClean="0">
                <a:solidFill>
                  <a:srgbClr val="0066FF"/>
                </a:solidFill>
              </a:rPr>
              <a:t>)</a:t>
            </a:r>
          </a:p>
          <a:p>
            <a:pPr marL="609600" lvl="0" indent="-609600" defTabSz="1028700">
              <a:spcBef>
                <a:spcPct val="20000"/>
              </a:spcBef>
            </a:pPr>
            <a:endParaRPr lang="th-TH" sz="2000" b="1" dirty="0">
              <a:solidFill>
                <a:srgbClr val="0066FF"/>
              </a:solidFill>
            </a:endParaRPr>
          </a:p>
          <a:p>
            <a:pPr marL="609600" lvl="0" indent="-609600" defTabSz="1028700">
              <a:spcBef>
                <a:spcPct val="20000"/>
              </a:spcBef>
            </a:pPr>
            <a:r>
              <a:rPr lang="th-TH" sz="2000" dirty="0" smtClean="0">
                <a:solidFill>
                  <a:schemeClr val="tx1"/>
                </a:solidFill>
              </a:rPr>
              <a:t>1.  สำรวจ </a:t>
            </a:r>
            <a:r>
              <a:rPr lang="en-US" sz="2000" dirty="0">
                <a:solidFill>
                  <a:schemeClr val="tx1"/>
                </a:solidFill>
              </a:rPr>
              <a:t>(</a:t>
            </a:r>
            <a:r>
              <a:rPr lang="th-TH" sz="2000" dirty="0">
                <a:solidFill>
                  <a:schemeClr val="tx1"/>
                </a:solidFill>
              </a:rPr>
              <a:t>จากการค้นคว้า พูดคุย สอบถาม</a:t>
            </a:r>
            <a:r>
              <a:rPr lang="en-US" sz="2000" dirty="0">
                <a:solidFill>
                  <a:schemeClr val="tx1"/>
                </a:solidFill>
              </a:rPr>
              <a:t>) </a:t>
            </a:r>
            <a:r>
              <a:rPr lang="th-TH" sz="2000" dirty="0">
                <a:solidFill>
                  <a:schemeClr val="tx1"/>
                </a:solidFill>
              </a:rPr>
              <a:t>และเลือกกิจกรรมที่สอดคล้อง</a:t>
            </a:r>
            <a:r>
              <a:rPr lang="th-TH" sz="2000" dirty="0" smtClean="0">
                <a:solidFill>
                  <a:schemeClr val="tx1"/>
                </a:solidFill>
              </a:rPr>
              <a:t>กับวัตถุประสงค์</a:t>
            </a:r>
            <a:r>
              <a:rPr lang="th-TH" sz="2000" dirty="0">
                <a:solidFill>
                  <a:schemeClr val="tx1"/>
                </a:solidFill>
              </a:rPr>
              <a:t>ที่ตั้งไว้</a:t>
            </a:r>
          </a:p>
          <a:p>
            <a:pPr marL="609600" lvl="0" indent="-609600" defTabSz="1028700">
              <a:spcBef>
                <a:spcPct val="20000"/>
              </a:spcBef>
            </a:pPr>
            <a:r>
              <a:rPr lang="th-TH" sz="2000" dirty="0">
                <a:solidFill>
                  <a:schemeClr val="tx1"/>
                </a:solidFill>
              </a:rPr>
              <a:t>2.  สำรวจและเลือกสื่อที่เหมาะสม </a:t>
            </a:r>
          </a:p>
          <a:p>
            <a:pPr marL="609600" lvl="0" indent="-609600" defTabSz="1028700">
              <a:spcBef>
                <a:spcPct val="20000"/>
              </a:spcBef>
            </a:pPr>
            <a:r>
              <a:rPr lang="th-TH" sz="2000" dirty="0">
                <a:solidFill>
                  <a:schemeClr val="tx1"/>
                </a:solidFill>
              </a:rPr>
              <a:t>    2.1.  พิจารณาแหล่งข้อมูลที่เป็นไปได้ เช่น  ศูนย์ </a:t>
            </a:r>
            <a:r>
              <a:rPr lang="en-US" sz="2000" dirty="0">
                <a:solidFill>
                  <a:schemeClr val="tx1"/>
                </a:solidFill>
              </a:rPr>
              <a:t>SALC, </a:t>
            </a:r>
            <a:r>
              <a:rPr lang="th-TH" sz="2000" dirty="0">
                <a:solidFill>
                  <a:schemeClr val="tx1"/>
                </a:solidFill>
              </a:rPr>
              <a:t>ห้องสมุด</a:t>
            </a:r>
            <a:r>
              <a:rPr lang="en-US" sz="2000" dirty="0">
                <a:solidFill>
                  <a:schemeClr val="tx1"/>
                </a:solidFill>
              </a:rPr>
              <a:t>, internet, </a:t>
            </a:r>
            <a:r>
              <a:rPr lang="th-TH" sz="2000" dirty="0">
                <a:solidFill>
                  <a:schemeClr val="tx1"/>
                </a:solidFill>
              </a:rPr>
              <a:t>หนังสือส่วนตัว</a:t>
            </a:r>
            <a:endParaRPr lang="en-US" sz="2000" dirty="0">
              <a:solidFill>
                <a:schemeClr val="tx1"/>
              </a:solidFill>
            </a:endParaRPr>
          </a:p>
          <a:p>
            <a:pPr marL="609600" lvl="0" indent="-609600" defTabSz="1028700">
              <a:spcBef>
                <a:spcPct val="20000"/>
              </a:spcBef>
            </a:pPr>
            <a:r>
              <a:rPr lang="th-TH" sz="2000" dirty="0">
                <a:solidFill>
                  <a:schemeClr val="tx1"/>
                </a:solidFill>
              </a:rPr>
              <a:t>    2.2. พิจารณาระดับความยาก</a:t>
            </a:r>
            <a:r>
              <a:rPr lang="en-US" sz="2000" dirty="0">
                <a:solidFill>
                  <a:schemeClr val="tx1"/>
                </a:solidFill>
              </a:rPr>
              <a:t>-</a:t>
            </a:r>
            <a:r>
              <a:rPr lang="th-TH" sz="2000" dirty="0">
                <a:solidFill>
                  <a:schemeClr val="tx1"/>
                </a:solidFill>
              </a:rPr>
              <a:t>ง่ายที่เหมาะสม</a:t>
            </a:r>
          </a:p>
          <a:p>
            <a:pPr marL="609600" lvl="0" indent="-609600" defTabSz="1028700">
              <a:spcBef>
                <a:spcPct val="20000"/>
              </a:spcBef>
            </a:pPr>
            <a:r>
              <a:rPr lang="th-TH" sz="2000" dirty="0">
                <a:solidFill>
                  <a:schemeClr val="tx1"/>
                </a:solidFill>
              </a:rPr>
              <a:t>    2.3. พิจารณาลักษณะสื่อที่เหมาะสมแก่การเรียนรู้ด้วยตนเอง เช่น 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th-TH" sz="2000" dirty="0">
                <a:solidFill>
                  <a:schemeClr val="tx1"/>
                </a:solidFill>
              </a:rPr>
              <a:t>มี</a:t>
            </a:r>
            <a:r>
              <a:rPr lang="th-TH" sz="2000" dirty="0" smtClean="0">
                <a:solidFill>
                  <a:schemeClr val="tx1"/>
                </a:solidFill>
              </a:rPr>
              <a:t>เฉลยพร้อมคำอธิบาย</a:t>
            </a:r>
            <a:endParaRPr lang="th-TH" sz="2000" dirty="0">
              <a:solidFill>
                <a:schemeClr val="tx1"/>
              </a:solidFill>
            </a:endParaRPr>
          </a:p>
          <a:p>
            <a:pPr lvl="0" defTabSz="1028700">
              <a:spcBef>
                <a:spcPct val="20000"/>
              </a:spcBef>
            </a:pPr>
            <a:r>
              <a:rPr lang="th-TH" sz="2000" dirty="0" smtClean="0">
                <a:solidFill>
                  <a:schemeClr val="tx1"/>
                </a:solidFill>
              </a:rPr>
              <a:t>3.  เลือก</a:t>
            </a:r>
            <a:r>
              <a:rPr lang="th-TH" sz="2000" dirty="0">
                <a:solidFill>
                  <a:schemeClr val="tx1"/>
                </a:solidFill>
              </a:rPr>
              <a:t>วิธีการที่คุณชอบเรียนรู้ </a:t>
            </a:r>
            <a:r>
              <a:rPr lang="en-US" sz="2000" dirty="0">
                <a:solidFill>
                  <a:schemeClr val="tx1"/>
                </a:solidFill>
              </a:rPr>
              <a:t>(learning style)</a:t>
            </a:r>
            <a:r>
              <a:rPr lang="th-TH" sz="2000" dirty="0">
                <a:solidFill>
                  <a:schemeClr val="tx1"/>
                </a:solidFill>
              </a:rPr>
              <a:t> และทำให้เกิดการเรียนรู้</a:t>
            </a:r>
            <a:r>
              <a:rPr lang="th-TH" sz="2000" dirty="0" smtClean="0">
                <a:solidFill>
                  <a:schemeClr val="tx1"/>
                </a:solidFill>
              </a:rPr>
              <a:t>มากที่สุดเช่น </a:t>
            </a:r>
            <a:r>
              <a:rPr lang="th-TH" sz="2000" dirty="0">
                <a:solidFill>
                  <a:schemeClr val="tx1"/>
                </a:solidFill>
              </a:rPr>
              <a:t>เลือกการฟังข้อมูลแทนการอ่าน</a:t>
            </a:r>
            <a:r>
              <a:rPr lang="th-TH" sz="2000" dirty="0" smtClean="0">
                <a:solidFill>
                  <a:schemeClr val="tx1"/>
                </a:solidFill>
              </a:rPr>
              <a:t>ข้อมูลหรือ</a:t>
            </a:r>
            <a:r>
              <a:rPr lang="th-TH" sz="2000" dirty="0">
                <a:solidFill>
                  <a:schemeClr val="tx1"/>
                </a:solidFill>
              </a:rPr>
              <a:t>ลองวิธีการใหม่ๆ </a:t>
            </a:r>
          </a:p>
          <a:p>
            <a:pPr marL="609600" lvl="0" indent="-609600" defTabSz="1028700">
              <a:spcBef>
                <a:spcPct val="20000"/>
              </a:spcBef>
            </a:pPr>
            <a:r>
              <a:rPr lang="th-TH" sz="2000" dirty="0" smtClean="0">
                <a:solidFill>
                  <a:schemeClr val="tx1"/>
                </a:solidFill>
              </a:rPr>
              <a:t>4.  เลือก</a:t>
            </a:r>
            <a:r>
              <a:rPr lang="th-TH" sz="2000" dirty="0">
                <a:solidFill>
                  <a:schemeClr val="tx1"/>
                </a:solidFill>
              </a:rPr>
              <a:t>วิธีประเมินผลการเรียนรู้เพื่อให้แน่ใจว่าคุณสามารถ</a:t>
            </a:r>
            <a:r>
              <a:rPr lang="th-TH" sz="2000" dirty="0" smtClean="0">
                <a:solidFill>
                  <a:schemeClr val="tx1"/>
                </a:solidFill>
              </a:rPr>
              <a:t>พัฒนาตามเป้าหมายที่กำหนด</a:t>
            </a:r>
            <a:r>
              <a:rPr lang="th-TH" sz="2000" dirty="0">
                <a:solidFill>
                  <a:schemeClr val="tx1"/>
                </a:solidFill>
              </a:rPr>
              <a:t>ไว้ได้จริง เช่น ทำแบบฝึกหัดให้</a:t>
            </a:r>
            <a:r>
              <a:rPr lang="th-TH" sz="2000" dirty="0" smtClean="0">
                <a:solidFill>
                  <a:schemeClr val="tx1"/>
                </a:solidFill>
              </a:rPr>
              <a:t>ถูกต้องมากกว่า </a:t>
            </a:r>
            <a:r>
              <a:rPr lang="th-TH" sz="2000" dirty="0">
                <a:solidFill>
                  <a:schemeClr val="tx1"/>
                </a:solidFill>
              </a:rPr>
              <a:t>70</a:t>
            </a:r>
            <a:r>
              <a:rPr lang="en-US" sz="2000" dirty="0">
                <a:solidFill>
                  <a:schemeClr val="tx1"/>
                </a:solidFill>
              </a:rPr>
              <a:t>% </a:t>
            </a:r>
            <a:r>
              <a:rPr lang="th-TH" sz="2000" dirty="0">
                <a:solidFill>
                  <a:schemeClr val="tx1"/>
                </a:solidFill>
              </a:rPr>
              <a:t>หรือให้เพื่อน</a:t>
            </a:r>
            <a:r>
              <a:rPr lang="th-TH" sz="2000" dirty="0" smtClean="0">
                <a:solidFill>
                  <a:schemeClr val="tx1"/>
                </a:solidFill>
              </a:rPr>
              <a:t>ช่วยทดสอบ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9106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283604" y="855855"/>
            <a:ext cx="475252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028700">
              <a:spcBef>
                <a:spcPct val="20000"/>
              </a:spcBef>
            </a:pPr>
            <a:r>
              <a:rPr lang="th-TH" sz="2000" b="1" dirty="0" smtClean="0">
                <a:solidFill>
                  <a:srgbClr val="0066FF"/>
                </a:solidFill>
              </a:rPr>
              <a:t>ขั้นตอนที </a:t>
            </a:r>
            <a:r>
              <a:rPr lang="th-TH" sz="2000" b="1" dirty="0">
                <a:solidFill>
                  <a:srgbClr val="0066FF"/>
                </a:solidFill>
              </a:rPr>
              <a:t>5</a:t>
            </a:r>
            <a:r>
              <a:rPr lang="en-US" sz="2000" b="1" dirty="0">
                <a:solidFill>
                  <a:srgbClr val="0066FF"/>
                </a:solidFill>
              </a:rPr>
              <a:t>: </a:t>
            </a:r>
            <a:r>
              <a:rPr lang="en-US" sz="2000" dirty="0">
                <a:solidFill>
                  <a:srgbClr val="0066FF"/>
                </a:solidFill>
              </a:rPr>
              <a:t>Write your plan</a:t>
            </a:r>
            <a:r>
              <a:rPr lang="th-TH" sz="2000" dirty="0">
                <a:solidFill>
                  <a:srgbClr val="0066FF"/>
                </a:solidFill>
              </a:rPr>
              <a:t> </a:t>
            </a:r>
            <a:r>
              <a:rPr lang="en-US" sz="2000" dirty="0">
                <a:solidFill>
                  <a:srgbClr val="0066FF"/>
                </a:solidFill>
              </a:rPr>
              <a:t>(</a:t>
            </a:r>
            <a:r>
              <a:rPr lang="th-TH" sz="2000" dirty="0">
                <a:solidFill>
                  <a:srgbClr val="0066FF"/>
                </a:solidFill>
              </a:rPr>
              <a:t>เขียนแผนการเรียนรู้ของคุณ</a:t>
            </a:r>
            <a:r>
              <a:rPr lang="en-US" sz="2000" dirty="0" smtClean="0">
                <a:solidFill>
                  <a:srgbClr val="0066FF"/>
                </a:solidFill>
              </a:rPr>
              <a:t>)</a:t>
            </a:r>
            <a:endParaRPr lang="th-TH" sz="2000" dirty="0" smtClean="0">
              <a:solidFill>
                <a:srgbClr val="0066FF"/>
              </a:solidFill>
            </a:endParaRPr>
          </a:p>
          <a:p>
            <a:pPr lvl="0" defTabSz="1028700">
              <a:spcBef>
                <a:spcPct val="20000"/>
              </a:spcBef>
            </a:pPr>
            <a:endParaRPr lang="th-TH" sz="2000" b="1" dirty="0">
              <a:solidFill>
                <a:srgbClr val="0066FF"/>
              </a:solidFill>
            </a:endParaRPr>
          </a:p>
          <a:p>
            <a:pPr lvl="0" defTabSz="1028700">
              <a:spcBef>
                <a:spcPct val="20000"/>
              </a:spcBef>
            </a:pPr>
            <a:r>
              <a:rPr lang="th-TH" sz="2000" dirty="0">
                <a:solidFill>
                  <a:schemeClr val="tx1"/>
                </a:solidFill>
              </a:rPr>
              <a:t>กรอกตารางแผนการเรียนรู้</a:t>
            </a:r>
            <a:r>
              <a:rPr lang="en-US" sz="2000" dirty="0">
                <a:solidFill>
                  <a:schemeClr val="tx1"/>
                </a:solidFill>
              </a:rPr>
              <a:t> (Study plan) (</a:t>
            </a:r>
            <a:r>
              <a:rPr lang="th-TH" sz="2000" dirty="0">
                <a:solidFill>
                  <a:schemeClr val="tx1"/>
                </a:solidFill>
              </a:rPr>
              <a:t>ดูตัวอย่างในคู่มือนี้ 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th-TH" sz="2000" dirty="0">
                <a:solidFill>
                  <a:schemeClr val="tx1"/>
                </a:solidFill>
              </a:rPr>
              <a:t>โดยใช้ข้อมูลจากขั้นตอนที่ 1-4 โดย</a:t>
            </a:r>
          </a:p>
          <a:p>
            <a:pPr lvl="0" defTabSz="1028700">
              <a:spcBef>
                <a:spcPct val="20000"/>
              </a:spcBef>
            </a:pPr>
            <a:r>
              <a:rPr lang="th-TH" sz="2000" dirty="0">
                <a:solidFill>
                  <a:schemeClr val="tx1"/>
                </a:solidFill>
              </a:rPr>
              <a:t>1. ประมาณเวลาที่ต้องใช้ในการทำกิจกรรมแต่ละกิจกรรมที่เลือก</a:t>
            </a:r>
          </a:p>
          <a:p>
            <a:pPr lvl="0" defTabSz="1028700">
              <a:spcBef>
                <a:spcPct val="20000"/>
              </a:spcBef>
            </a:pPr>
            <a:r>
              <a:rPr lang="th-TH" sz="2000" dirty="0">
                <a:solidFill>
                  <a:schemeClr val="tx1"/>
                </a:solidFill>
              </a:rPr>
              <a:t>2. กระทบยอดเวลาในการทำกิจกรรมให้ตรงกับเวลารวมในการศึกษาแต่ละสัปดาห์ ปรับเพิ่มหรือลดกิจกรรมอีกครั้งตามความ</a:t>
            </a:r>
            <a:r>
              <a:rPr lang="th-TH" sz="2000" dirty="0" smtClean="0">
                <a:solidFill>
                  <a:schemeClr val="tx1"/>
                </a:solidFill>
              </a:rPr>
              <a:t>เหมาะสม</a:t>
            </a:r>
          </a:p>
          <a:p>
            <a:pPr lvl="0" defTabSz="1028700">
              <a:spcBef>
                <a:spcPct val="20000"/>
              </a:spcBef>
            </a:pPr>
            <a:endParaRPr lang="th-TH" sz="2000" dirty="0">
              <a:solidFill>
                <a:schemeClr val="tx1"/>
              </a:solidFill>
            </a:endParaRPr>
          </a:p>
          <a:p>
            <a:pPr lvl="0" defTabSz="1028700">
              <a:spcBef>
                <a:spcPct val="20000"/>
              </a:spcBef>
            </a:pPr>
            <a:r>
              <a:rPr lang="th-TH" sz="2000" b="1" u="sng" dirty="0">
                <a:solidFill>
                  <a:schemeClr val="tx1"/>
                </a:solidFill>
              </a:rPr>
              <a:t>หมายเหตุ</a:t>
            </a:r>
            <a:r>
              <a:rPr lang="en-US" sz="2000" b="1" u="sng" dirty="0">
                <a:solidFill>
                  <a:schemeClr val="tx1"/>
                </a:solidFill>
              </a:rPr>
              <a:t>:</a:t>
            </a:r>
            <a:r>
              <a:rPr lang="th-TH" sz="2000" dirty="0">
                <a:solidFill>
                  <a:schemeClr val="tx1"/>
                </a:solidFill>
              </a:rPr>
              <a:t> คุณสามารถดูตัวอย่างการเขียน </a:t>
            </a:r>
            <a:r>
              <a:rPr lang="en-US" sz="2000" dirty="0">
                <a:solidFill>
                  <a:schemeClr val="tx1"/>
                </a:solidFill>
              </a:rPr>
              <a:t>Study plan </a:t>
            </a:r>
            <a:r>
              <a:rPr lang="th-TH" sz="2000" dirty="0">
                <a:solidFill>
                  <a:schemeClr val="tx1"/>
                </a:solidFill>
              </a:rPr>
              <a:t>และใช้  </a:t>
            </a:r>
            <a:r>
              <a:rPr lang="en-US" sz="2000" dirty="0">
                <a:solidFill>
                  <a:schemeClr val="tx1"/>
                </a:solidFill>
              </a:rPr>
              <a:t>My study plan </a:t>
            </a:r>
            <a:r>
              <a:rPr lang="th-TH" sz="2000" dirty="0">
                <a:solidFill>
                  <a:schemeClr val="tx1"/>
                </a:solidFill>
              </a:rPr>
              <a:t>ในคู่มือนี้ประกอบการวางแผน ได้</a:t>
            </a:r>
          </a:p>
          <a:p>
            <a:pPr lvl="0" defTabSz="1028700">
              <a:spcBef>
                <a:spcPct val="20000"/>
              </a:spcBef>
            </a:pPr>
            <a:endParaRPr lang="th-TH" sz="2000" dirty="0">
              <a:solidFill>
                <a:schemeClr val="tx1"/>
              </a:solidFill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507325" y="4855765"/>
            <a:ext cx="2388603" cy="719428"/>
          </a:xfrm>
          <a:prstGeom prst="rect">
            <a:avLst/>
          </a:prstGeom>
          <a:solidFill>
            <a:schemeClr val="bg1"/>
          </a:solidFill>
          <a:ln w="12700" cap="rnd">
            <a:solidFill>
              <a:srgbClr val="808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2870" tIns="51435" rIns="102870" bIns="51435">
            <a:spAutoFit/>
          </a:bodyPr>
          <a:lstStyle>
            <a:lvl1pPr marL="533400" indent="-533400" algn="l" defTabSz="1028700"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1047750" indent="-533400" algn="l" defTabSz="1028700"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562100" indent="-533400" algn="l" defTabSz="1028700"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076450" indent="-533400" algn="l" defTabSz="1028700"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90800" indent="-533400" algn="l" defTabSz="1028700"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3048000" indent="-5334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505200" indent="-5334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962400" indent="-5334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419600" indent="-5334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r>
              <a:rPr lang="th-TH" sz="2000" b="1">
                <a:latin typeface="Cordia New" panose="020B0304020202020204" pitchFamily="34" charset="-34"/>
                <a:cs typeface="Cordia New" panose="020B0304020202020204" pitchFamily="34" charset="-34"/>
              </a:rPr>
              <a:t>เป้าหมายในการพัฒนาอ่าน</a:t>
            </a:r>
          </a:p>
          <a:p>
            <a:r>
              <a:rPr lang="th-TH" sz="2000" b="1">
                <a:latin typeface="Cordia New" panose="020B0304020202020204" pitchFamily="34" charset="-34"/>
                <a:cs typeface="Cordia New" panose="020B0304020202020204" pitchFamily="34" charset="-34"/>
              </a:rPr>
              <a:t>ของคุณคืออะไร</a:t>
            </a:r>
            <a:r>
              <a:rPr lang="en-US" sz="2000" b="1">
                <a:latin typeface="Cordia New" panose="020B0304020202020204" pitchFamily="34" charset="-34"/>
                <a:cs typeface="Cordia New" panose="020B0304020202020204" pitchFamily="34" charset="-34"/>
              </a:rPr>
              <a:t>?</a:t>
            </a:r>
            <a:endParaRPr lang="th-TH" sz="2000" b="1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graphicFrame>
        <p:nvGraphicFramePr>
          <p:cNvPr id="8" name="Group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995669"/>
              </p:ext>
            </p:extLst>
          </p:nvPr>
        </p:nvGraphicFramePr>
        <p:xfrm>
          <a:off x="6632167" y="5863877"/>
          <a:ext cx="1944216" cy="1158240"/>
        </p:xfrm>
        <a:graphic>
          <a:graphicData uri="http://schemas.openxmlformats.org/drawingml/2006/table">
            <a:tbl>
              <a:tblPr/>
              <a:tblGrid>
                <a:gridCol w="1944216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อ่านเพื่อความสนุกสนาน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อ่านหนังสือพิมพ์/นิตยสาร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อ่านนิยาย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อ่าน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e-mail/blog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Group 9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5786161"/>
              </p:ext>
            </p:extLst>
          </p:nvPr>
        </p:nvGraphicFramePr>
        <p:xfrm>
          <a:off x="9190708" y="5475654"/>
          <a:ext cx="2087563" cy="944880"/>
        </p:xfrm>
        <a:graphic>
          <a:graphicData uri="http://schemas.openxmlformats.org/drawingml/2006/table">
            <a:tbl>
              <a:tblPr/>
              <a:tblGrid>
                <a:gridCol w="2087563"/>
              </a:tblGrid>
              <a:tr h="8286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อ่านเพื่อพัฒนาทักษะ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ฝึกเพิ่มความเร็วในการอ่าน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ฝึกการจดบันทึกจากการอ่าน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ฝึกการสรุปความจากการอ่าน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Group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5642629"/>
              </p:ext>
            </p:extLst>
          </p:nvPr>
        </p:nvGraphicFramePr>
        <p:xfrm>
          <a:off x="9183960" y="4195482"/>
          <a:ext cx="1650551" cy="1158240"/>
        </p:xfrm>
        <a:graphic>
          <a:graphicData uri="http://schemas.openxmlformats.org/drawingml/2006/table">
            <a:tbl>
              <a:tblPr/>
              <a:tblGrid>
                <a:gridCol w="1650551"/>
              </a:tblGrid>
              <a:tr h="10199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อ่านเพื่อพัฒนาวิชาการ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อ่านตำราเรียน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อ่านวารสารวิชาการ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อ่านรายงาน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" name="Picture 2" descr="rea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2009" y="4272835"/>
            <a:ext cx="1152525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 descr="listenn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470" y="1435546"/>
            <a:ext cx="644213" cy="716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Group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398988"/>
              </p:ext>
            </p:extLst>
          </p:nvPr>
        </p:nvGraphicFramePr>
        <p:xfrm>
          <a:off x="6655017" y="2369850"/>
          <a:ext cx="2269150" cy="2286000"/>
        </p:xfrm>
        <a:graphic>
          <a:graphicData uri="http://schemas.openxmlformats.org/drawingml/2006/table">
            <a:tbl>
              <a:tblPr/>
              <a:tblGrid>
                <a:gridCol w="2269150"/>
              </a:tblGrid>
              <a:tr h="187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ฟังสิ่งที่เกิดในชีวิตประจำวันทั่วๆไป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ฟังบทสนทนาในชีวิตประจำวัน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ฟังบทภาพยนตร์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ฟังวิทยุ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ฟังข่าว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ฟังเพลง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ฟังประกาศ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ฟังการโต้วาที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ฟังการกล่าวสุนทรพจน์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Group 10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0935111"/>
              </p:ext>
            </p:extLst>
          </p:nvPr>
        </p:nvGraphicFramePr>
        <p:xfrm>
          <a:off x="9106162" y="2189668"/>
          <a:ext cx="2412268" cy="1584960"/>
        </p:xfrm>
        <a:graphic>
          <a:graphicData uri="http://schemas.openxmlformats.org/drawingml/2006/table">
            <a:tbl>
              <a:tblPr/>
              <a:tblGrid>
                <a:gridCol w="2412268"/>
              </a:tblGrid>
              <a:tr h="1474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ฟังสิ่งที่เกี่ยวกับวิชาการ การงาน และการเรียน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ฟังการสนทนาแลกเปลี่ยนในชั้นเรียน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ฟังการนำเสนองาน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ฟังการบรรยาย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ฟังการประชุม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ฟังบทสนทนาทาโทรศัพท์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ฟังการสัมภาษณ์งาน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Text Box 26"/>
          <p:cNvSpPr txBox="1">
            <a:spLocks noChangeArrowheads="1"/>
          </p:cNvSpPr>
          <p:nvPr/>
        </p:nvSpPr>
        <p:spPr bwMode="auto">
          <a:xfrm>
            <a:off x="7701626" y="1474103"/>
            <a:ext cx="3354796" cy="411651"/>
          </a:xfrm>
          <a:prstGeom prst="rect">
            <a:avLst/>
          </a:prstGeom>
          <a:solidFill>
            <a:schemeClr val="bg1"/>
          </a:solidFill>
          <a:ln w="12700" cap="rnd">
            <a:solidFill>
              <a:srgbClr val="808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2870" tIns="51435" rIns="102870" bIns="51435">
            <a:spAutoFit/>
          </a:bodyPr>
          <a:lstStyle>
            <a:lvl1pPr marL="533400" indent="-533400" algn="l" defTabSz="1028700"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1047750" indent="-533400" algn="l" defTabSz="1028700"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562100" indent="-533400" algn="l" defTabSz="1028700"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076450" indent="-533400" algn="l" defTabSz="1028700"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90800" indent="-533400" algn="l" defTabSz="1028700"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3048000" indent="-5334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505200" indent="-5334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962400" indent="-5334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419600" indent="-5334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r>
              <a:rPr lang="th-TH" sz="20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เป้าหมายในการฟัง</a:t>
            </a:r>
            <a:r>
              <a:rPr lang="th-TH" sz="20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ของคุณ</a:t>
            </a:r>
            <a:r>
              <a:rPr lang="th-TH" sz="20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คืออะไร</a:t>
            </a:r>
            <a:r>
              <a:rPr lang="en-US" sz="20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?</a:t>
            </a:r>
            <a:endParaRPr lang="th-TH" sz="20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6" name="Text Box 92"/>
          <p:cNvSpPr txBox="1">
            <a:spLocks noChangeArrowheads="1"/>
          </p:cNvSpPr>
          <p:nvPr/>
        </p:nvSpPr>
        <p:spPr bwMode="auto">
          <a:xfrm>
            <a:off x="6591672" y="107249"/>
            <a:ext cx="4824536" cy="933239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2044E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7D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th-TH" sz="2000" b="1" dirty="0" smtClean="0">
                <a:solidFill>
                  <a:schemeClr val="tx1"/>
                </a:solidFill>
              </a:rPr>
              <a:t>เอกสาร 1</a:t>
            </a:r>
            <a:r>
              <a:rPr lang="en-US" sz="2000" b="1" dirty="0" smtClean="0">
                <a:solidFill>
                  <a:schemeClr val="tx1"/>
                </a:solidFill>
              </a:rPr>
              <a:t>: </a:t>
            </a:r>
          </a:p>
          <a:p>
            <a:r>
              <a:rPr lang="th-TH" sz="2000" dirty="0" smtClean="0">
                <a:solidFill>
                  <a:schemeClr val="tx1"/>
                </a:solidFill>
              </a:rPr>
              <a:t>เป้าหมาย</a:t>
            </a:r>
            <a:r>
              <a:rPr lang="th-TH" sz="2000" dirty="0">
                <a:solidFill>
                  <a:schemeClr val="tx1"/>
                </a:solidFill>
              </a:rPr>
              <a:t>หลักในการพัฒนาภาษาอังกฤษของคุณคืออะไร</a:t>
            </a:r>
            <a:r>
              <a:rPr lang="en-US" sz="2000" dirty="0">
                <a:solidFill>
                  <a:schemeClr val="tx1"/>
                </a:solidFill>
              </a:rPr>
              <a:t>? </a:t>
            </a:r>
            <a:endParaRPr lang="th-TH" sz="2000" dirty="0">
              <a:solidFill>
                <a:schemeClr val="tx1"/>
              </a:solidFill>
            </a:endParaRPr>
          </a:p>
          <a:p>
            <a:r>
              <a:rPr lang="th-TH" sz="2000" dirty="0">
                <a:solidFill>
                  <a:schemeClr val="tx1"/>
                </a:solidFill>
              </a:rPr>
              <a:t>เลือกให้ตรงที่สุด เป้าหมายยิ่งชัด ยิ่งบรรลุได้ง่ายและรวดเร็ว</a:t>
            </a:r>
            <a:r>
              <a:rPr lang="en-US" sz="2000" dirty="0">
                <a:solidFill>
                  <a:schemeClr val="tx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0012658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4" name="Picture 4" descr="writ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106" y="3993181"/>
            <a:ext cx="646014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casse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656" y="484626"/>
            <a:ext cx="1805205" cy="914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839019" y="4090684"/>
            <a:ext cx="3062842" cy="411651"/>
          </a:xfrm>
          <a:prstGeom prst="rect">
            <a:avLst/>
          </a:prstGeom>
          <a:solidFill>
            <a:schemeClr val="bg1"/>
          </a:solidFill>
          <a:ln w="12700" cap="rnd">
            <a:solidFill>
              <a:srgbClr val="808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2870" tIns="51435" rIns="102870" bIns="51435">
            <a:spAutoFit/>
          </a:bodyPr>
          <a:lstStyle>
            <a:lvl1pPr marL="533400" indent="-533400" algn="l" defTabSz="1028700"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1047750" indent="-533400" algn="l" defTabSz="1028700"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562100" indent="-533400" algn="l" defTabSz="1028700"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076450" indent="-533400" algn="l" defTabSz="1028700"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90800" indent="-533400" algn="l" defTabSz="1028700"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3048000" indent="-5334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505200" indent="-5334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962400" indent="-5334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419600" indent="-5334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r>
              <a:rPr lang="th-TH" sz="20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เป้าหมายในการ</a:t>
            </a:r>
            <a:r>
              <a:rPr lang="th-TH" sz="20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เขียนของ</a:t>
            </a:r>
            <a:r>
              <a:rPr lang="th-TH" sz="20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คุณคือะไร</a:t>
            </a:r>
            <a:r>
              <a:rPr lang="en-US" sz="20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?</a:t>
            </a:r>
            <a:endParaRPr lang="th-TH" sz="20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graphicFrame>
        <p:nvGraphicFramePr>
          <p:cNvPr id="9" name="Group 1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65761"/>
              </p:ext>
            </p:extLst>
          </p:nvPr>
        </p:nvGraphicFramePr>
        <p:xfrm>
          <a:off x="723007" y="1463871"/>
          <a:ext cx="1800225" cy="358775"/>
        </p:xfrm>
        <a:graphic>
          <a:graphicData uri="http://schemas.openxmlformats.org/drawingml/2006/table">
            <a:tbl>
              <a:tblPr/>
              <a:tblGrid>
                <a:gridCol w="1800225"/>
              </a:tblGrid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ฝึกบทสนทนาใชีวิตประจำวัน         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ext Box 27"/>
          <p:cNvSpPr txBox="1">
            <a:spLocks noChangeArrowheads="1"/>
          </p:cNvSpPr>
          <p:nvPr/>
        </p:nvSpPr>
        <p:spPr bwMode="auto">
          <a:xfrm>
            <a:off x="615008" y="484626"/>
            <a:ext cx="2088232" cy="719428"/>
          </a:xfrm>
          <a:prstGeom prst="rect">
            <a:avLst/>
          </a:prstGeom>
          <a:solidFill>
            <a:schemeClr val="bg1"/>
          </a:solidFill>
          <a:ln w="12700" cap="rnd">
            <a:solidFill>
              <a:srgbClr val="808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2870" tIns="51435" rIns="102870" bIns="51435">
            <a:spAutoFit/>
          </a:bodyPr>
          <a:lstStyle>
            <a:lvl1pPr marL="533400" indent="-533400" algn="l" defTabSz="1028700"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1047750" indent="-533400" algn="l" defTabSz="1028700"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562100" indent="-533400" algn="l" defTabSz="1028700"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076450" indent="-533400" algn="l" defTabSz="1028700"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90800" indent="-533400" algn="l" defTabSz="1028700"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3048000" indent="-5334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505200" indent="-5334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962400" indent="-5334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419600" indent="-5334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r>
              <a:rPr lang="th-TH" sz="20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เป้าหมายในการพูดของ</a:t>
            </a:r>
          </a:p>
          <a:p>
            <a:r>
              <a:rPr lang="th-TH" sz="20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คุณคืออะไร</a:t>
            </a:r>
            <a:r>
              <a:rPr lang="en-US" sz="20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?</a:t>
            </a:r>
            <a:endParaRPr lang="th-TH" sz="20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graphicFrame>
        <p:nvGraphicFramePr>
          <p:cNvPr id="11" name="Group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94999"/>
              </p:ext>
            </p:extLst>
          </p:nvPr>
        </p:nvGraphicFramePr>
        <p:xfrm>
          <a:off x="2526292" y="4726765"/>
          <a:ext cx="2375569" cy="2011680"/>
        </p:xfrm>
        <a:graphic>
          <a:graphicData uri="http://schemas.openxmlformats.org/drawingml/2006/table">
            <a:tbl>
              <a:tblPr/>
              <a:tblGrid>
                <a:gridCol w="2375569"/>
              </a:tblGrid>
              <a:tr h="1784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เขียนเกี่ยวกับวิชาการ การงาน/ การเรียน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เขียนเรียงความ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เขียนรายงาน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เขียนสรุปจากสิ่งที่อ่านหรือฟัง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เขียนอีเมล์เกี่ยวกับการเรียน/การทำงาน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เขียนบทคัดย่อ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เขียนบันทึกการประชุม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เขียนบทความทางวิชาการ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เขียนจดหมายสมัครงาน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/Resume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648095"/>
              </p:ext>
            </p:extLst>
          </p:nvPr>
        </p:nvGraphicFramePr>
        <p:xfrm>
          <a:off x="3207296" y="1543397"/>
          <a:ext cx="2369689" cy="2225040"/>
        </p:xfrm>
        <a:graphic>
          <a:graphicData uri="http://schemas.openxmlformats.org/drawingml/2006/table">
            <a:tbl>
              <a:tblPr/>
              <a:tblGrid>
                <a:gridCol w="2369689"/>
              </a:tblGrid>
              <a:tr h="1293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พูดเกี่ยวกับวิชาการ การงาน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/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การเรียน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ฝึกการสนทนากับผู้ติดหน่วยงาน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ฝึกการรายงาน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ฝึกการนำเสนองาน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ฝึกพูดแสดงความคิดเห็น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ฝึกโต้ตอบในการสนทนากลุ่ม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ฝึกกล่าวสุนทรพจน์ เช่น เปิดงาน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,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ฝึกพูดโต้ตอบทางโทรศัพท์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ฝึกพูดในที่สาธารณะ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ฝึกพูดเพื่อสอบ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TOEFL</a:t>
                      </a:r>
                      <a:endParaRPr kumimoji="0" lang="th-TH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Group 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221108"/>
              </p:ext>
            </p:extLst>
          </p:nvPr>
        </p:nvGraphicFramePr>
        <p:xfrm>
          <a:off x="768151" y="5143797"/>
          <a:ext cx="1510110" cy="731520"/>
        </p:xfrm>
        <a:graphic>
          <a:graphicData uri="http://schemas.openxmlformats.org/drawingml/2006/table">
            <a:tbl>
              <a:tblPr/>
              <a:tblGrid>
                <a:gridCol w="151011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เขียนเพื่อความสนุกสนาน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เขียนอีเมลถึงเพื่อน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เขียน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blog</a:t>
                      </a:r>
                      <a:endParaRPr kumimoji="0" lang="th-TH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Group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029571"/>
              </p:ext>
            </p:extLst>
          </p:nvPr>
        </p:nvGraphicFramePr>
        <p:xfrm>
          <a:off x="615008" y="2119461"/>
          <a:ext cx="2301691" cy="1584960"/>
        </p:xfrm>
        <a:graphic>
          <a:graphicData uri="http://schemas.openxmlformats.org/drawingml/2006/table">
            <a:tbl>
              <a:tblPr/>
              <a:tblGrid>
                <a:gridCol w="2301691"/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พัฒนาทักษะ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การออกเสียง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การถามคำถาม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การพูดสรุปสิ่งที่อ่านหรือฟัง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การตอบคำถามในการสัมภาษณ์งาน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[   ] </a:t>
                      </a:r>
                      <a:r>
                        <a:rPr kumimoji="0" lang="th-T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การพูดในที่ประชุม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699605"/>
              </p:ext>
            </p:extLst>
          </p:nvPr>
        </p:nvGraphicFramePr>
        <p:xfrm>
          <a:off x="6879929" y="1204054"/>
          <a:ext cx="5059625" cy="4846320"/>
        </p:xfrm>
        <a:graphic>
          <a:graphicData uri="http://schemas.openxmlformats.org/drawingml/2006/table">
            <a:tbl>
              <a:tblPr/>
              <a:tblGrid>
                <a:gridCol w="5059625"/>
              </a:tblGrid>
              <a:tr h="114114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ขั้นตอนที่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</a:t>
                      </a: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: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       คิดเกี่ยวกับสิ่งที่มักเกิดขึ้นเป็นปรกติในสัปดาห์ โดยเน้นไปที่กิจกรรม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2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ชนิด ได้แก่ การเรียน/ทำงาน และกิจกรรมส่วนตัว (เช่น การออกกำลังกาย)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1028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ขั้นตอนที่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2</a:t>
                      </a: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: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</a:p>
                    <a:p>
                      <a:pPr marL="0" marR="0" lvl="0" indent="0" algn="l" defTabSz="1028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       เติมช่องที่เป็นกิจกรรมการเรียน/ทำงานด้วยสีหรือการทำ</a:t>
                      </a:r>
                      <a:b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       เครื่องหมาย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350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ขั้นตอนที่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3</a:t>
                      </a: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: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       เติมช่องที่เป็นกิจกรรมส่วนตัวด้วยสีหรือเครื่องหมายที่แตกต่างไป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609600" marR="0" lvl="0" indent="-609600" algn="l" defTabSz="1028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ขั้นตอนที่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4</a:t>
                      </a: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: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</a:p>
                    <a:p>
                      <a:pPr marL="609600" marR="0" lvl="0" indent="-609600" algn="l" defTabSz="1028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       เลือกเวลาที่ดีที่สุดสำหรับการเรียนรู้ในแต่ละสัปดาห์ และเติ</a:t>
                      </a:r>
                    </a:p>
                    <a:p>
                      <a:pPr marL="609600" marR="0" lvl="0" indent="-609600" algn="l" defTabSz="1028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เวลาทีสะดวกลงในตาราง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(เช่น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15.00-15.30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น)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ขั้นตอนที่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5</a:t>
                      </a: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: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       ใช้ตารางนี้เพื่อประกอบการเขียนแผนการเรียนรู้ของคุณ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7167736" y="0"/>
            <a:ext cx="43506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th-TH" sz="2000" b="1" dirty="0"/>
              <a:t>เอกสาร 2</a:t>
            </a:r>
            <a:r>
              <a:rPr lang="en-US" sz="2000" b="1" dirty="0"/>
              <a:t>: </a:t>
            </a:r>
          </a:p>
          <a:p>
            <a:pPr algn="ctr" fontAlgn="b"/>
            <a:r>
              <a:rPr lang="th-TH" sz="2000" b="1" dirty="0"/>
              <a:t>วิธีการจัดเวลาการเรียนรู้โดยใช้</a:t>
            </a:r>
            <a:r>
              <a:rPr lang="th-TH" sz="2000" dirty="0"/>
              <a:t> </a:t>
            </a:r>
            <a:endParaRPr lang="en-US" sz="2000" dirty="0"/>
          </a:p>
          <a:p>
            <a:pPr algn="ctr" fontAlgn="b"/>
            <a:r>
              <a:rPr lang="en-US" sz="2000" dirty="0"/>
              <a:t>Time Management Table for Self</a:t>
            </a:r>
            <a:r>
              <a:rPr lang="th-TH" sz="2000" dirty="0"/>
              <a:t>-</a:t>
            </a:r>
            <a:r>
              <a:rPr lang="en-US" sz="2000" dirty="0"/>
              <a:t>Study</a:t>
            </a:r>
          </a:p>
        </p:txBody>
      </p:sp>
    </p:spTree>
    <p:extLst>
      <p:ext uri="{BB962C8B-B14F-4D97-AF65-F5344CB8AC3E}">
        <p14:creationId xmlns:p14="http://schemas.microsoft.com/office/powerpoint/2010/main" val="24035986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28601" y="306578"/>
            <a:ext cx="44315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1028700"/>
            <a:r>
              <a:rPr lang="en-US" sz="2000" b="1" dirty="0"/>
              <a:t>Time Management Table </a:t>
            </a:r>
            <a:r>
              <a:rPr lang="en-US" sz="2000" b="1" dirty="0" smtClean="0"/>
              <a:t>for </a:t>
            </a:r>
            <a:r>
              <a:rPr lang="en-US" sz="2000" b="1" dirty="0"/>
              <a:t>Self</a:t>
            </a:r>
            <a:r>
              <a:rPr lang="th-TH" sz="2000" b="1" dirty="0"/>
              <a:t>-</a:t>
            </a:r>
            <a:r>
              <a:rPr lang="en-US" sz="2000" b="1" dirty="0"/>
              <a:t>Study</a:t>
            </a:r>
            <a:endParaRPr lang="th-TH" sz="2000" b="1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94552" y="886924"/>
            <a:ext cx="4382096" cy="659488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2044E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7D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2000" dirty="0"/>
              <a:t>Early before starting your daily activities (4 a.m.-8 a.m.)</a:t>
            </a:r>
          </a:p>
        </p:txBody>
      </p:sp>
      <p:graphicFrame>
        <p:nvGraphicFramePr>
          <p:cNvPr id="8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29130"/>
              </p:ext>
            </p:extLst>
          </p:nvPr>
        </p:nvGraphicFramePr>
        <p:xfrm>
          <a:off x="295180" y="1699754"/>
          <a:ext cx="4906234" cy="1676400"/>
        </p:xfrm>
        <a:graphic>
          <a:graphicData uri="http://schemas.openxmlformats.org/drawingml/2006/table">
            <a:tbl>
              <a:tblPr/>
              <a:tblGrid>
                <a:gridCol w="964424"/>
                <a:gridCol w="527058"/>
                <a:gridCol w="539171"/>
                <a:gridCol w="539171"/>
                <a:gridCol w="629034"/>
                <a:gridCol w="558555"/>
                <a:gridCol w="609650"/>
                <a:gridCol w="539171"/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Time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Tue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Wed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Thu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Fri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Sat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Sun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4-5 a</a:t>
                      </a: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</a:t>
                      </a: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5-6 a</a:t>
                      </a: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</a:t>
                      </a: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6-7 a</a:t>
                      </a: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</a:t>
                      </a: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7-8 a</a:t>
                      </a: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</a:t>
                      </a: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Group 2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043743"/>
              </p:ext>
            </p:extLst>
          </p:nvPr>
        </p:nvGraphicFramePr>
        <p:xfrm>
          <a:off x="372954" y="4175760"/>
          <a:ext cx="4725857" cy="2682240"/>
        </p:xfrm>
        <a:graphic>
          <a:graphicData uri="http://schemas.openxmlformats.org/drawingml/2006/table">
            <a:tbl>
              <a:tblPr/>
              <a:tblGrid>
                <a:gridCol w="954207"/>
                <a:gridCol w="562046"/>
                <a:gridCol w="520476"/>
                <a:gridCol w="520476"/>
                <a:gridCol w="520476"/>
                <a:gridCol w="607223"/>
                <a:gridCol w="483349"/>
                <a:gridCol w="557604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8-9 a</a:t>
                      </a:r>
                      <a:r>
                        <a:rPr kumimoji="0" lang="th-TH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</a:t>
                      </a:r>
                      <a:r>
                        <a:rPr kumimoji="0" lang="th-TH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9-10 a</a:t>
                      </a: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</a:t>
                      </a: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11-12 a</a:t>
                      </a: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</a:t>
                      </a: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1-2 p</a:t>
                      </a: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</a:t>
                      </a: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2-3 p</a:t>
                      </a: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</a:t>
                      </a: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3-4 p</a:t>
                      </a: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</a:t>
                      </a: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5-6 p</a:t>
                      </a: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</a:t>
                      </a: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6-7 p</a:t>
                      </a: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</a:t>
                      </a: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ext Box 253"/>
          <p:cNvSpPr txBox="1">
            <a:spLocks noChangeArrowheads="1"/>
          </p:cNvSpPr>
          <p:nvPr/>
        </p:nvSpPr>
        <p:spPr bwMode="auto">
          <a:xfrm>
            <a:off x="1062186" y="3537499"/>
            <a:ext cx="3446827" cy="361950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2044E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7D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2000" dirty="0"/>
              <a:t>During your day (8 a.m.-5 p.m.)</a:t>
            </a:r>
          </a:p>
        </p:txBody>
      </p:sp>
      <p:graphicFrame>
        <p:nvGraphicFramePr>
          <p:cNvPr id="11" name="Group 2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595266"/>
              </p:ext>
            </p:extLst>
          </p:nvPr>
        </p:nvGraphicFramePr>
        <p:xfrm>
          <a:off x="6721657" y="1754419"/>
          <a:ext cx="5178789" cy="3566160"/>
        </p:xfrm>
        <a:graphic>
          <a:graphicData uri="http://schemas.openxmlformats.org/drawingml/2006/table">
            <a:tbl>
              <a:tblPr/>
              <a:tblGrid>
                <a:gridCol w="1129917"/>
                <a:gridCol w="564959"/>
                <a:gridCol w="564959"/>
                <a:gridCol w="564959"/>
                <a:gridCol w="564959"/>
                <a:gridCol w="659118"/>
                <a:gridCol w="564959"/>
                <a:gridCol w="564959"/>
              </a:tblGrid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7-8 p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8-9 p</a:t>
                      </a:r>
                      <a:r>
                        <a:rPr kumimoji="0" lang="th-T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</a:t>
                      </a:r>
                      <a:r>
                        <a:rPr kumimoji="0" lang="th-T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9-10 p</a:t>
                      </a:r>
                      <a:r>
                        <a:rPr kumimoji="0" lang="th-T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</a:t>
                      </a:r>
                      <a:r>
                        <a:rPr kumimoji="0" lang="th-T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10-11 p</a:t>
                      </a:r>
                      <a:r>
                        <a:rPr kumimoji="0" lang="th-T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</a:t>
                      </a:r>
                      <a:r>
                        <a:rPr kumimoji="0" lang="th-T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11-12 p</a:t>
                      </a:r>
                      <a:r>
                        <a:rPr kumimoji="0" lang="th-T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</a:t>
                      </a:r>
                      <a:r>
                        <a:rPr kumimoji="0" lang="th-T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12-1 a</a:t>
                      </a:r>
                      <a:r>
                        <a:rPr kumimoji="0" lang="th-T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</a:t>
                      </a:r>
                      <a:r>
                        <a:rPr kumimoji="0" lang="th-T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1-2 a</a:t>
                      </a:r>
                      <a:r>
                        <a:rPr kumimoji="0" lang="th-T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</a:t>
                      </a:r>
                      <a:r>
                        <a:rPr kumimoji="0" lang="th-T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2-3 a</a:t>
                      </a:r>
                      <a:r>
                        <a:rPr kumimoji="0" lang="th-T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</a:t>
                      </a:r>
                      <a:r>
                        <a:rPr kumimoji="0" lang="th-T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3-4 a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Text Box 254"/>
          <p:cNvSpPr txBox="1">
            <a:spLocks noChangeArrowheads="1"/>
          </p:cNvSpPr>
          <p:nvPr/>
        </p:nvSpPr>
        <p:spPr bwMode="auto">
          <a:xfrm>
            <a:off x="6951712" y="931168"/>
            <a:ext cx="4566718" cy="360362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2044E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7D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2000"/>
              <a:t>After your normal day (5 p.m.- 3 a.m.)</a:t>
            </a:r>
          </a:p>
        </p:txBody>
      </p:sp>
    </p:spTree>
    <p:extLst>
      <p:ext uri="{BB962C8B-B14F-4D97-AF65-F5344CB8AC3E}">
        <p14:creationId xmlns:p14="http://schemas.microsoft.com/office/powerpoint/2010/main" val="29843697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21946" y="817310"/>
            <a:ext cx="491650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tabLst>
                <a:tab pos="6702425" algn="l"/>
              </a:tabLst>
            </a:pPr>
            <a:r>
              <a:rPr lang="th-TH" sz="2000" dirty="0">
                <a:ea typeface="Times New Roman" pitchFamily="18" charset="0"/>
              </a:rPr>
              <a:t>ใช้ตารางนี้เพื่อวางแผนคราวๆว่าคุณจะศึกษาอะไรบ้างในช่วงเวลาที่ตั้งไว้ จากนั้นจึงวางแผนในตาราง </a:t>
            </a:r>
            <a:r>
              <a:rPr lang="en-US" sz="2000" dirty="0">
                <a:ea typeface="Times New Roman" pitchFamily="18" charset="0"/>
              </a:rPr>
              <a:t>Study plan </a:t>
            </a:r>
            <a:r>
              <a:rPr lang="th-TH" sz="2000" dirty="0">
                <a:ea typeface="Times New Roman" pitchFamily="18" charset="0"/>
              </a:rPr>
              <a:t>ต่อไป</a:t>
            </a:r>
            <a:r>
              <a:rPr lang="en-US" sz="2000" dirty="0">
                <a:ea typeface="Times New Roman" pitchFamily="18" charset="0"/>
              </a:rPr>
              <a:t>          </a:t>
            </a:r>
          </a:p>
        </p:txBody>
      </p:sp>
      <p:sp>
        <p:nvSpPr>
          <p:cNvPr id="5" name="Text Box 81"/>
          <p:cNvSpPr txBox="1">
            <a:spLocks noChangeArrowheads="1"/>
          </p:cNvSpPr>
          <p:nvPr/>
        </p:nvSpPr>
        <p:spPr bwMode="auto">
          <a:xfrm>
            <a:off x="1996607" y="0"/>
            <a:ext cx="1767185" cy="648072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2044E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7D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th-TH" sz="2000" b="1" dirty="0"/>
              <a:t>เอกสาร </a:t>
            </a:r>
            <a:r>
              <a:rPr lang="en-US" sz="2000" b="1" dirty="0" smtClean="0"/>
              <a:t>3: </a:t>
            </a:r>
            <a:endParaRPr lang="en-US" sz="2000" b="1" dirty="0"/>
          </a:p>
          <a:p>
            <a:pPr algn="ctr"/>
            <a:r>
              <a:rPr lang="en-US" sz="2000" b="1" dirty="0" smtClean="0"/>
              <a:t>First </a:t>
            </a:r>
            <a:r>
              <a:rPr lang="en-US" sz="2000" b="1" dirty="0"/>
              <a:t>draft plan</a:t>
            </a:r>
            <a:r>
              <a:rPr lang="en-US" sz="2000" dirty="0"/>
              <a:t> </a:t>
            </a:r>
            <a:endParaRPr lang="en-US" sz="2000" b="1" dirty="0"/>
          </a:p>
        </p:txBody>
      </p:sp>
      <p:graphicFrame>
        <p:nvGraphicFramePr>
          <p:cNvPr id="8" name="Group 7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881451482"/>
              </p:ext>
            </p:extLst>
          </p:nvPr>
        </p:nvGraphicFramePr>
        <p:xfrm>
          <a:off x="303172" y="1556845"/>
          <a:ext cx="5154054" cy="5181600"/>
        </p:xfrm>
        <a:graphic>
          <a:graphicData uri="http://schemas.openxmlformats.org/drawingml/2006/table">
            <a:tbl>
              <a:tblPr/>
              <a:tblGrid>
                <a:gridCol w="678316"/>
                <a:gridCol w="4475738"/>
              </a:tblGrid>
              <a:tr h="1782763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itchFamily="18" charset="0"/>
                          <a:cs typeface="Cordia New" panose="020B0304020202020204" pitchFamily="34" charset="-34"/>
                        </a:rPr>
                        <a:t>Month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itchFamily="18" charset="0"/>
                          <a:cs typeface="Cordia New" panose="020B0304020202020204" pitchFamily="34" charset="-34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itchFamily="18" charset="0"/>
                          <a:cs typeface="Cordia New" panose="020B0304020202020204" pitchFamily="34" charset="-34"/>
                        </a:rPr>
                        <a:t>Week ….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itchFamily="18" charset="0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itchFamily="18" charset="0"/>
                          <a:cs typeface="Cordia New" panose="020B0304020202020204" pitchFamily="34" charset="-34"/>
                        </a:rPr>
                        <a:t>: What to do</a:t>
                      </a:r>
                      <a:endParaRPr kumimoji="0" lang="th-TH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itchFamily="18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itchFamily="18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itchFamily="18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itchFamily="18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itchFamily="18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itchFamily="18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itchFamily="18" charset="0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82763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itchFamily="18" charset="0"/>
                          <a:cs typeface="Cordia New" panose="020B0304020202020204" pitchFamily="34" charset="-34"/>
                        </a:rPr>
                        <a:t>Month</a:t>
                      </a:r>
                      <a:endParaRPr kumimoji="0" lang="th-TH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itchFamily="18" charset="0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itchFamily="18" charset="0"/>
                          <a:cs typeface="Cordia New" panose="020B0304020202020204" pitchFamily="34" charset="-34"/>
                        </a:rPr>
                        <a:t>Week ….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itchFamily="18" charset="0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itchFamily="18" charset="0"/>
                          <a:cs typeface="Cordia New" panose="020B0304020202020204" pitchFamily="34" charset="-34"/>
                        </a:rPr>
                        <a:t>: What to do</a:t>
                      </a:r>
                      <a:endParaRPr kumimoji="0" lang="th-TH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itchFamily="18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itchFamily="18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itchFamily="18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itchFamily="18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itchFamily="18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itchFamily="18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itchFamily="18" charset="0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92574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676675" y="1479908"/>
            <a:ext cx="2322709" cy="411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2870" tIns="51435" rIns="102870" bIns="51435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_Layiji MaHaNiYom V 1.2" pitchFamily="2" charset="0"/>
                <a:ea typeface="Times New Roman" pitchFamily="18" charset="0"/>
                <a:cs typeface="_Layiji MaHaNiYom V 1.2" pitchFamily="2" charset="0"/>
              </a:rPr>
              <a:t>Sample of a study plan         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_Layiji MaHaNiYom V 1.2" pitchFamily="2" charset="0"/>
              <a:cs typeface="_Layiji MaHaNiYom V 1.2" pitchFamily="2" charset="0"/>
            </a:endParaRPr>
          </a:p>
        </p:txBody>
      </p:sp>
      <p:pic>
        <p:nvPicPr>
          <p:cNvPr id="10" name="Picture 2" descr="6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2151" y="-744"/>
            <a:ext cx="1008112" cy="1465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58127" y="732203"/>
            <a:ext cx="1006475" cy="411651"/>
          </a:xfrm>
          <a:prstGeom prst="rect">
            <a:avLst/>
          </a:prstGeom>
          <a:solidFill>
            <a:srgbClr val="FFFFFF"/>
          </a:solidFill>
          <a:ln w="12700" cap="rnd">
            <a:solidFill>
              <a:srgbClr val="808080"/>
            </a:solidFill>
            <a:prstDash val="sysDot"/>
            <a:miter lim="800000"/>
            <a:headEnd/>
            <a:tailEnd/>
          </a:ln>
        </p:spPr>
        <p:txBody>
          <a:bodyPr vert="horz" wrap="square" lIns="102870" tIns="51435" rIns="102870" bIns="51435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เอกสาร 4</a:t>
            </a:r>
            <a:endParaRPr kumimoji="0" lang="th-TH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1983160" y="361382"/>
            <a:ext cx="753735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GOAL: 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…..improve general reading and speaking ( short talk)….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          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Length of plan: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…..6….   week(s)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   Total time for each week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: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…2…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hr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(s)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Total study: 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…12…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hr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(s)                                           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                                                                                                                                 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274392"/>
              </p:ext>
            </p:extLst>
          </p:nvPr>
        </p:nvGraphicFramePr>
        <p:xfrm>
          <a:off x="543002" y="1505089"/>
          <a:ext cx="9505055" cy="515087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808937"/>
                <a:gridCol w="680112"/>
                <a:gridCol w="794160"/>
                <a:gridCol w="1191240"/>
                <a:gridCol w="974723"/>
                <a:gridCol w="1112298"/>
                <a:gridCol w="606706"/>
                <a:gridCol w="1516760"/>
                <a:gridCol w="1820119"/>
              </a:tblGrid>
              <a:tr h="80731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Week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Learning objectives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Study day/time</a:t>
                      </a:r>
                      <a:b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Resources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/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Materials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(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แหล่งเรียนรู้/สื่อ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Activity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Activity type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(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ชนิดของกิจกรรม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Total study time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Learning strategy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(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กลยุทธ์ใน</a:t>
                      </a:r>
                      <a:r>
                        <a:rPr lang="th-TH" sz="140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การ</a:t>
                      </a: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เรียน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Self-assessment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(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การประเมิน</a:t>
                      </a:r>
                      <a:r>
                        <a:rPr lang="th-TH" sz="140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ความก้าวหน้า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/>
                      </a:r>
                      <a:b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lang="th-TH" sz="140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ของ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ตนเอง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</a:tr>
              <a:tr h="97622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e.g.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Week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General reading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Mon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8.00-9.30 p.m.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Quartet online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programme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: </a:t>
                      </a: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Level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Old Sites: Petra (Activity 4,6,7,8,10)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* True/False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* Fill in the blanks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hr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Work on the Internet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Get at least 60% for each activity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</a:tr>
              <a:tr h="12144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Speaking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(short talk)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Wed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12.30-1.30  a.m.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SALC In-house material: Speaking web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Talking about food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* Learn vocabulary &amp; expressions and practice speaking (alone)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40 minutes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Self-recording at least 2 time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Compare the recordings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</a:tr>
              <a:tr h="80731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Reading for details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Th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12.30-1.30  a.m.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Bangkok post online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Read a short news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* Read and summarize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20 minutes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Speed reading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Get help from a friend to check reading comprehension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</a:tr>
              <a:tr h="26910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Week 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</a:tr>
              <a:tr h="26910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Week 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</a:tr>
              <a:tr h="26910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Week 4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</a:tr>
              <a:tr h="26910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Week 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</a:tr>
              <a:tr h="26910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/>
                          <a:cs typeface="Cordia New" panose="020B0304020202020204" pitchFamily="34" charset="-34"/>
                        </a:rPr>
                        <a:t>Week 6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92949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783360" y="235295"/>
            <a:ext cx="3531840" cy="473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2870" tIns="51435" rIns="102870" bIns="51435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Sample of a study plan         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5" name="Picture 2" descr="6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3354" y="1172198"/>
            <a:ext cx="925131" cy="134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470992" y="760547"/>
            <a:ext cx="1944216" cy="411651"/>
          </a:xfrm>
          <a:prstGeom prst="rect">
            <a:avLst/>
          </a:prstGeom>
          <a:solidFill>
            <a:srgbClr val="FFFFFF"/>
          </a:solidFill>
          <a:ln w="12700" cap="rnd">
            <a:solidFill>
              <a:srgbClr val="808080"/>
            </a:solidFill>
            <a:prstDash val="sysDot"/>
            <a:miter lim="800000"/>
            <a:headEnd/>
            <a:tailEnd/>
          </a:ln>
        </p:spPr>
        <p:txBody>
          <a:bodyPr vert="horz" wrap="square" lIns="102870" tIns="51435" rIns="102870" bIns="51435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My Study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 Plan</a:t>
            </a:r>
            <a:endParaRPr kumimoji="0" lang="th-TH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376863" y="1594100"/>
            <a:ext cx="878236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GOAL: 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…………………………………………………………………………………………………………………………………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</a:b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Length of plan: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…..….   week(s)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   Total time for each week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: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……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hr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(s)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 Total study: 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…</a:t>
            </a:r>
            <a:r>
              <a:rPr lang="en-US" sz="1800" dirty="0">
                <a:solidFill>
                  <a:schemeClr val="tx1"/>
                </a:solidFill>
                <a:ea typeface="Times New Roman" pitchFamily="18" charset="0"/>
              </a:rPr>
              <a:t>.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…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hr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(s)                                           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                                                                                                                                 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742092"/>
              </p:ext>
            </p:extLst>
          </p:nvPr>
        </p:nvGraphicFramePr>
        <p:xfrm>
          <a:off x="498896" y="2653478"/>
          <a:ext cx="9217023" cy="387022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01568"/>
                <a:gridCol w="1045903"/>
                <a:gridCol w="796668"/>
                <a:gridCol w="925024"/>
                <a:gridCol w="770094"/>
                <a:gridCol w="1101796"/>
                <a:gridCol w="651998"/>
                <a:gridCol w="1326584"/>
                <a:gridCol w="1997388"/>
              </a:tblGrid>
              <a:tr h="12458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Week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Learning objectives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Study day/time</a:t>
                      </a:r>
                      <a:b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Resources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/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Materials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(</a:t>
                      </a:r>
                      <a:r>
                        <a:rPr lang="th-TH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แหล่งเรียนรู้/สื่อ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Activity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Activity type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(</a:t>
                      </a:r>
                      <a:r>
                        <a:rPr lang="th-TH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ชนิดของกิจกรรม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Total study time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Learning strategy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(</a:t>
                      </a:r>
                      <a:r>
                        <a:rPr lang="th-TH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กลยุทธ์ในการเรียน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Self-assessment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(</a:t>
                      </a:r>
                      <a:r>
                        <a:rPr lang="th-TH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การประเมิน</a:t>
                      </a:r>
                      <a:r>
                        <a:rPr lang="th-TH" sz="200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ความก้าวหน้า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/>
                      </a:r>
                      <a:b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lang="th-TH" sz="200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ของ</a:t>
                      </a:r>
                      <a:r>
                        <a:rPr lang="th-TH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ตนเอง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</a:tr>
              <a:tr h="26243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/>
                        <a:cs typeface="Cordia New" panose="020B0304020202020204" pitchFamily="34" charset="-34"/>
                      </a:endParaRPr>
                    </a:p>
                  </a:txBody>
                  <a:tcPr marL="7335" marR="733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40100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1665</Words>
  <Application>Microsoft Office PowerPoint</Application>
  <PresentationFormat>Widescreen</PresentationFormat>
  <Paragraphs>449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_Layiji MaHaNiYom V 1.2</vt:lpstr>
      <vt:lpstr>Angsana New</vt:lpstr>
      <vt:lpstr>Arial</vt:lpstr>
      <vt:lpstr>Calibri</vt:lpstr>
      <vt:lpstr>Calibri Light</vt:lpstr>
      <vt:lpstr>Cordia New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Shannoy.vas</cp:lastModifiedBy>
  <cp:revision>30</cp:revision>
  <dcterms:created xsi:type="dcterms:W3CDTF">2015-01-09T05:03:30Z</dcterms:created>
  <dcterms:modified xsi:type="dcterms:W3CDTF">2015-05-14T07:18:25Z</dcterms:modified>
</cp:coreProperties>
</file>