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varScale="1">
        <p:scale>
          <a:sx n="71" d="100"/>
          <a:sy n="71" d="100"/>
        </p:scale>
        <p:origin x="8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108"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40" y="32940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461075" y="3532809"/>
            <a:ext cx="4131157"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smtClean="0">
                <a:latin typeface="Calibri" panose="020F0502020204030204" pitchFamily="34" charset="0"/>
                <a:cs typeface="Tahoma" panose="020B0604030504040204" pitchFamily="34" charset="0"/>
              </a:rPr>
              <a:t>‘Free </a:t>
            </a:r>
            <a:r>
              <a:rPr lang="en-US" altLang="th-TH" sz="3600" b="1" dirty="0">
                <a:latin typeface="Calibri" panose="020F0502020204030204" pitchFamily="34" charset="0"/>
                <a:cs typeface="Tahoma" panose="020B0604030504040204" pitchFamily="34" charset="0"/>
              </a:rPr>
              <a:t>time </a:t>
            </a:r>
            <a:r>
              <a:rPr lang="en-US" altLang="th-TH" sz="3600" b="1" dirty="0" smtClean="0">
                <a:latin typeface="Calibri" panose="020F0502020204030204" pitchFamily="34" charset="0"/>
                <a:cs typeface="Tahoma" panose="020B0604030504040204" pitchFamily="34" charset="0"/>
              </a:rPr>
              <a:t>Activities’ </a:t>
            </a:r>
            <a:endParaRPr lang="en-US" altLang="th-TH" sz="3600" b="1" dirty="0">
              <a:latin typeface="Calibri" panose="020F0502020204030204" pitchFamily="34" charset="0"/>
              <a:cs typeface="Tahoma" panose="020B0604030504040204" pitchFamily="34" charset="0"/>
            </a:endParaRP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246353" y="5530096"/>
            <a:ext cx="3506029"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a:latin typeface="Calibri" panose="020F0502020204030204" pitchFamily="34" charset="0"/>
              </a:rPr>
              <a:t>SALC In-house Material for speaking No.2</a:t>
            </a:r>
          </a:p>
        </p:txBody>
      </p:sp>
      <p:sp>
        <p:nvSpPr>
          <p:cNvPr id="5" name="Line 213"/>
          <p:cNvSpPr>
            <a:spLocks noChangeShapeType="1"/>
          </p:cNvSpPr>
          <p:nvPr/>
        </p:nvSpPr>
        <p:spPr bwMode="auto">
          <a:xfrm flipH="1">
            <a:off x="3475279" y="2151481"/>
            <a:ext cx="1346674" cy="45512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8" name="Line 215"/>
          <p:cNvSpPr>
            <a:spLocks noChangeShapeType="1"/>
          </p:cNvSpPr>
          <p:nvPr/>
        </p:nvSpPr>
        <p:spPr bwMode="auto">
          <a:xfrm>
            <a:off x="3284502" y="3057307"/>
            <a:ext cx="652661" cy="9835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627606" y="3093938"/>
            <a:ext cx="1059000" cy="9819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17"/>
          <p:cNvSpPr>
            <a:spLocks noChangeShapeType="1"/>
          </p:cNvSpPr>
          <p:nvPr/>
        </p:nvSpPr>
        <p:spPr bwMode="auto">
          <a:xfrm>
            <a:off x="1038506" y="2238432"/>
            <a:ext cx="1465341" cy="37843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2"/>
          <p:cNvSpPr>
            <a:spLocks noChangeShapeType="1"/>
          </p:cNvSpPr>
          <p:nvPr/>
        </p:nvSpPr>
        <p:spPr bwMode="auto">
          <a:xfrm flipV="1">
            <a:off x="1955477" y="1567531"/>
            <a:ext cx="991211" cy="8495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4"/>
          <p:cNvSpPr>
            <a:spLocks noChangeShapeType="1"/>
          </p:cNvSpPr>
          <p:nvPr/>
        </p:nvSpPr>
        <p:spPr bwMode="auto">
          <a:xfrm flipV="1">
            <a:off x="3618942" y="2387813"/>
            <a:ext cx="524303" cy="121249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25"/>
          <p:cNvSpPr>
            <a:spLocks noChangeShapeType="1"/>
          </p:cNvSpPr>
          <p:nvPr/>
        </p:nvSpPr>
        <p:spPr bwMode="auto">
          <a:xfrm flipH="1" flipV="1">
            <a:off x="3916390" y="2972447"/>
            <a:ext cx="1389079" cy="551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Rectangle 226"/>
          <p:cNvSpPr>
            <a:spLocks noChangeArrowheads="1"/>
          </p:cNvSpPr>
          <p:nvPr/>
        </p:nvSpPr>
        <p:spPr bwMode="auto">
          <a:xfrm rot="14822898">
            <a:off x="1806246" y="2772888"/>
            <a:ext cx="786875" cy="350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With whom?</a:t>
            </a:r>
            <a:endParaRPr lang="th-TH" altLang="th-TH" sz="800" b="1">
              <a:latin typeface="Calibri" panose="020F0502020204030204" pitchFamily="34" charset="0"/>
              <a:cs typeface="Tahoma" panose="020B0604030504040204" pitchFamily="34" charset="0"/>
            </a:endParaRPr>
          </a:p>
        </p:txBody>
      </p:sp>
      <p:sp>
        <p:nvSpPr>
          <p:cNvPr id="15" name="Line 227"/>
          <p:cNvSpPr>
            <a:spLocks noChangeShapeType="1"/>
          </p:cNvSpPr>
          <p:nvPr/>
        </p:nvSpPr>
        <p:spPr bwMode="auto">
          <a:xfrm>
            <a:off x="2296512" y="3458862"/>
            <a:ext cx="1322430" cy="148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28"/>
          <p:cNvSpPr>
            <a:spLocks noChangeShapeType="1"/>
          </p:cNvSpPr>
          <p:nvPr/>
        </p:nvSpPr>
        <p:spPr bwMode="auto">
          <a:xfrm flipV="1">
            <a:off x="2641133" y="3553945"/>
            <a:ext cx="246320" cy="13620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231"/>
          <p:cNvSpPr>
            <a:spLocks noChangeShapeType="1"/>
          </p:cNvSpPr>
          <p:nvPr/>
        </p:nvSpPr>
        <p:spPr bwMode="auto">
          <a:xfrm flipH="1">
            <a:off x="206522" y="2940238"/>
            <a:ext cx="1713460" cy="60516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AutoShape 234"/>
          <p:cNvSpPr>
            <a:spLocks noChangeArrowheads="1"/>
          </p:cNvSpPr>
          <p:nvPr/>
        </p:nvSpPr>
        <p:spPr bwMode="auto">
          <a:xfrm>
            <a:off x="2496669" y="2328395"/>
            <a:ext cx="979891" cy="756867"/>
          </a:xfrm>
          <a:prstGeom prst="pentagon">
            <a:avLst/>
          </a:prstGeom>
          <a:solidFill>
            <a:schemeClr val="accent6">
              <a:lumMod val="20000"/>
              <a:lumOff val="80000"/>
            </a:schemeClr>
          </a:solidFill>
          <a:ln w="9525" algn="ctr">
            <a:solidFill>
              <a:schemeClr val="tx1"/>
            </a:solidFill>
            <a:miter lim="800000"/>
            <a:headEnd/>
            <a:tailEnd/>
          </a:ln>
          <a:effectLst/>
        </p:spPr>
        <p:txBody>
          <a:bodyPr wrap="square" anchor="ctr">
            <a:spAutoFit/>
          </a:bodyPr>
          <a:lstStyle/>
          <a:p>
            <a:endParaRPr lang="th-TH"/>
          </a:p>
        </p:txBody>
      </p:sp>
      <p:sp>
        <p:nvSpPr>
          <p:cNvPr id="19" name="Rectangle 173"/>
          <p:cNvSpPr>
            <a:spLocks noChangeArrowheads="1"/>
          </p:cNvSpPr>
          <p:nvPr/>
        </p:nvSpPr>
        <p:spPr bwMode="auto">
          <a:xfrm rot="180071">
            <a:off x="2424372" y="2549611"/>
            <a:ext cx="1075182" cy="47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Free time Activities’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20" name="Rectangle 236"/>
          <p:cNvSpPr>
            <a:spLocks noChangeArrowheads="1"/>
          </p:cNvSpPr>
          <p:nvPr/>
        </p:nvSpPr>
        <p:spPr bwMode="auto">
          <a:xfrm rot="1758653">
            <a:off x="3033520" y="2184727"/>
            <a:ext cx="1037425" cy="2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dirty="0">
                <a:latin typeface="Calibri" panose="020F0502020204030204" pitchFamily="34" charset="0"/>
                <a:cs typeface="Tahoma" panose="020B0604030504040204" pitchFamily="34" charset="0"/>
              </a:rPr>
              <a:t>How often?</a:t>
            </a:r>
            <a:endParaRPr lang="th-TH" altLang="th-TH" sz="800" b="1" dirty="0">
              <a:latin typeface="Calibri" panose="020F0502020204030204" pitchFamily="34" charset="0"/>
              <a:cs typeface="Tahoma" panose="020B0604030504040204" pitchFamily="34" charset="0"/>
            </a:endParaRPr>
          </a:p>
        </p:txBody>
      </p:sp>
      <p:sp>
        <p:nvSpPr>
          <p:cNvPr id="21" name="Line 238"/>
          <p:cNvSpPr>
            <a:spLocks noChangeShapeType="1"/>
          </p:cNvSpPr>
          <p:nvPr/>
        </p:nvSpPr>
        <p:spPr bwMode="auto">
          <a:xfrm flipH="1" flipV="1">
            <a:off x="1188947" y="581545"/>
            <a:ext cx="1060799" cy="13603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39"/>
          <p:cNvSpPr>
            <a:spLocks noChangeShapeType="1"/>
          </p:cNvSpPr>
          <p:nvPr/>
        </p:nvSpPr>
        <p:spPr bwMode="auto">
          <a:xfrm flipV="1">
            <a:off x="3553121" y="727760"/>
            <a:ext cx="814477" cy="12086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246"/>
          <p:cNvSpPr>
            <a:spLocks noChangeArrowheads="1"/>
          </p:cNvSpPr>
          <p:nvPr/>
        </p:nvSpPr>
        <p:spPr bwMode="auto">
          <a:xfrm rot="19388479">
            <a:off x="2017999" y="2086064"/>
            <a:ext cx="1037426" cy="235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it’s good?</a:t>
            </a:r>
            <a:endParaRPr lang="th-TH" altLang="th-TH" sz="800" b="1">
              <a:latin typeface="Calibri" panose="020F0502020204030204" pitchFamily="34" charset="0"/>
              <a:cs typeface="Tahoma" panose="020B0604030504040204" pitchFamily="34" charset="0"/>
            </a:endParaRPr>
          </a:p>
        </p:txBody>
      </p:sp>
      <p:sp>
        <p:nvSpPr>
          <p:cNvPr id="24" name="Rectangle 247"/>
          <p:cNvSpPr>
            <a:spLocks noChangeArrowheads="1"/>
          </p:cNvSpPr>
          <p:nvPr/>
        </p:nvSpPr>
        <p:spPr bwMode="auto">
          <a:xfrm rot="17470547">
            <a:off x="3172699" y="2693535"/>
            <a:ext cx="605161" cy="47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When started</a:t>
            </a:r>
            <a:endParaRPr lang="th-TH" altLang="th-TH" sz="800" b="1" dirty="0">
              <a:latin typeface="Calibri" panose="020F0502020204030204" pitchFamily="34" charset="0"/>
              <a:cs typeface="Tahoma" panose="020B0604030504040204" pitchFamily="34" charset="0"/>
            </a:endParaRPr>
          </a:p>
        </p:txBody>
      </p:sp>
      <p:sp>
        <p:nvSpPr>
          <p:cNvPr id="25" name="Rectangle 252"/>
          <p:cNvSpPr>
            <a:spLocks noChangeArrowheads="1"/>
          </p:cNvSpPr>
          <p:nvPr/>
        </p:nvSpPr>
        <p:spPr bwMode="auto">
          <a:xfrm>
            <a:off x="2569695" y="3120558"/>
            <a:ext cx="836054" cy="363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Where </a:t>
            </a:r>
          </a:p>
          <a:p>
            <a:pPr algn="ctr"/>
            <a:r>
              <a:rPr lang="en-US" altLang="th-TH" sz="800" b="1">
                <a:latin typeface="Calibri" panose="020F0502020204030204" pitchFamily="34" charset="0"/>
                <a:cs typeface="Tahoma" panose="020B0604030504040204" pitchFamily="34" charset="0"/>
              </a:rPr>
              <a:t>learnt?</a:t>
            </a:r>
            <a:endParaRPr lang="th-TH" altLang="th-TH" sz="800" b="1">
              <a:latin typeface="Calibri" panose="020F0502020204030204" pitchFamily="34" charset="0"/>
              <a:cs typeface="Tahoma" panose="020B0604030504040204" pitchFamily="34" charset="0"/>
            </a:endParaRPr>
          </a:p>
        </p:txBody>
      </p:sp>
      <p:pic>
        <p:nvPicPr>
          <p:cNvPr id="26" name="Picture 264" descr="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0995" y="4633445"/>
            <a:ext cx="1190252" cy="1877074"/>
          </a:xfrm>
          <a:prstGeom prst="rect">
            <a:avLst/>
          </a:prstGeom>
          <a:noFill/>
          <a:extLst>
            <a:ext uri="{909E8E84-426E-40DD-AFC4-6F175D3DCCD1}">
              <a14:hiddenFill xmlns:a14="http://schemas.microsoft.com/office/drawing/2010/main">
                <a:solidFill>
                  <a:srgbClr val="FFFFFF"/>
                </a:solidFill>
              </a14:hiddenFill>
            </a:ext>
          </a:extLst>
        </p:spPr>
      </p:pic>
      <p:sp>
        <p:nvSpPr>
          <p:cNvPr id="27" name="Line 222"/>
          <p:cNvSpPr>
            <a:spLocks noChangeShapeType="1"/>
          </p:cNvSpPr>
          <p:nvPr/>
        </p:nvSpPr>
        <p:spPr bwMode="auto">
          <a:xfrm>
            <a:off x="2993542" y="1576064"/>
            <a:ext cx="1112907" cy="75744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238"/>
          <p:cNvSpPr>
            <a:spLocks noChangeShapeType="1"/>
          </p:cNvSpPr>
          <p:nvPr/>
        </p:nvSpPr>
        <p:spPr bwMode="auto">
          <a:xfrm flipH="1" flipV="1">
            <a:off x="2887970" y="428904"/>
            <a:ext cx="128305" cy="182953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2"/>
          <p:cNvSpPr>
            <a:spLocks noChangeShapeType="1"/>
          </p:cNvSpPr>
          <p:nvPr/>
        </p:nvSpPr>
        <p:spPr bwMode="auto">
          <a:xfrm flipH="1" flipV="1">
            <a:off x="1919225" y="2460353"/>
            <a:ext cx="368142" cy="97188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Rectangle 5"/>
          <p:cNvSpPr>
            <a:spLocks noChangeArrowheads="1"/>
          </p:cNvSpPr>
          <p:nvPr/>
        </p:nvSpPr>
        <p:spPr bwMode="auto">
          <a:xfrm>
            <a:off x="10151996" y="4079875"/>
            <a:ext cx="1223962"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หัวข้อสามัญที่คุณสามารถคุยกับเพื่อนใหม่หรือนักท่องเที่ยวชาวต่างชาติคือหัวข้อกิจกรรมยามว่าง และถ้าบังเอิญ</a:t>
            </a:r>
            <a:br>
              <a:rPr lang="th-TH" altLang="th-TH" sz="1000">
                <a:solidFill>
                  <a:schemeClr val="tx1"/>
                </a:solidFill>
              </a:rPr>
            </a:br>
            <a:r>
              <a:rPr lang="th-TH" altLang="th-TH" sz="1000">
                <a:solidFill>
                  <a:schemeClr val="tx1"/>
                </a:solidFill>
              </a:rPr>
              <a:t>คู่สนทนาของคุณมีความสนใจตรงกันคุณก็คงจะคุยกันได้ยาวแน่นอน...</a:t>
            </a:r>
          </a:p>
        </p:txBody>
      </p:sp>
      <p:grpSp>
        <p:nvGrpSpPr>
          <p:cNvPr id="31" name="Group 49"/>
          <p:cNvGrpSpPr>
            <a:grpSpLocks/>
          </p:cNvGrpSpPr>
          <p:nvPr/>
        </p:nvGrpSpPr>
        <p:grpSpPr bwMode="auto">
          <a:xfrm>
            <a:off x="7043671" y="2911475"/>
            <a:ext cx="4116387" cy="3946525"/>
            <a:chOff x="219" y="1961"/>
            <a:chExt cx="2593" cy="2486"/>
          </a:xfrm>
        </p:grpSpPr>
        <p:sp>
          <p:nvSpPr>
            <p:cNvPr id="32" name="Rectangle 50"/>
            <p:cNvSpPr>
              <a:spLocks noChangeArrowheads="1"/>
            </p:cNvSpPr>
            <p:nvPr/>
          </p:nvSpPr>
          <p:spPr bwMode="auto">
            <a:xfrm>
              <a:off x="227" y="3717"/>
              <a:ext cx="2585" cy="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Free Time Activities’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‘Free Time Activities’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33" name="Rectangle 51"/>
            <p:cNvSpPr>
              <a:spLocks noChangeArrowheads="1"/>
            </p:cNvSpPr>
            <p:nvPr/>
          </p:nvSpPr>
          <p:spPr bwMode="auto">
            <a:xfrm>
              <a:off x="219" y="1961"/>
              <a:ext cx="1814" cy="1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what you do in your free time,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‘Free Time Activities’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an activity you want to talk about. Consider relevant expressions and structures needed to talk about your free time activities.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grpSp>
      <p:sp>
        <p:nvSpPr>
          <p:cNvPr id="34" name="Text Box 6"/>
          <p:cNvSpPr txBox="1">
            <a:spLocks noChangeArrowheads="1"/>
          </p:cNvSpPr>
          <p:nvPr/>
        </p:nvSpPr>
        <p:spPr bwMode="auto">
          <a:xfrm>
            <a:off x="9791633" y="1485107"/>
            <a:ext cx="1584325"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1600" b="1">
                <a:latin typeface="Cordia New" panose="020B0304020202020204" pitchFamily="34" charset="-34"/>
                <a:cs typeface="Cordia New" panose="020B0304020202020204" pitchFamily="34" charset="-34"/>
              </a:rPr>
              <a:t>มาฝึกพูดเกี่ยวกับ</a:t>
            </a:r>
          </a:p>
          <a:p>
            <a:pPr algn="r">
              <a:spcBef>
                <a:spcPct val="50000"/>
              </a:spcBef>
            </a:pPr>
            <a:r>
              <a:rPr lang="th-TH" altLang="th-TH" sz="1600" b="1">
                <a:latin typeface="Cordia New" panose="020B0304020202020204" pitchFamily="34" charset="-34"/>
                <a:cs typeface="Cordia New" panose="020B0304020202020204" pitchFamily="34" charset="-34"/>
              </a:rPr>
              <a:t>กิจกรรมยามว่างกัน</a:t>
            </a:r>
          </a:p>
        </p:txBody>
      </p:sp>
      <p:sp>
        <p:nvSpPr>
          <p:cNvPr id="35" name="Text Box 9"/>
          <p:cNvSpPr txBox="1">
            <a:spLocks noChangeArrowheads="1"/>
          </p:cNvSpPr>
          <p:nvPr/>
        </p:nvSpPr>
        <p:spPr bwMode="auto">
          <a:xfrm>
            <a:off x="7991408" y="261144"/>
            <a:ext cx="338455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‘free time activities’</a:t>
            </a:r>
            <a:endParaRPr lang="th-TH" altLang="th-TH" sz="2400">
              <a:latin typeface="Calibri" panose="020F0502020204030204" pitchFamily="34" charset="0"/>
              <a:cs typeface="Cordia New" panose="020B0304020202020204" pitchFamily="34" charset="-34"/>
            </a:endParaRPr>
          </a:p>
        </p:txBody>
      </p:sp>
      <p:pic>
        <p:nvPicPr>
          <p:cNvPr id="36"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3346" y="116682"/>
            <a:ext cx="1079500" cy="1081087"/>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17"/>
          <p:cNvSpPr>
            <a:spLocks noChangeArrowheads="1"/>
          </p:cNvSpPr>
          <p:nvPr/>
        </p:nvSpPr>
        <p:spPr bwMode="auto">
          <a:xfrm>
            <a:off x="7054783" y="1381919"/>
            <a:ext cx="28082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a:solidFill>
                  <a:schemeClr val="tx1"/>
                </a:solidFill>
                <a:latin typeface="Calibri" panose="020F0502020204030204" pitchFamily="34" charset="0"/>
              </a:rPr>
              <a:t>One of the common topics that you can talk about with new friends and foreign visitors is free time activities. In case that your conversation partners have similar or the same interests, your talk will be very lively and fun!</a:t>
            </a:r>
            <a:endParaRPr lang="th-TH" altLang="th-TH" sz="1400">
              <a:solidFill>
                <a:schemeClr val="tx1"/>
              </a:solidFill>
            </a:endParaRPr>
          </a:p>
        </p:txBody>
      </p:sp>
      <p:pic>
        <p:nvPicPr>
          <p:cNvPr id="38" name="Picture 48" descr="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36096" y="2277269"/>
            <a:ext cx="1322387" cy="187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Rectangle 68"/>
          <p:cNvSpPr>
            <a:spLocks noChangeArrowheads="1"/>
          </p:cNvSpPr>
          <p:nvPr/>
        </p:nvSpPr>
        <p:spPr bwMode="auto">
          <a:xfrm>
            <a:off x="397774" y="395522"/>
            <a:ext cx="2879725" cy="246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5" name="Rectangle 69"/>
          <p:cNvSpPr>
            <a:spLocks noChangeArrowheads="1"/>
          </p:cNvSpPr>
          <p:nvPr/>
        </p:nvSpPr>
        <p:spPr bwMode="auto">
          <a:xfrm>
            <a:off x="3493399" y="1478197"/>
            <a:ext cx="1800225"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3</a:t>
            </a:r>
            <a:r>
              <a:rPr lang="en-US" altLang="th-TH" sz="1000" b="1" dirty="0">
                <a:latin typeface="Cordia New" panose="020B0304020202020204" pitchFamily="34" charset="-34"/>
                <a:cs typeface="Cordia New" panose="020B0304020202020204" pitchFamily="34" charset="-34"/>
              </a:rPr>
              <a:t>  </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ลองฝึกพูดกับตัวเองโดยออก</a:t>
            </a:r>
          </a:p>
          <a:p>
            <a:r>
              <a:rPr lang="th-TH" altLang="th-TH" sz="1000" dirty="0">
                <a:latin typeface="Cordia New" panose="020B0304020202020204" pitchFamily="34" charset="-34"/>
                <a:cs typeface="Cordia New" panose="020B0304020202020204" pitchFamily="34" charset="-34"/>
              </a:rPr>
              <a:t>เสียงดังๆ เมื่อพูดคล่องแล้วไม่ควรดู</a:t>
            </a:r>
            <a:r>
              <a:rPr lang="en-US" altLang="th-TH" sz="1000" dirty="0">
                <a:latin typeface="Cordia New" panose="020B0304020202020204" pitchFamily="34" charset="-34"/>
                <a:cs typeface="Cordia New" panose="020B0304020202020204" pitchFamily="34" charset="-34"/>
              </a:rPr>
              <a:t> web</a:t>
            </a:r>
            <a:r>
              <a:rPr lang="th-TH" altLang="th-TH" sz="1000" dirty="0">
                <a:latin typeface="Cordia New" panose="020B0304020202020204" pitchFamily="34" charset="-34"/>
                <a:cs typeface="Cordia New" panose="020B0304020202020204" pitchFamily="34" charset="-34"/>
              </a:rPr>
              <a:t> </a:t>
            </a:r>
          </a:p>
          <a:p>
            <a:r>
              <a:rPr lang="th-TH" altLang="th-TH" sz="1000" dirty="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4</a:t>
            </a:r>
            <a:r>
              <a:rPr lang="en-US" altLang="th-TH" sz="1000" b="1" dirty="0">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ศึกษาเกณฑ์ประเมินการพูด</a:t>
            </a:r>
          </a:p>
          <a:p>
            <a:r>
              <a:rPr lang="th-TH" altLang="th-TH" sz="1000" dirty="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dirty="0">
                <a:latin typeface="Cordia New" panose="020B0304020202020204" pitchFamily="34" charset="-34"/>
                <a:cs typeface="Cordia New" panose="020B0304020202020204" pitchFamily="34" charset="-34"/>
              </a:rPr>
              <a:t>อย่างมีประสิทธิภาพ</a:t>
            </a:r>
            <a:endParaRPr lang="th-TH" altLang="th-TH" sz="1000" b="1" dirty="0">
              <a:latin typeface="Cordia New" panose="020B0304020202020204" pitchFamily="34" charset="-34"/>
              <a:cs typeface="Cordia New" panose="020B0304020202020204" pitchFamily="34" charset="-34"/>
            </a:endParaRP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5</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ลองบันทึกการพูดลงใน</a:t>
            </a:r>
          </a:p>
          <a:p>
            <a:r>
              <a:rPr lang="th-TH" altLang="th-TH" sz="1000" dirty="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dirty="0">
                <a:latin typeface="Cordia New" panose="020B0304020202020204" pitchFamily="34" charset="-34"/>
                <a:cs typeface="Cordia New" panose="020B0304020202020204" pitchFamily="34" charset="-34"/>
              </a:rPr>
              <a:t>การพัฒนาการของตัวเอง</a:t>
            </a: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6</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ลองประเมินการพูดด้วยเกณฑ์</a:t>
            </a:r>
          </a:p>
          <a:p>
            <a:r>
              <a:rPr lang="th-TH" altLang="th-TH" sz="1000" dirty="0">
                <a:latin typeface="Cordia New" panose="020B0304020202020204" pitchFamily="34" charset="-34"/>
                <a:cs typeface="Cordia New" panose="020B0304020202020204" pitchFamily="34" charset="-34"/>
              </a:rPr>
              <a:t>ประเมินการพูดอีกครั้ง</a:t>
            </a:r>
            <a:r>
              <a:rPr lang="en-US" altLang="th-TH" sz="1000" dirty="0">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และถามตัวเองว่า </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ข้อเสนอแนะท้ายหน้าประกอบ</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8" name="Rectangle 70"/>
          <p:cNvSpPr>
            <a:spLocks noChangeArrowheads="1"/>
          </p:cNvSpPr>
          <p:nvPr/>
        </p:nvSpPr>
        <p:spPr bwMode="auto">
          <a:xfrm>
            <a:off x="3177486" y="5172310"/>
            <a:ext cx="22320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9" name="Text Box 71"/>
          <p:cNvSpPr txBox="1">
            <a:spLocks noChangeArrowheads="1"/>
          </p:cNvSpPr>
          <p:nvPr/>
        </p:nvSpPr>
        <p:spPr bwMode="auto">
          <a:xfrm>
            <a:off x="504136" y="3026010"/>
            <a:ext cx="2266950" cy="187325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0" name="Rectangle 72"/>
          <p:cNvSpPr>
            <a:spLocks noChangeArrowheads="1"/>
          </p:cNvSpPr>
          <p:nvPr/>
        </p:nvSpPr>
        <p:spPr bwMode="auto">
          <a:xfrm>
            <a:off x="397774" y="5027847"/>
            <a:ext cx="251936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1" name="Text Box 73"/>
          <p:cNvSpPr txBox="1">
            <a:spLocks noChangeArrowheads="1"/>
          </p:cNvSpPr>
          <p:nvPr/>
        </p:nvSpPr>
        <p:spPr bwMode="auto">
          <a:xfrm>
            <a:off x="3277499" y="3732447"/>
            <a:ext cx="1871662" cy="129540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pic>
        <p:nvPicPr>
          <p:cNvPr id="12" name="Picture 45" descr="5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9812" y="0"/>
            <a:ext cx="866775" cy="1368425"/>
          </a:xfrm>
          <a:prstGeom prst="rect">
            <a:avLst/>
          </a:prstGeom>
          <a:noFill/>
          <a:extLst>
            <a:ext uri="{909E8E84-426E-40DD-AFC4-6F175D3DCCD1}">
              <a14:hiddenFill xmlns:a14="http://schemas.microsoft.com/office/drawing/2010/main">
                <a:solidFill>
                  <a:srgbClr val="FFFFFF"/>
                </a:solidFill>
              </a14:hiddenFill>
            </a:ext>
          </a:extLst>
        </p:spPr>
      </p:pic>
      <p:sp>
        <p:nvSpPr>
          <p:cNvPr id="13" name="Line 139"/>
          <p:cNvSpPr>
            <a:spLocks noChangeShapeType="1"/>
          </p:cNvSpPr>
          <p:nvPr/>
        </p:nvSpPr>
        <p:spPr bwMode="auto">
          <a:xfrm>
            <a:off x="7807998" y="454843"/>
            <a:ext cx="1107684" cy="1477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Line 140"/>
          <p:cNvSpPr>
            <a:spLocks noChangeShapeType="1"/>
          </p:cNvSpPr>
          <p:nvPr/>
        </p:nvSpPr>
        <p:spPr bwMode="auto">
          <a:xfrm flipV="1">
            <a:off x="9860557" y="1847793"/>
            <a:ext cx="1715488" cy="7003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5" name="Line 142"/>
          <p:cNvSpPr>
            <a:spLocks noChangeShapeType="1"/>
          </p:cNvSpPr>
          <p:nvPr/>
        </p:nvSpPr>
        <p:spPr bwMode="auto">
          <a:xfrm>
            <a:off x="7154043" y="2076155"/>
            <a:ext cx="1833477" cy="4492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4"/>
          <p:cNvSpPr>
            <a:spLocks noChangeShapeType="1"/>
          </p:cNvSpPr>
          <p:nvPr/>
        </p:nvSpPr>
        <p:spPr bwMode="auto">
          <a:xfrm flipV="1">
            <a:off x="8076541" y="3056643"/>
            <a:ext cx="1069176" cy="114768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5"/>
          <p:cNvSpPr>
            <a:spLocks noChangeShapeType="1"/>
          </p:cNvSpPr>
          <p:nvPr/>
        </p:nvSpPr>
        <p:spPr bwMode="auto">
          <a:xfrm flipV="1">
            <a:off x="10005020" y="2376723"/>
            <a:ext cx="344939" cy="1009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6"/>
          <p:cNvSpPr>
            <a:spLocks noChangeShapeType="1"/>
          </p:cNvSpPr>
          <p:nvPr/>
        </p:nvSpPr>
        <p:spPr bwMode="auto">
          <a:xfrm>
            <a:off x="9704982" y="3026010"/>
            <a:ext cx="700022" cy="107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55"/>
          <p:cNvSpPr>
            <a:spLocks noChangeShapeType="1"/>
          </p:cNvSpPr>
          <p:nvPr/>
        </p:nvSpPr>
        <p:spPr bwMode="auto">
          <a:xfrm>
            <a:off x="8808692" y="3435996"/>
            <a:ext cx="1170910" cy="81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74"/>
          <p:cNvSpPr>
            <a:spLocks noChangeShapeType="1"/>
          </p:cNvSpPr>
          <p:nvPr/>
        </p:nvSpPr>
        <p:spPr bwMode="auto">
          <a:xfrm flipH="1" flipV="1">
            <a:off x="10234403" y="2872819"/>
            <a:ext cx="1268811" cy="45343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75"/>
          <p:cNvSpPr>
            <a:spLocks noChangeShapeType="1"/>
          </p:cNvSpPr>
          <p:nvPr/>
        </p:nvSpPr>
        <p:spPr bwMode="auto">
          <a:xfrm flipH="1">
            <a:off x="9933582" y="720960"/>
            <a:ext cx="689877" cy="1150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176"/>
          <p:cNvSpPr>
            <a:spLocks noChangeShapeType="1"/>
          </p:cNvSpPr>
          <p:nvPr/>
        </p:nvSpPr>
        <p:spPr bwMode="auto">
          <a:xfrm flipH="1">
            <a:off x="7585073" y="2930646"/>
            <a:ext cx="922936" cy="3569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177"/>
          <p:cNvSpPr>
            <a:spLocks noChangeShapeType="1"/>
          </p:cNvSpPr>
          <p:nvPr/>
        </p:nvSpPr>
        <p:spPr bwMode="auto">
          <a:xfrm flipV="1">
            <a:off x="9428757" y="273074"/>
            <a:ext cx="39112" cy="19448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Line 178"/>
          <p:cNvSpPr>
            <a:spLocks noChangeShapeType="1"/>
          </p:cNvSpPr>
          <p:nvPr/>
        </p:nvSpPr>
        <p:spPr bwMode="auto">
          <a:xfrm flipV="1">
            <a:off x="9355927" y="3444127"/>
            <a:ext cx="0"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Rectangle 186"/>
          <p:cNvSpPr>
            <a:spLocks noChangeArrowheads="1"/>
          </p:cNvSpPr>
          <p:nvPr/>
        </p:nvSpPr>
        <p:spPr bwMode="auto">
          <a:xfrm rot="19739545">
            <a:off x="6993966" y="3361427"/>
            <a:ext cx="179538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Tahoma" panose="020B0604030504040204" pitchFamily="34" charset="0"/>
              </a:rPr>
              <a:t>Expressions:</a:t>
            </a:r>
            <a:r>
              <a:rPr lang="en-US" altLang="th-TH" sz="900" dirty="0">
                <a:latin typeface="Calibri" panose="020F0502020204030204" pitchFamily="34" charset="0"/>
                <a:cs typeface="Tahoma" panose="020B0604030504040204" pitchFamily="34" charset="0"/>
              </a:rPr>
              <a:t> </a:t>
            </a:r>
          </a:p>
          <a:p>
            <a:r>
              <a:rPr lang="en-US" altLang="th-TH" sz="900" dirty="0">
                <a:latin typeface="Calibri" panose="020F0502020204030204" pitchFamily="34" charset="0"/>
                <a:cs typeface="Cordia New" panose="020B0304020202020204" pitchFamily="34" charset="-34"/>
              </a:rPr>
              <a:t>with friends/family (</a:t>
            </a:r>
            <a:r>
              <a:rPr lang="th-TH" altLang="th-TH" sz="900" dirty="0">
                <a:latin typeface="Calibri" panose="020F0502020204030204" pitchFamily="34" charset="0"/>
                <a:cs typeface="Cordia New" panose="020B0304020202020204" pitchFamily="34" charset="-34"/>
              </a:rPr>
              <a:t>กับเพื่อน</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 ครอบครัว</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by myself (</a:t>
            </a:r>
            <a:r>
              <a:rPr lang="th-TH" altLang="th-TH" sz="900" dirty="0">
                <a:latin typeface="Calibri" panose="020F0502020204030204" pitchFamily="34" charset="0"/>
                <a:cs typeface="Cordia New" panose="020B0304020202020204" pitchFamily="34" charset="-34"/>
              </a:rPr>
              <a:t>เล่นคนเดียว</a:t>
            </a:r>
            <a:r>
              <a:rPr lang="en-US" altLang="th-TH" sz="900" dirty="0">
                <a:latin typeface="Calibri" panose="020F0502020204030204" pitchFamily="34" charset="0"/>
                <a:cs typeface="Cordia New" panose="020B0304020202020204" pitchFamily="34" charset="-34"/>
              </a:rPr>
              <a:t>), in groups (</a:t>
            </a:r>
            <a:r>
              <a:rPr lang="th-TH" altLang="th-TH" sz="900" dirty="0">
                <a:latin typeface="Calibri" panose="020F0502020204030204" pitchFamily="34" charset="0"/>
                <a:cs typeface="Cordia New" panose="020B0304020202020204" pitchFamily="34" charset="-34"/>
              </a:rPr>
              <a:t>เป็นกลุ่ม</a:t>
            </a:r>
            <a:r>
              <a:rPr lang="en-US" altLang="th-TH" sz="900" dirty="0">
                <a:latin typeface="Calibri" panose="020F0502020204030204" pitchFamily="34" charset="0"/>
                <a:cs typeface="Cordia New" panose="020B0304020202020204" pitchFamily="34" charset="-34"/>
              </a:rPr>
              <a:t>)</a:t>
            </a:r>
          </a:p>
        </p:txBody>
      </p:sp>
      <p:sp>
        <p:nvSpPr>
          <p:cNvPr id="26" name="Rectangle 196"/>
          <p:cNvSpPr>
            <a:spLocks noChangeArrowheads="1"/>
          </p:cNvSpPr>
          <p:nvPr/>
        </p:nvSpPr>
        <p:spPr bwMode="auto">
          <a:xfrm rot="1075447">
            <a:off x="10469249" y="2537025"/>
            <a:ext cx="1150217"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a:t>
            </a:r>
          </a:p>
          <a:p>
            <a:r>
              <a:rPr lang="en-US" altLang="th-TH" sz="900" dirty="0">
                <a:latin typeface="Cordia New" panose="020B0304020202020204" pitchFamily="34" charset="-34"/>
                <a:cs typeface="Cordia New" panose="020B0304020202020204" pitchFamily="34" charset="-34"/>
              </a:rPr>
              <a:t>I started this activity ... (</a:t>
            </a:r>
            <a:r>
              <a:rPr lang="th-TH" altLang="th-TH" sz="900" dirty="0">
                <a:latin typeface="Cordia New" panose="020B0304020202020204" pitchFamily="34" charset="-34"/>
                <a:cs typeface="Cordia New" panose="020B0304020202020204" pitchFamily="34" charset="-34"/>
              </a:rPr>
              <a:t>ฉันเริ่มฝึกกิจกรรมนี้เมื่อ... </a:t>
            </a:r>
            <a:r>
              <a:rPr lang="en-US" altLang="th-TH" sz="900" dirty="0">
                <a:latin typeface="Cordia New" panose="020B0304020202020204" pitchFamily="34" charset="-34"/>
                <a:cs typeface="Cordia New" panose="020B0304020202020204" pitchFamily="34" charset="-34"/>
              </a:rPr>
              <a:t>)</a:t>
            </a:r>
            <a:endParaRPr lang="th-TH" altLang="th-TH" sz="900" dirty="0">
              <a:latin typeface="Cordia New" panose="020B0304020202020204" pitchFamily="34" charset="-34"/>
              <a:cs typeface="Cordia New" panose="020B0304020202020204" pitchFamily="34" charset="-34"/>
            </a:endParaRPr>
          </a:p>
        </p:txBody>
      </p:sp>
      <p:sp>
        <p:nvSpPr>
          <p:cNvPr id="27" name="Rectangle 206"/>
          <p:cNvSpPr>
            <a:spLocks noChangeArrowheads="1"/>
          </p:cNvSpPr>
          <p:nvPr/>
        </p:nvSpPr>
        <p:spPr bwMode="auto">
          <a:xfrm rot="15226403">
            <a:off x="8997460" y="3984533"/>
            <a:ext cx="185621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at the university (</a:t>
            </a:r>
            <a:r>
              <a:rPr lang="th-TH" altLang="th-TH" sz="900" dirty="0">
                <a:latin typeface="Calibri" panose="020F0502020204030204" pitchFamily="34" charset="0"/>
                <a:cs typeface="Cordia New" panose="020B0304020202020204" pitchFamily="34" charset="-34"/>
              </a:rPr>
              <a:t>ทีมหาวิทยาลัย</a:t>
            </a:r>
            <a:r>
              <a:rPr lang="en-US" altLang="th-TH" sz="900" dirty="0">
                <a:latin typeface="Calibri" panose="020F0502020204030204" pitchFamily="34" charset="0"/>
                <a:cs typeface="Cordia New" panose="020B0304020202020204" pitchFamily="34" charset="-34"/>
              </a:rPr>
              <a:t>), at the sport center near my house (</a:t>
            </a:r>
            <a:r>
              <a:rPr lang="th-TH" altLang="th-TH" sz="900" dirty="0">
                <a:latin typeface="Calibri" panose="020F0502020204030204" pitchFamily="34" charset="0"/>
                <a:cs typeface="Cordia New" panose="020B0304020202020204" pitchFamily="34" charset="-34"/>
              </a:rPr>
              <a:t>ที่ศูนย์กีฬาใกล้บ้าน</a:t>
            </a:r>
            <a:r>
              <a:rPr lang="en-US" altLang="th-TH" sz="900" dirty="0">
                <a:latin typeface="Calibri" panose="020F0502020204030204" pitchFamily="34" charset="0"/>
                <a:cs typeface="Cordia New" panose="020B0304020202020204" pitchFamily="34" charset="-34"/>
              </a:rPr>
              <a:t>), by myself (</a:t>
            </a:r>
            <a:r>
              <a:rPr lang="th-TH" altLang="th-TH" sz="900" dirty="0">
                <a:latin typeface="Calibri" panose="020F0502020204030204" pitchFamily="34" charset="0"/>
                <a:cs typeface="Cordia New" panose="020B0304020202020204" pitchFamily="34" charset="-34"/>
              </a:rPr>
              <a:t>ที่สโมสรกีฬา</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28" name="Rectangle 210"/>
          <p:cNvSpPr>
            <a:spLocks noChangeArrowheads="1"/>
          </p:cNvSpPr>
          <p:nvPr/>
        </p:nvSpPr>
        <p:spPr bwMode="auto">
          <a:xfrm rot="1964875">
            <a:off x="10044241" y="3513443"/>
            <a:ext cx="19519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about one year ago (</a:t>
            </a:r>
            <a:r>
              <a:rPr lang="th-TH" altLang="th-TH" sz="900" dirty="0">
                <a:latin typeface="Calibri" panose="020F0502020204030204" pitchFamily="34" charset="0"/>
                <a:cs typeface="Cordia New" panose="020B0304020202020204" pitchFamily="34" charset="-34"/>
              </a:rPr>
              <a:t>ประมาณ 1 ปีมาแล้ว</a:t>
            </a:r>
            <a:r>
              <a:rPr lang="en-US" altLang="th-TH" sz="900" dirty="0">
                <a:latin typeface="Calibri" panose="020F0502020204030204" pitchFamily="34" charset="0"/>
                <a:cs typeface="Cordia New" panose="020B0304020202020204" pitchFamily="34" charset="-34"/>
              </a:rPr>
              <a:t>), when I turned 15 (</a:t>
            </a:r>
            <a:r>
              <a:rPr lang="th-TH" altLang="th-TH" sz="900" dirty="0">
                <a:latin typeface="Calibri" panose="020F0502020204030204" pitchFamily="34" charset="0"/>
                <a:cs typeface="Cordia New" panose="020B0304020202020204" pitchFamily="34" charset="-34"/>
              </a:rPr>
              <a:t>เมื่ออายุ</a:t>
            </a:r>
            <a:r>
              <a:rPr lang="en-US" altLang="th-TH" sz="900" dirty="0">
                <a:latin typeface="Calibri" panose="020F0502020204030204" pitchFamily="34" charset="0"/>
                <a:cs typeface="Cordia New" panose="020B0304020202020204" pitchFamily="34" charset="-34"/>
              </a:rPr>
              <a:t> 15 </a:t>
            </a:r>
            <a:r>
              <a:rPr lang="th-TH" altLang="th-TH" sz="900" dirty="0">
                <a:latin typeface="Calibri" panose="020F0502020204030204" pitchFamily="34" charset="0"/>
                <a:cs typeface="Cordia New" panose="020B0304020202020204" pitchFamily="34" charset="-34"/>
              </a:rPr>
              <a:t>ปี</a:t>
            </a:r>
            <a:r>
              <a:rPr lang="en-US" altLang="th-TH" sz="900" dirty="0">
                <a:latin typeface="Calibri" panose="020F0502020204030204" pitchFamily="34" charset="0"/>
                <a:cs typeface="Cordia New" panose="020B0304020202020204" pitchFamily="34" charset="-34"/>
              </a:rPr>
              <a:t>), when I was in high school (</a:t>
            </a:r>
            <a:r>
              <a:rPr lang="th-TH" altLang="th-TH" sz="900" dirty="0">
                <a:latin typeface="Calibri" panose="020F0502020204030204" pitchFamily="34" charset="0"/>
                <a:cs typeface="Cordia New" panose="020B0304020202020204" pitchFamily="34" charset="-34"/>
              </a:rPr>
              <a:t>สมัยเรียนมัธยม</a:t>
            </a:r>
            <a:r>
              <a:rPr lang="en-US" altLang="th-TH" sz="900" dirty="0">
                <a:latin typeface="Calibri" panose="020F0502020204030204" pitchFamily="34" charset="0"/>
                <a:cs typeface="Cordia New" panose="020B0304020202020204" pitchFamily="34" charset="-34"/>
              </a:rPr>
              <a:t>)</a:t>
            </a:r>
          </a:p>
        </p:txBody>
      </p:sp>
      <p:sp>
        <p:nvSpPr>
          <p:cNvPr id="29" name="Line 241"/>
          <p:cNvSpPr>
            <a:spLocks noChangeShapeType="1"/>
          </p:cNvSpPr>
          <p:nvPr/>
        </p:nvSpPr>
        <p:spPr bwMode="auto">
          <a:xfrm flipV="1">
            <a:off x="8364707" y="1577148"/>
            <a:ext cx="1030758" cy="78550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42"/>
          <p:cNvSpPr>
            <a:spLocks noChangeShapeType="1"/>
          </p:cNvSpPr>
          <p:nvPr/>
        </p:nvSpPr>
        <p:spPr bwMode="auto">
          <a:xfrm>
            <a:off x="9481707" y="1595073"/>
            <a:ext cx="868252" cy="7248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AutoShape 245"/>
          <p:cNvSpPr>
            <a:spLocks noChangeArrowheads="1"/>
          </p:cNvSpPr>
          <p:nvPr/>
        </p:nvSpPr>
        <p:spPr bwMode="auto">
          <a:xfrm>
            <a:off x="8996957" y="2233848"/>
            <a:ext cx="829146" cy="792162"/>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th-TH"/>
          </a:p>
        </p:txBody>
      </p:sp>
      <p:sp>
        <p:nvSpPr>
          <p:cNvPr id="32" name="Rectangle 136"/>
          <p:cNvSpPr>
            <a:spLocks noChangeArrowheads="1"/>
          </p:cNvSpPr>
          <p:nvPr/>
        </p:nvSpPr>
        <p:spPr bwMode="auto">
          <a:xfrm>
            <a:off x="9014078" y="2397884"/>
            <a:ext cx="805279"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‘Free Time Activities’ </a:t>
            </a:r>
          </a:p>
          <a:p>
            <a:pPr algn="ctr"/>
            <a:r>
              <a:rPr lang="en-US" altLang="th-TH" sz="800" b="1" dirty="0">
                <a:latin typeface="Calibri" panose="020F0502020204030204" pitchFamily="34" charset="0"/>
                <a:cs typeface="Tahoma" panose="020B0604030504040204" pitchFamily="34" charset="0"/>
              </a:rPr>
              <a:t>Speaking</a:t>
            </a:r>
            <a:br>
              <a:rPr lang="en-US" altLang="th-TH" sz="800" b="1" dirty="0">
                <a:latin typeface="Calibri" panose="020F0502020204030204" pitchFamily="34" charset="0"/>
                <a:cs typeface="Tahoma" panose="020B0604030504040204" pitchFamily="34" charset="0"/>
              </a:rPr>
            </a:b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33" name="Rectangle 250"/>
          <p:cNvSpPr>
            <a:spLocks noChangeArrowheads="1"/>
          </p:cNvSpPr>
          <p:nvPr/>
        </p:nvSpPr>
        <p:spPr bwMode="auto">
          <a:xfrm rot="17470547">
            <a:off x="9616876" y="2569604"/>
            <a:ext cx="647700"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When started?</a:t>
            </a:r>
            <a:endParaRPr lang="th-TH" altLang="th-TH" sz="800" b="1">
              <a:latin typeface="Calibri" panose="020F0502020204030204" pitchFamily="34" charset="0"/>
              <a:cs typeface="Tahoma" panose="020B0604030504040204" pitchFamily="34" charset="0"/>
            </a:endParaRPr>
          </a:p>
        </p:txBody>
      </p:sp>
      <p:sp>
        <p:nvSpPr>
          <p:cNvPr id="34" name="Rectangle 251"/>
          <p:cNvSpPr>
            <a:spLocks noChangeArrowheads="1"/>
          </p:cNvSpPr>
          <p:nvPr/>
        </p:nvSpPr>
        <p:spPr bwMode="auto">
          <a:xfrm rot="18367905">
            <a:off x="7967058" y="3905526"/>
            <a:ext cx="154305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Structures:</a:t>
            </a:r>
          </a:p>
          <a:p>
            <a:r>
              <a:rPr lang="en-US" altLang="th-TH" sz="900" dirty="0">
                <a:latin typeface="Cordia New" panose="020B0304020202020204" pitchFamily="34" charset="-34"/>
                <a:cs typeface="Cordia New" panose="020B0304020202020204" pitchFamily="34" charset="-34"/>
              </a:rPr>
              <a:t>I learnt  …(</a:t>
            </a:r>
            <a:r>
              <a:rPr lang="th-TH" altLang="th-TH" sz="900" dirty="0">
                <a:latin typeface="Cordia New" panose="020B0304020202020204" pitchFamily="34" charset="-34"/>
                <a:cs typeface="Cordia New" panose="020B0304020202020204" pitchFamily="34" charset="-34"/>
              </a:rPr>
              <a:t>ฉันเรียน</a:t>
            </a:r>
            <a:r>
              <a:rPr lang="en-US" altLang="th-TH" sz="900" dirty="0">
                <a:latin typeface="Cordia New" panose="020B0304020202020204" pitchFamily="34" charset="-34"/>
                <a:cs typeface="Cordia New" panose="020B0304020202020204" pitchFamily="34" charset="-34"/>
              </a:rPr>
              <a:t>…), I took courses …</a:t>
            </a:r>
            <a:r>
              <a:rPr lang="th-TH" altLang="th-TH" sz="900" dirty="0">
                <a:latin typeface="Cordia New" panose="020B0304020202020204" pitchFamily="34" charset="-34"/>
                <a:cs typeface="Cordia New" panose="020B0304020202020204" pitchFamily="34" charset="-34"/>
              </a:rPr>
              <a:t> </a:t>
            </a:r>
            <a:r>
              <a:rPr lang="en-US" altLang="th-TH" sz="900" dirty="0">
                <a:latin typeface="Cordia New" panose="020B0304020202020204" pitchFamily="34" charset="-34"/>
                <a:cs typeface="Cordia New" panose="020B0304020202020204" pitchFamily="34" charset="-34"/>
              </a:rPr>
              <a:t>(</a:t>
            </a:r>
            <a:r>
              <a:rPr lang="th-TH" altLang="th-TH" sz="900" dirty="0">
                <a:latin typeface="Cordia New" panose="020B0304020202020204" pitchFamily="34" charset="-34"/>
                <a:cs typeface="Cordia New" panose="020B0304020202020204" pitchFamily="34" charset="-34"/>
              </a:rPr>
              <a:t>ฉันลงเรียน</a:t>
            </a:r>
            <a:r>
              <a:rPr lang="en-US" altLang="th-TH" sz="900" dirty="0">
                <a:latin typeface="Cordia New" panose="020B0304020202020204" pitchFamily="34" charset="-34"/>
                <a:cs typeface="Cordia New" panose="020B0304020202020204" pitchFamily="34" charset="-34"/>
              </a:rPr>
              <a:t>…), I joined a group …(</a:t>
            </a:r>
            <a:r>
              <a:rPr lang="th-TH" altLang="th-TH" sz="900" dirty="0">
                <a:latin typeface="Cordia New" panose="020B0304020202020204" pitchFamily="34" charset="-34"/>
                <a:cs typeface="Cordia New" panose="020B0304020202020204" pitchFamily="34" charset="-34"/>
              </a:rPr>
              <a:t>ฉันเข้ากลุ่ม</a:t>
            </a:r>
            <a:r>
              <a:rPr lang="en-US" altLang="th-TH" sz="900" dirty="0">
                <a:latin typeface="Cordia New" panose="020B0304020202020204" pitchFamily="34" charset="-34"/>
                <a:cs typeface="Cordia New" panose="020B0304020202020204" pitchFamily="34" charset="-34"/>
              </a:rPr>
              <a:t>…)</a:t>
            </a:r>
            <a:endParaRPr lang="th-TH" altLang="th-TH" sz="900" dirty="0">
              <a:latin typeface="Cordia New" panose="020B0304020202020204" pitchFamily="34" charset="-34"/>
              <a:cs typeface="Cordia New" panose="020B0304020202020204" pitchFamily="34" charset="-34"/>
            </a:endParaRPr>
          </a:p>
        </p:txBody>
      </p:sp>
      <p:sp>
        <p:nvSpPr>
          <p:cNvPr id="35" name="Rectangle 253"/>
          <p:cNvSpPr>
            <a:spLocks noChangeArrowheads="1"/>
          </p:cNvSpPr>
          <p:nvPr/>
        </p:nvSpPr>
        <p:spPr bwMode="auto">
          <a:xfrm>
            <a:off x="9068396" y="3065698"/>
            <a:ext cx="589692" cy="350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Where </a:t>
            </a:r>
          </a:p>
          <a:p>
            <a:pPr algn="ctr"/>
            <a:r>
              <a:rPr lang="en-US" altLang="th-TH" sz="800" b="1">
                <a:latin typeface="Calibri" panose="020F0502020204030204" pitchFamily="34" charset="0"/>
                <a:cs typeface="Tahoma" panose="020B0604030504040204" pitchFamily="34" charset="0"/>
              </a:rPr>
              <a:t>learnt?</a:t>
            </a:r>
            <a:endParaRPr lang="th-TH" altLang="th-TH" sz="800" b="1">
              <a:latin typeface="Calibri" panose="020F0502020204030204" pitchFamily="34" charset="0"/>
              <a:cs typeface="Tahoma" panose="020B0604030504040204" pitchFamily="34" charset="0"/>
            </a:endParaRPr>
          </a:p>
        </p:txBody>
      </p:sp>
      <p:sp>
        <p:nvSpPr>
          <p:cNvPr id="36" name="Rectangle 255"/>
          <p:cNvSpPr>
            <a:spLocks noChangeArrowheads="1"/>
          </p:cNvSpPr>
          <p:nvPr/>
        </p:nvSpPr>
        <p:spPr bwMode="auto">
          <a:xfrm rot="15032100">
            <a:off x="8418559" y="2535787"/>
            <a:ext cx="598570" cy="473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endParaRPr lang="en-US"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With whom?</a:t>
            </a:r>
            <a:endParaRPr lang="th-TH" altLang="th-TH" sz="800" b="1">
              <a:latin typeface="Calibri" panose="020F0502020204030204" pitchFamily="34" charset="0"/>
              <a:cs typeface="Tahoma" panose="020B0604030504040204" pitchFamily="34" charset="0"/>
            </a:endParaRPr>
          </a:p>
        </p:txBody>
      </p:sp>
      <p:sp>
        <p:nvSpPr>
          <p:cNvPr id="37" name="Rectangle 256"/>
          <p:cNvSpPr>
            <a:spLocks noChangeArrowheads="1"/>
          </p:cNvSpPr>
          <p:nvPr/>
        </p:nvSpPr>
        <p:spPr bwMode="auto">
          <a:xfrm rot="20543052">
            <a:off x="7412632" y="2376723"/>
            <a:ext cx="1150938"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I normally do the activity …</a:t>
            </a:r>
          </a:p>
          <a:p>
            <a:r>
              <a:rPr lang="en-US" altLang="th-TH" sz="900">
                <a:latin typeface="Cordia New" panose="020B0304020202020204" pitchFamily="34" charset="-34"/>
                <a:cs typeface="Cordia New" panose="020B0304020202020204" pitchFamily="34" charset="-34"/>
              </a:rPr>
              <a:t>(</a:t>
            </a:r>
            <a:r>
              <a:rPr lang="th-TH" altLang="th-TH" sz="900">
                <a:latin typeface="Cordia New" panose="020B0304020202020204" pitchFamily="34" charset="-34"/>
                <a:cs typeface="Cordia New" panose="020B0304020202020204" pitchFamily="34" charset="-34"/>
              </a:rPr>
              <a:t>ฉันมักทำกิจกรรมนี้... </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38" name="Rectangle 258"/>
          <p:cNvSpPr>
            <a:spLocks noChangeArrowheads="1"/>
          </p:cNvSpPr>
          <p:nvPr/>
        </p:nvSpPr>
        <p:spPr bwMode="auto">
          <a:xfrm rot="18171737">
            <a:off x="9990813" y="625209"/>
            <a:ext cx="208639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every weekend (</a:t>
            </a:r>
            <a:r>
              <a:rPr lang="th-TH" altLang="th-TH" sz="900" dirty="0">
                <a:latin typeface="Calibri" panose="020F0502020204030204" pitchFamily="34" charset="0"/>
                <a:cs typeface="Cordia New" panose="020B0304020202020204" pitchFamily="34" charset="-34"/>
              </a:rPr>
              <a:t>ทุกสุดสัปดาห์)</a:t>
            </a:r>
            <a:r>
              <a:rPr lang="en-US" altLang="th-TH" sz="900" dirty="0">
                <a:latin typeface="Calibri" panose="020F0502020204030204" pitchFamily="34" charset="0"/>
                <a:cs typeface="Cordia New" panose="020B0304020202020204" pitchFamily="34" charset="-34"/>
              </a:rPr>
              <a:t>, every other day (</a:t>
            </a:r>
            <a:r>
              <a:rPr lang="th-TH" altLang="th-TH" sz="900" dirty="0">
                <a:latin typeface="Calibri" panose="020F0502020204030204" pitchFamily="34" charset="0"/>
                <a:cs typeface="Cordia New" panose="020B0304020202020204" pitchFamily="34" charset="-34"/>
              </a:rPr>
              <a:t>วันเว้นวัน</a:t>
            </a:r>
            <a:r>
              <a:rPr lang="en-US" altLang="th-TH" sz="900" dirty="0">
                <a:latin typeface="Calibri" panose="020F0502020204030204" pitchFamily="34" charset="0"/>
                <a:cs typeface="Cordia New" panose="020B0304020202020204" pitchFamily="34" charset="-34"/>
              </a:rPr>
              <a:t>), most of my evenings (</a:t>
            </a:r>
            <a:r>
              <a:rPr lang="th-TH" altLang="th-TH" sz="900" dirty="0">
                <a:latin typeface="Calibri" panose="020F0502020204030204" pitchFamily="34" charset="0"/>
                <a:cs typeface="Cordia New" panose="020B0304020202020204" pitchFamily="34" charset="-34"/>
              </a:rPr>
              <a:t>ส่วนมากของช่วงเย็นๆ</a:t>
            </a:r>
            <a:r>
              <a:rPr lang="en-US" altLang="th-TH" sz="900" dirty="0">
                <a:latin typeface="Calibri" panose="020F0502020204030204" pitchFamily="34" charset="0"/>
                <a:cs typeface="Cordia New" panose="020B0304020202020204" pitchFamily="34" charset="-34"/>
              </a:rPr>
              <a:t>), two or three times a week (2-3 </a:t>
            </a:r>
            <a:r>
              <a:rPr lang="th-TH" altLang="th-TH" sz="900" dirty="0">
                <a:latin typeface="Calibri" panose="020F0502020204030204" pitchFamily="34" charset="0"/>
                <a:cs typeface="Cordia New" panose="020B0304020202020204" pitchFamily="34" charset="-34"/>
              </a:rPr>
              <a:t>ครั้งต่อสัปดาห์</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9" name="Rectangle 259"/>
          <p:cNvSpPr>
            <a:spLocks noChangeArrowheads="1"/>
          </p:cNvSpPr>
          <p:nvPr/>
        </p:nvSpPr>
        <p:spPr bwMode="auto">
          <a:xfrm rot="1948332">
            <a:off x="9443161" y="2038348"/>
            <a:ext cx="731727" cy="226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How often?</a:t>
            </a:r>
            <a:endParaRPr lang="th-TH" altLang="th-TH" sz="800" b="1">
              <a:latin typeface="Calibri" panose="020F0502020204030204" pitchFamily="34" charset="0"/>
              <a:cs typeface="Tahoma" panose="020B0604030504040204" pitchFamily="34" charset="0"/>
            </a:endParaRPr>
          </a:p>
        </p:txBody>
      </p:sp>
      <p:sp>
        <p:nvSpPr>
          <p:cNvPr id="40" name="Rectangle 260"/>
          <p:cNvSpPr>
            <a:spLocks noChangeArrowheads="1"/>
          </p:cNvSpPr>
          <p:nvPr/>
        </p:nvSpPr>
        <p:spPr bwMode="auto">
          <a:xfrm rot="18263359">
            <a:off x="9571632" y="793985"/>
            <a:ext cx="1079500"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ordia New" panose="020B0304020202020204" pitchFamily="34" charset="-34"/>
                <a:cs typeface="Cordia New" panose="020B0304020202020204" pitchFamily="34" charset="-34"/>
              </a:rPr>
              <a:t>I practice ….</a:t>
            </a:r>
          </a:p>
          <a:p>
            <a:r>
              <a:rPr lang="en-US" altLang="th-TH" sz="900">
                <a:latin typeface="Cordia New" panose="020B0304020202020204" pitchFamily="34" charset="-34"/>
                <a:cs typeface="Cordia New" panose="020B0304020202020204" pitchFamily="34" charset="-34"/>
              </a:rPr>
              <a:t>(</a:t>
            </a:r>
            <a:r>
              <a:rPr lang="th-TH" altLang="th-TH" sz="900">
                <a:latin typeface="Cordia New" panose="020B0304020202020204" pitchFamily="34" charset="-34"/>
                <a:cs typeface="Cordia New" panose="020B0304020202020204" pitchFamily="34" charset="-34"/>
              </a:rPr>
              <a:t>ฉันฝึกกิจกรรมนี้ ...</a:t>
            </a:r>
            <a:r>
              <a:rPr lang="en-US" altLang="th-TH" sz="900">
                <a:latin typeface="Cordia New" panose="020B0304020202020204" pitchFamily="34" charset="-34"/>
                <a:cs typeface="Cordia New" panose="020B0304020202020204" pitchFamily="34" charset="-34"/>
              </a:rPr>
              <a:t>)</a:t>
            </a:r>
            <a:endParaRPr lang="th-TH" altLang="th-TH" sz="900">
              <a:latin typeface="Cordia New" panose="020B0304020202020204" pitchFamily="34" charset="-34"/>
              <a:cs typeface="Cordia New" panose="020B0304020202020204" pitchFamily="34" charset="-34"/>
            </a:endParaRPr>
          </a:p>
        </p:txBody>
      </p:sp>
      <p:sp>
        <p:nvSpPr>
          <p:cNvPr id="41" name="Rectangle 261"/>
          <p:cNvSpPr>
            <a:spLocks noChangeArrowheads="1"/>
          </p:cNvSpPr>
          <p:nvPr/>
        </p:nvSpPr>
        <p:spPr bwMode="auto">
          <a:xfrm rot="3588259">
            <a:off x="8277096" y="671278"/>
            <a:ext cx="109188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a:t>
            </a:r>
          </a:p>
          <a:p>
            <a:r>
              <a:rPr lang="en-US" altLang="th-TH" sz="900" dirty="0">
                <a:latin typeface="Cordia New" panose="020B0304020202020204" pitchFamily="34" charset="-34"/>
                <a:cs typeface="Cordia New" panose="020B0304020202020204" pitchFamily="34" charset="-34"/>
              </a:rPr>
              <a:t>I think it’s …(</a:t>
            </a:r>
            <a:r>
              <a:rPr lang="th-TH" altLang="th-TH" sz="900" dirty="0">
                <a:latin typeface="Cordia New" panose="020B0304020202020204" pitchFamily="34" charset="-34"/>
                <a:cs typeface="Cordia New" panose="020B0304020202020204" pitchFamily="34" charset="-34"/>
              </a:rPr>
              <a:t>ฉันคิดว่ากิจกรรมนี้..... </a:t>
            </a:r>
            <a:r>
              <a:rPr lang="en-US" altLang="th-TH" sz="900" dirty="0">
                <a:latin typeface="Cordia New" panose="020B0304020202020204" pitchFamily="34" charset="-34"/>
                <a:cs typeface="Cordia New" panose="020B0304020202020204" pitchFamily="34" charset="-34"/>
              </a:rPr>
              <a:t>)</a:t>
            </a:r>
            <a:endParaRPr lang="th-TH" altLang="th-TH" sz="900" dirty="0">
              <a:latin typeface="Cordia New" panose="020B0304020202020204" pitchFamily="34" charset="-34"/>
              <a:cs typeface="Cordia New" panose="020B0304020202020204" pitchFamily="34" charset="-34"/>
            </a:endParaRPr>
          </a:p>
        </p:txBody>
      </p:sp>
      <p:sp>
        <p:nvSpPr>
          <p:cNvPr id="42" name="Rectangle 262"/>
          <p:cNvSpPr>
            <a:spLocks noChangeArrowheads="1"/>
          </p:cNvSpPr>
          <p:nvPr/>
        </p:nvSpPr>
        <p:spPr bwMode="auto">
          <a:xfrm rot="19388479">
            <a:off x="8527057" y="2029060"/>
            <a:ext cx="9159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it’s good?</a:t>
            </a:r>
            <a:endParaRPr lang="th-TH" altLang="th-TH" sz="800" b="1">
              <a:latin typeface="Calibri" panose="020F0502020204030204" pitchFamily="34" charset="0"/>
              <a:cs typeface="Tahoma" panose="020B0604030504040204" pitchFamily="34" charset="0"/>
            </a:endParaRPr>
          </a:p>
        </p:txBody>
      </p:sp>
      <p:sp>
        <p:nvSpPr>
          <p:cNvPr id="43" name="Rectangle 263"/>
          <p:cNvSpPr>
            <a:spLocks noChangeArrowheads="1"/>
          </p:cNvSpPr>
          <p:nvPr/>
        </p:nvSpPr>
        <p:spPr bwMode="auto">
          <a:xfrm rot="2555493">
            <a:off x="6974105" y="915002"/>
            <a:ext cx="1667787"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Vocabulary/Expressions:</a:t>
            </a:r>
          </a:p>
          <a:p>
            <a:r>
              <a:rPr lang="en-US" altLang="th-TH" sz="900" dirty="0">
                <a:latin typeface="Calibri" panose="020F0502020204030204" pitchFamily="34" charset="0"/>
                <a:cs typeface="Cordia New" panose="020B0304020202020204" pitchFamily="34" charset="-34"/>
              </a:rPr>
              <a:t>relaxing (</a:t>
            </a:r>
            <a:r>
              <a:rPr lang="th-TH" altLang="th-TH" sz="900" dirty="0">
                <a:latin typeface="Calibri" panose="020F0502020204030204" pitchFamily="34" charset="0"/>
                <a:cs typeface="Cordia New" panose="020B0304020202020204" pitchFamily="34" charset="-34"/>
              </a:rPr>
              <a:t>การผ่อนคลาย</a:t>
            </a:r>
            <a:r>
              <a:rPr lang="en-US" altLang="th-TH" sz="900" dirty="0">
                <a:latin typeface="Calibri" panose="020F0502020204030204" pitchFamily="34" charset="0"/>
                <a:cs typeface="Cordia New" panose="020B0304020202020204" pitchFamily="34" charset="-34"/>
              </a:rPr>
              <a:t>), good for stretching/balancing (</a:t>
            </a:r>
            <a:r>
              <a:rPr lang="th-TH" altLang="th-TH" sz="900" dirty="0">
                <a:latin typeface="Calibri" panose="020F0502020204030204" pitchFamily="34" charset="0"/>
                <a:cs typeface="Cordia New" panose="020B0304020202020204" pitchFamily="34" charset="-34"/>
              </a:rPr>
              <a:t>ดีสำหรับการยืดเส้น</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การทรงตัว</a:t>
            </a:r>
            <a:r>
              <a:rPr lang="en-US" altLang="th-TH" sz="900" dirty="0">
                <a:latin typeface="Calibri" panose="020F0502020204030204" pitchFamily="34" charset="0"/>
                <a:cs typeface="Cordia New" panose="020B0304020202020204" pitchFamily="34" charset="-34"/>
              </a:rPr>
              <a:t>), challenging (</a:t>
            </a:r>
            <a:r>
              <a:rPr lang="th-TH" altLang="th-TH" sz="900" dirty="0">
                <a:latin typeface="Calibri" panose="020F0502020204030204" pitchFamily="34" charset="0"/>
                <a:cs typeface="Cordia New" panose="020B0304020202020204" pitchFamily="34" charset="-34"/>
              </a:rPr>
              <a:t>ท้าทาย</a:t>
            </a:r>
            <a:r>
              <a:rPr lang="en-US" altLang="th-TH" sz="900" dirty="0">
                <a:latin typeface="Calibri" panose="020F0502020204030204" pitchFamily="34" charset="0"/>
                <a:cs typeface="Cordia New" panose="020B0304020202020204" pitchFamily="34" charset="-34"/>
              </a:rPr>
              <a:t>), exciting (</a:t>
            </a:r>
            <a:r>
              <a:rPr lang="th-TH" altLang="th-TH" sz="900" dirty="0">
                <a:latin typeface="Calibri" panose="020F0502020204030204" pitchFamily="34" charset="0"/>
                <a:cs typeface="Cordia New" panose="020B0304020202020204" pitchFamily="34" charset="-34"/>
              </a:rPr>
              <a:t>น่าตื่นเต้น</a:t>
            </a:r>
            <a:r>
              <a:rPr lang="en-US" altLang="th-TH" sz="900" dirty="0">
                <a:latin typeface="Calibri" panose="020F0502020204030204" pitchFamily="34" charset="0"/>
                <a:cs typeface="Cordia New" panose="020B0304020202020204" pitchFamily="34" charset="-34"/>
              </a:rPr>
              <a:t>)</a:t>
            </a:r>
          </a:p>
        </p:txBody>
      </p:sp>
      <p:sp>
        <p:nvSpPr>
          <p:cNvPr id="44" name="Rectangle 133"/>
          <p:cNvSpPr>
            <a:spLocks noChangeArrowheads="1"/>
          </p:cNvSpPr>
          <p:nvPr/>
        </p:nvSpPr>
        <p:spPr bwMode="auto">
          <a:xfrm>
            <a:off x="7094981" y="5246745"/>
            <a:ext cx="4176712"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dirty="0">
                <a:solidFill>
                  <a:schemeClr val="tx1"/>
                </a:solidFill>
                <a:latin typeface="Calibri" panose="020F0502020204030204" pitchFamily="34" charset="0"/>
              </a:rPr>
              <a:t>Sample talk</a:t>
            </a:r>
          </a:p>
          <a:p>
            <a:endParaRPr lang="en-US" altLang="th-TH" sz="1200" b="1" dirty="0">
              <a:solidFill>
                <a:schemeClr val="tx1"/>
              </a:solidFill>
              <a:latin typeface="Calibri" panose="020F0502020204030204" pitchFamily="34" charset="0"/>
            </a:endParaRPr>
          </a:p>
          <a:p>
            <a:r>
              <a:rPr lang="en-US" altLang="th-TH" sz="1200" dirty="0">
                <a:solidFill>
                  <a:schemeClr val="tx1"/>
                </a:solidFill>
                <a:latin typeface="Calibri" panose="020F0502020204030204" pitchFamily="34" charset="0"/>
              </a:rPr>
              <a:t>My favorite free time activity is yoga. I learnt it by myself about one year ago.</a:t>
            </a:r>
            <a:r>
              <a:rPr lang="th-TH" altLang="th-TH" sz="1200" dirty="0">
                <a:solidFill>
                  <a:schemeClr val="tx1"/>
                </a:solidFill>
                <a:latin typeface="Calibri" panose="020F0502020204030204" pitchFamily="34" charset="0"/>
              </a:rPr>
              <a:t> </a:t>
            </a:r>
            <a:r>
              <a:rPr lang="en-US" altLang="th-TH" sz="1200" dirty="0">
                <a:solidFill>
                  <a:schemeClr val="tx1"/>
                </a:solidFill>
                <a:latin typeface="Calibri" panose="020F0502020204030204" pitchFamily="34" charset="0"/>
              </a:rPr>
              <a:t>I think it’s good for stretching and mental relaxation. I normally do the activity with my family and my friends.</a:t>
            </a:r>
            <a:r>
              <a:rPr lang="th-TH" altLang="th-TH" sz="1200" dirty="0">
                <a:solidFill>
                  <a:schemeClr val="tx1"/>
                </a:solidFill>
                <a:latin typeface="Calibri" panose="020F0502020204030204" pitchFamily="34" charset="0"/>
              </a:rPr>
              <a:t> </a:t>
            </a:r>
            <a:r>
              <a:rPr lang="en-US" altLang="th-TH" sz="1200" dirty="0">
                <a:solidFill>
                  <a:schemeClr val="tx1"/>
                </a:solidFill>
                <a:latin typeface="Calibri" panose="020F0502020204030204" pitchFamily="34" charset="0"/>
              </a:rPr>
              <a:t>I practice yoga two or three times a week. After a few months I felt much healthier both physically and mentally.</a:t>
            </a:r>
            <a:endParaRPr lang="th-TH" altLang="th-TH" dirty="0">
              <a:solidFill>
                <a:schemeClr val="tx1"/>
              </a:solidFill>
            </a:endParaRPr>
          </a:p>
        </p:txBody>
      </p:sp>
      <p:sp>
        <p:nvSpPr>
          <p:cNvPr id="45" name="Line 155"/>
          <p:cNvSpPr>
            <a:spLocks noChangeShapeType="1"/>
          </p:cNvSpPr>
          <p:nvPr/>
        </p:nvSpPr>
        <p:spPr bwMode="auto">
          <a:xfrm>
            <a:off x="8358915" y="2395068"/>
            <a:ext cx="427832" cy="98568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74591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TotalTime>
  <Words>925</Words>
  <Application>Microsoft Office PowerPoint</Application>
  <PresentationFormat>Widescreen</PresentationFormat>
  <Paragraphs>103</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31</cp:revision>
  <dcterms:created xsi:type="dcterms:W3CDTF">2015-01-09T05:03:30Z</dcterms:created>
  <dcterms:modified xsi:type="dcterms:W3CDTF">2015-05-16T08:40:28Z</dcterms:modified>
</cp:coreProperties>
</file>