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p:scale>
          <a:sx n="84" d="100"/>
          <a:sy n="84" d="100"/>
        </p:scale>
        <p:origin x="390"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108"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3939" y="59528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389539" y="3815198"/>
            <a:ext cx="4131157"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‘Daily Life’ </a:t>
            </a: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738375" y="5262457"/>
            <a:ext cx="3095625"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No.10</a:t>
            </a:r>
          </a:p>
        </p:txBody>
      </p:sp>
      <p:sp>
        <p:nvSpPr>
          <p:cNvPr id="5" name="Line 213"/>
          <p:cNvSpPr>
            <a:spLocks noChangeShapeType="1"/>
          </p:cNvSpPr>
          <p:nvPr/>
        </p:nvSpPr>
        <p:spPr bwMode="auto">
          <a:xfrm flipH="1">
            <a:off x="3402200" y="2024156"/>
            <a:ext cx="1189037" cy="4333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8" name="Line 215"/>
          <p:cNvSpPr>
            <a:spLocks noChangeShapeType="1"/>
          </p:cNvSpPr>
          <p:nvPr/>
        </p:nvSpPr>
        <p:spPr bwMode="auto">
          <a:xfrm>
            <a:off x="3204873" y="2923275"/>
            <a:ext cx="629128" cy="9725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630897" y="2923275"/>
            <a:ext cx="935037" cy="107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17"/>
          <p:cNvSpPr>
            <a:spLocks noChangeShapeType="1"/>
          </p:cNvSpPr>
          <p:nvPr/>
        </p:nvSpPr>
        <p:spPr bwMode="auto">
          <a:xfrm>
            <a:off x="1168587" y="2024156"/>
            <a:ext cx="1366838"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4"/>
          <p:cNvSpPr>
            <a:spLocks noChangeShapeType="1"/>
          </p:cNvSpPr>
          <p:nvPr/>
        </p:nvSpPr>
        <p:spPr bwMode="auto">
          <a:xfrm flipV="1">
            <a:off x="3564210" y="2285375"/>
            <a:ext cx="425043" cy="108195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5"/>
          <p:cNvSpPr>
            <a:spLocks noChangeShapeType="1"/>
          </p:cNvSpPr>
          <p:nvPr/>
        </p:nvSpPr>
        <p:spPr bwMode="auto">
          <a:xfrm flipH="1" flipV="1">
            <a:off x="3784877" y="2864094"/>
            <a:ext cx="12239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27"/>
          <p:cNvSpPr>
            <a:spLocks noChangeShapeType="1"/>
          </p:cNvSpPr>
          <p:nvPr/>
        </p:nvSpPr>
        <p:spPr bwMode="auto">
          <a:xfrm>
            <a:off x="2249675" y="3392581"/>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Line 228"/>
          <p:cNvSpPr>
            <a:spLocks noChangeShapeType="1"/>
          </p:cNvSpPr>
          <p:nvPr/>
        </p:nvSpPr>
        <p:spPr bwMode="auto">
          <a:xfrm flipV="1">
            <a:off x="2897375" y="3392581"/>
            <a:ext cx="1587"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5" name="Line 231"/>
          <p:cNvSpPr>
            <a:spLocks noChangeShapeType="1"/>
          </p:cNvSpPr>
          <p:nvPr/>
        </p:nvSpPr>
        <p:spPr bwMode="auto">
          <a:xfrm flipH="1">
            <a:off x="482787" y="2773456"/>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32"/>
          <p:cNvSpPr>
            <a:spLocks noChangeShapeType="1"/>
          </p:cNvSpPr>
          <p:nvPr/>
        </p:nvSpPr>
        <p:spPr bwMode="auto">
          <a:xfrm flipH="1" flipV="1">
            <a:off x="2825937" y="871631"/>
            <a:ext cx="142875" cy="1249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Rectangle 173"/>
          <p:cNvSpPr>
            <a:spLocks noChangeArrowheads="1"/>
          </p:cNvSpPr>
          <p:nvPr/>
        </p:nvSpPr>
        <p:spPr bwMode="auto">
          <a:xfrm rot="180071">
            <a:off x="2467162" y="2309906"/>
            <a:ext cx="949325"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‘Daily Life’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18" name="Line 238"/>
          <p:cNvSpPr>
            <a:spLocks noChangeShapeType="1"/>
          </p:cNvSpPr>
          <p:nvPr/>
        </p:nvSpPr>
        <p:spPr bwMode="auto">
          <a:xfrm flipH="1" flipV="1">
            <a:off x="1489262" y="884331"/>
            <a:ext cx="863600"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239"/>
          <p:cNvSpPr>
            <a:spLocks noChangeShapeType="1"/>
          </p:cNvSpPr>
          <p:nvPr/>
        </p:nvSpPr>
        <p:spPr bwMode="auto">
          <a:xfrm flipV="1">
            <a:off x="3447502" y="727364"/>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248"/>
          <p:cNvSpPr>
            <a:spLocks noChangeShapeType="1"/>
          </p:cNvSpPr>
          <p:nvPr/>
        </p:nvSpPr>
        <p:spPr bwMode="auto">
          <a:xfrm>
            <a:off x="1817875" y="2240056"/>
            <a:ext cx="431800"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pic>
        <p:nvPicPr>
          <p:cNvPr id="21" name="Picture 301" descr="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9899" y="4327619"/>
            <a:ext cx="1302029" cy="1869677"/>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306"/>
          <p:cNvSpPr>
            <a:spLocks noChangeArrowheads="1"/>
          </p:cNvSpPr>
          <p:nvPr/>
        </p:nvSpPr>
        <p:spPr bwMode="auto">
          <a:xfrm rot="2061083">
            <a:off x="2897375" y="1951131"/>
            <a:ext cx="915987"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In the morning</a:t>
            </a:r>
          </a:p>
        </p:txBody>
      </p:sp>
      <p:sp>
        <p:nvSpPr>
          <p:cNvPr id="23" name="Rectangle 307"/>
          <p:cNvSpPr>
            <a:spLocks noChangeArrowheads="1"/>
          </p:cNvSpPr>
          <p:nvPr/>
        </p:nvSpPr>
        <p:spPr bwMode="auto">
          <a:xfrm rot="17503762">
            <a:off x="3160106" y="2559937"/>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solidFill>
                  <a:schemeClr val="tx2"/>
                </a:solidFill>
                <a:latin typeface="Calibri" panose="020F0502020204030204" pitchFamily="34" charset="0"/>
                <a:cs typeface="Cordia New" panose="020B0304020202020204" pitchFamily="34" charset="-34"/>
              </a:rPr>
              <a:t>During the day</a:t>
            </a:r>
            <a:r>
              <a:rPr lang="th-TH" altLang="th-TH" sz="800">
                <a:solidFill>
                  <a:schemeClr val="tx2"/>
                </a:solidFill>
                <a:latin typeface="Calibri" panose="020F0502020204030204" pitchFamily="34" charset="0"/>
                <a:cs typeface="Cordia New" panose="020B0304020202020204" pitchFamily="34" charset="-34"/>
              </a:rPr>
              <a:t> </a:t>
            </a:r>
          </a:p>
        </p:txBody>
      </p:sp>
      <p:sp>
        <p:nvSpPr>
          <p:cNvPr id="24" name="Rectangle 308"/>
          <p:cNvSpPr>
            <a:spLocks noChangeArrowheads="1"/>
          </p:cNvSpPr>
          <p:nvPr/>
        </p:nvSpPr>
        <p:spPr bwMode="auto">
          <a:xfrm>
            <a:off x="2537012" y="3032219"/>
            <a:ext cx="936625"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In the evening</a:t>
            </a:r>
            <a:endParaRPr lang="th-TH" altLang="th-TH" sz="800" b="1">
              <a:latin typeface="Calibri" panose="020F0502020204030204" pitchFamily="34" charset="0"/>
              <a:cs typeface="Tahoma" panose="020B0604030504040204" pitchFamily="34" charset="0"/>
            </a:endParaRPr>
          </a:p>
        </p:txBody>
      </p:sp>
      <p:sp>
        <p:nvSpPr>
          <p:cNvPr id="25" name="Rectangle 309"/>
          <p:cNvSpPr>
            <a:spLocks noChangeArrowheads="1"/>
          </p:cNvSpPr>
          <p:nvPr/>
        </p:nvSpPr>
        <p:spPr bwMode="auto">
          <a:xfrm rot="14939751">
            <a:off x="1833750" y="2511518"/>
            <a:ext cx="889000"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Before going to bed</a:t>
            </a:r>
            <a:endParaRPr lang="th-TH" altLang="th-TH" sz="800" b="1">
              <a:latin typeface="Calibri" panose="020F0502020204030204" pitchFamily="34" charset="0"/>
              <a:cs typeface="Cordia New" panose="020B0304020202020204" pitchFamily="34" charset="-34"/>
            </a:endParaRPr>
          </a:p>
        </p:txBody>
      </p:sp>
      <p:sp>
        <p:nvSpPr>
          <p:cNvPr id="26" name="Rectangle 310"/>
          <p:cNvSpPr>
            <a:spLocks noChangeArrowheads="1"/>
          </p:cNvSpPr>
          <p:nvPr/>
        </p:nvSpPr>
        <p:spPr bwMode="auto">
          <a:xfrm rot="19545190">
            <a:off x="1960750" y="1879694"/>
            <a:ext cx="108743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On the </a:t>
            </a:r>
          </a:p>
          <a:p>
            <a:pPr algn="ctr"/>
            <a:r>
              <a:rPr lang="en-US" altLang="th-TH" sz="800" b="1">
                <a:latin typeface="Calibri" panose="020F0502020204030204" pitchFamily="34" charset="0"/>
                <a:cs typeface="Tahoma" panose="020B0604030504040204" pitchFamily="34" charset="0"/>
              </a:rPr>
              <a:t>weekends</a:t>
            </a:r>
            <a:endParaRPr lang="th-TH" altLang="th-TH" sz="800" b="1">
              <a:latin typeface="Calibri" panose="020F0502020204030204" pitchFamily="34" charset="0"/>
              <a:cs typeface="Tahoma" panose="020B0604030504040204" pitchFamily="34" charset="0"/>
            </a:endParaRPr>
          </a:p>
        </p:txBody>
      </p:sp>
      <p:sp>
        <p:nvSpPr>
          <p:cNvPr id="27" name="Line 227"/>
          <p:cNvSpPr>
            <a:spLocks noChangeShapeType="1"/>
          </p:cNvSpPr>
          <p:nvPr/>
        </p:nvSpPr>
        <p:spPr bwMode="auto">
          <a:xfrm>
            <a:off x="2894964" y="1554507"/>
            <a:ext cx="1085239" cy="6472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227"/>
          <p:cNvSpPr>
            <a:spLocks noChangeShapeType="1"/>
          </p:cNvSpPr>
          <p:nvPr/>
        </p:nvSpPr>
        <p:spPr bwMode="auto">
          <a:xfrm>
            <a:off x="2590859" y="2853074"/>
            <a:ext cx="602235" cy="4126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7"/>
          <p:cNvSpPr>
            <a:spLocks noChangeShapeType="1"/>
          </p:cNvSpPr>
          <p:nvPr/>
        </p:nvSpPr>
        <p:spPr bwMode="auto">
          <a:xfrm>
            <a:off x="2534238" y="2470130"/>
            <a:ext cx="65956" cy="3615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27"/>
          <p:cNvSpPr>
            <a:spLocks noChangeShapeType="1"/>
          </p:cNvSpPr>
          <p:nvPr/>
        </p:nvSpPr>
        <p:spPr bwMode="auto">
          <a:xfrm flipV="1">
            <a:off x="2537012" y="2120993"/>
            <a:ext cx="413006" cy="31425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227"/>
          <p:cNvSpPr>
            <a:spLocks noChangeShapeType="1"/>
          </p:cNvSpPr>
          <p:nvPr/>
        </p:nvSpPr>
        <p:spPr bwMode="auto">
          <a:xfrm flipV="1">
            <a:off x="3194172" y="2475443"/>
            <a:ext cx="233924" cy="3997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Line 227"/>
          <p:cNvSpPr>
            <a:spLocks noChangeShapeType="1"/>
          </p:cNvSpPr>
          <p:nvPr/>
        </p:nvSpPr>
        <p:spPr bwMode="auto">
          <a:xfrm flipV="1">
            <a:off x="1837239" y="1557675"/>
            <a:ext cx="1049089" cy="666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3" name="Rectangle 5"/>
          <p:cNvSpPr>
            <a:spLocks noChangeArrowheads="1"/>
          </p:cNvSpPr>
          <p:nvPr/>
        </p:nvSpPr>
        <p:spPr bwMode="auto">
          <a:xfrm>
            <a:off x="9857404" y="3868601"/>
            <a:ext cx="1296987"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วันหนึ่งมี 24 ช.ม. และในช่วงเวลานี้เราทำกิจกรรมต่างๆมากมาย อย่างไรก็ตามถ้าเราแบ่งวันเป็นช่วงเวลาต่างๆ ก็จะพบว่าเราทำกิจกรรมหลายอย่างที่ซ้ำๆกัน ลองนึกถึงกิจกรรมเหล่านั้นและเล่าตามช่วงเวลาอย่างที่แนะนำไว้ในเว็ปฝึกพูดเกี่ยวกับชีวิตประจำวัน... ง่ายมากเลยใช่ไหม</a:t>
            </a:r>
            <a:r>
              <a:rPr lang="en-US" altLang="th-TH" sz="1000">
                <a:solidFill>
                  <a:schemeClr val="tx1"/>
                </a:solidFill>
              </a:rPr>
              <a:t>? </a:t>
            </a:r>
            <a:endParaRPr lang="th-TH" altLang="th-TH" sz="1000">
              <a:solidFill>
                <a:schemeClr val="tx1"/>
              </a:solidFill>
            </a:endParaRPr>
          </a:p>
        </p:txBody>
      </p:sp>
      <p:sp>
        <p:nvSpPr>
          <p:cNvPr id="34" name="Text Box 6"/>
          <p:cNvSpPr txBox="1">
            <a:spLocks noChangeArrowheads="1"/>
          </p:cNvSpPr>
          <p:nvPr/>
        </p:nvSpPr>
        <p:spPr bwMode="auto">
          <a:xfrm>
            <a:off x="9747866" y="1277801"/>
            <a:ext cx="1368425" cy="83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2400">
                <a:latin typeface="Cordia New" panose="020B0304020202020204" pitchFamily="34" charset="-34"/>
                <a:cs typeface="Cordia New" panose="020B0304020202020204" pitchFamily="34" charset="-34"/>
              </a:rPr>
              <a:t>  </a:t>
            </a:r>
            <a:r>
              <a:rPr lang="th-TH" altLang="th-TH" sz="1600" b="1">
                <a:latin typeface="Cordia New" panose="020B0304020202020204" pitchFamily="34" charset="-34"/>
                <a:cs typeface="Cordia New" panose="020B0304020202020204" pitchFamily="34" charset="-34"/>
              </a:rPr>
              <a:t>มาฝึกพูดเกี่ยวกับ</a:t>
            </a:r>
          </a:p>
          <a:p>
            <a:pPr algn="r">
              <a:spcBef>
                <a:spcPct val="50000"/>
              </a:spcBef>
            </a:pPr>
            <a:r>
              <a:rPr lang="th-TH" altLang="th-TH" sz="1600" b="1">
                <a:latin typeface="Cordia New" panose="020B0304020202020204" pitchFamily="34" charset="-34"/>
                <a:cs typeface="Cordia New" panose="020B0304020202020204" pitchFamily="34" charset="-34"/>
              </a:rPr>
              <a:t>ชีวิตประจำวันกัน</a:t>
            </a:r>
          </a:p>
        </p:txBody>
      </p:sp>
      <p:sp>
        <p:nvSpPr>
          <p:cNvPr id="35" name="Text Box 9"/>
          <p:cNvSpPr txBox="1">
            <a:spLocks noChangeArrowheads="1"/>
          </p:cNvSpPr>
          <p:nvPr/>
        </p:nvSpPr>
        <p:spPr bwMode="auto">
          <a:xfrm>
            <a:off x="8019079" y="412613"/>
            <a:ext cx="403225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‘daily life’</a:t>
            </a:r>
            <a:endParaRPr lang="th-TH" altLang="th-TH" sz="2400">
              <a:latin typeface="Calibri" panose="020F0502020204030204" pitchFamily="34" charset="0"/>
              <a:cs typeface="Cordia New" panose="020B0304020202020204" pitchFamily="34" charset="-34"/>
            </a:endParaRPr>
          </a:p>
        </p:txBody>
      </p:sp>
      <p:pic>
        <p:nvPicPr>
          <p:cNvPr id="36"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016" y="268151"/>
            <a:ext cx="1079500" cy="1081087"/>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17"/>
          <p:cNvSpPr>
            <a:spLocks noChangeArrowheads="1"/>
          </p:cNvSpPr>
          <p:nvPr/>
        </p:nvSpPr>
        <p:spPr bwMode="auto">
          <a:xfrm>
            <a:off x="6917354" y="1457188"/>
            <a:ext cx="2952750"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a:solidFill>
                  <a:schemeClr val="tx1"/>
                </a:solidFill>
                <a:latin typeface="Calibri" panose="020F0502020204030204" pitchFamily="34" charset="0"/>
              </a:rPr>
              <a:t>A day has 24 hours and in one day we do several activities. However, if you divide your day into different intervals, you might realize that you perform some activities repeatedly. Find out about these activities and try talking about them according to different times of day using our ‘Daily Life’ Speaking Web. It’s very easy, isn’t it?</a:t>
            </a:r>
            <a:endParaRPr lang="th-TH" altLang="th-TH" sz="1200">
              <a:solidFill>
                <a:schemeClr val="tx1"/>
              </a:solidFill>
              <a:latin typeface="Calibri" panose="020F0502020204030204" pitchFamily="34" charset="0"/>
            </a:endParaRPr>
          </a:p>
          <a:p>
            <a:r>
              <a:rPr lang="th-TH" altLang="th-TH" sz="1400">
                <a:solidFill>
                  <a:schemeClr val="tx1"/>
                </a:solidFill>
              </a:rPr>
              <a:t>      </a:t>
            </a:r>
          </a:p>
        </p:txBody>
      </p:sp>
      <p:sp>
        <p:nvSpPr>
          <p:cNvPr id="38" name="Rectangle 16"/>
          <p:cNvSpPr>
            <a:spLocks noChangeArrowheads="1"/>
          </p:cNvSpPr>
          <p:nvPr/>
        </p:nvSpPr>
        <p:spPr bwMode="auto">
          <a:xfrm>
            <a:off x="6952279" y="5957751"/>
            <a:ext cx="41036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Daily Life’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a:t>
            </a:r>
            <a:br>
              <a:rPr lang="th-TH" altLang="th-TH" sz="1000">
                <a:solidFill>
                  <a:schemeClr val="tx1"/>
                </a:solidFill>
              </a:rPr>
            </a:br>
            <a:r>
              <a:rPr lang="th-TH" altLang="th-TH" sz="1000">
                <a:solidFill>
                  <a:schemeClr val="tx1"/>
                </a:solidFill>
              </a:rPr>
              <a:t>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‘Daily Life’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39" name="Rectangle 20"/>
          <p:cNvSpPr>
            <a:spLocks noChangeArrowheads="1"/>
          </p:cNvSpPr>
          <p:nvPr/>
        </p:nvSpPr>
        <p:spPr bwMode="auto">
          <a:xfrm>
            <a:off x="6939579" y="3152638"/>
            <a:ext cx="2879725" cy="283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your daily life,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a:t>
            </a:r>
            <a:r>
              <a:rPr lang="en-US" altLang="th-TH" sz="1200" b="1">
                <a:solidFill>
                  <a:schemeClr val="tx1"/>
                </a:solidFill>
                <a:latin typeface="Calibri" panose="020F0502020204030204" pitchFamily="34" charset="0"/>
              </a:rPr>
              <a:t>‘Daily Life’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Think about your daily life activities. Consider relevant expressions and structures needed to talk about your daily life.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pic>
        <p:nvPicPr>
          <p:cNvPr id="40" name="Picture 53" descr="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08229" y="2644638"/>
            <a:ext cx="725487" cy="863600"/>
          </a:xfrm>
          <a:prstGeom prst="rect">
            <a:avLst/>
          </a:prstGeom>
          <a:noFill/>
          <a:extLst>
            <a:ext uri="{909E8E84-426E-40DD-AFC4-6F175D3DCCD1}">
              <a14:hiddenFill xmlns:a14="http://schemas.microsoft.com/office/drawing/2010/main">
                <a:solidFill>
                  <a:srgbClr val="FFFFFF"/>
                </a:solidFill>
              </a14:hiddenFill>
            </a:ext>
          </a:extLst>
        </p:spPr>
      </p:pic>
      <p:sp>
        <p:nvSpPr>
          <p:cNvPr id="42" name="Line 227"/>
          <p:cNvSpPr>
            <a:spLocks noChangeShapeType="1"/>
          </p:cNvSpPr>
          <p:nvPr/>
        </p:nvSpPr>
        <p:spPr bwMode="auto">
          <a:xfrm flipH="1" flipV="1">
            <a:off x="2999264" y="2138214"/>
            <a:ext cx="442164" cy="3319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 name="Group 64"/>
          <p:cNvGrpSpPr>
            <a:grpSpLocks/>
          </p:cNvGrpSpPr>
          <p:nvPr/>
        </p:nvGrpSpPr>
        <p:grpSpPr bwMode="auto">
          <a:xfrm>
            <a:off x="468948" y="494030"/>
            <a:ext cx="5011737" cy="6248400"/>
            <a:chOff x="3629" y="484"/>
            <a:chExt cx="3157" cy="3936"/>
          </a:xfrm>
        </p:grpSpPr>
        <p:sp>
          <p:nvSpPr>
            <p:cNvPr id="5" name="Rectangle 65"/>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a:latin typeface="Calibri" panose="020F0502020204030204" pitchFamily="34" charset="0"/>
                  <a:cs typeface="Cordia New" panose="020B0304020202020204" pitchFamily="34" charset="-34"/>
                </a:rPr>
                <a:t>Step 3</a:t>
              </a:r>
              <a:r>
                <a:rPr lang="en-US" altLang="th-TH" sz="1200" b="1">
                  <a:latin typeface="Calibri" panose="020F0502020204030204" pitchFamily="34" charset="0"/>
                  <a:cs typeface="Cordia New" panose="020B0304020202020204" pitchFamily="34" charset="-34"/>
                </a:rPr>
                <a:t>:</a:t>
              </a:r>
              <a:r>
                <a:rPr lang="en-US" altLang="th-TH" sz="1200">
                  <a:latin typeface="Calibri" panose="020F0502020204030204" pitchFamily="34" charset="0"/>
                  <a:cs typeface="Cordia New" panose="020B0304020202020204" pitchFamily="34" charset="-34"/>
                </a:rPr>
                <a:t> Talk to yourself aloud. When you are fluent, don’t look at your web. Speak naturally.</a:t>
              </a:r>
              <a:r>
                <a:rPr lang="en-US" altLang="th-TH" sz="1200">
                  <a:solidFill>
                    <a:schemeClr val="tx2"/>
                  </a:solidFill>
                  <a:latin typeface="Calibri" panose="020F0502020204030204" pitchFamily="34" charset="0"/>
                  <a:cs typeface="Cordia New" panose="020B0304020202020204" pitchFamily="34" charset="-34"/>
                </a:rPr>
                <a:t> </a:t>
              </a:r>
              <a:r>
                <a:rPr lang="en-US" altLang="th-TH" sz="1200">
                  <a:latin typeface="Calibri" panose="020F0502020204030204" pitchFamily="34" charset="0"/>
                  <a:cs typeface="Cordia New" panose="020B0304020202020204" pitchFamily="34" charset="-34"/>
                </a:rPr>
                <a:t>This helps to increase your confidence.</a:t>
              </a:r>
            </a:p>
            <a:p>
              <a:r>
                <a:rPr lang="en-US" altLang="th-TH" sz="1200" b="1" u="sng">
                  <a:latin typeface="Calibri" panose="020F0502020204030204" pitchFamily="34" charset="0"/>
                  <a:cs typeface="Cordia New" panose="020B0304020202020204" pitchFamily="34" charset="-34"/>
                </a:rPr>
                <a:t>Step 4</a:t>
              </a:r>
              <a:r>
                <a:rPr lang="en-US" altLang="th-TH" sz="1200" b="1">
                  <a:latin typeface="Calibri" panose="020F0502020204030204" pitchFamily="34" charset="0"/>
                  <a:cs typeface="Cordia New" panose="020B0304020202020204" pitchFamily="34" charset="-34"/>
                </a:rPr>
                <a:t>:</a:t>
              </a:r>
              <a:r>
                <a:rPr lang="en-US" altLang="th-TH" sz="1200">
                  <a:latin typeface="Calibri" panose="020F0502020204030204" pitchFamily="34" charset="0"/>
                  <a:cs typeface="Cordia New" panose="020B0304020202020204" pitchFamily="34" charset="-34"/>
                </a:rPr>
                <a:t> Study the</a:t>
              </a:r>
              <a:r>
                <a:rPr lang="en-US" altLang="th-TH" sz="1200">
                  <a:solidFill>
                    <a:schemeClr val="tx2"/>
                  </a:solidFill>
                  <a:latin typeface="Calibri" panose="020F0502020204030204" pitchFamily="34" charset="0"/>
                  <a:cs typeface="Cordia New" panose="020B0304020202020204" pitchFamily="34" charset="-34"/>
                </a:rPr>
                <a:t> </a:t>
              </a:r>
              <a:r>
                <a:rPr lang="en-US" altLang="th-TH" sz="120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a:latin typeface="Calibri" panose="020F0502020204030204" pitchFamily="34" charset="0"/>
                  <a:cs typeface="Cordia New" panose="020B0304020202020204" pitchFamily="34" charset="-34"/>
                </a:rPr>
                <a:t>Step 5</a:t>
              </a:r>
              <a:r>
                <a:rPr lang="en-US" altLang="th-TH" sz="1200" b="1">
                  <a:latin typeface="Calibri" panose="020F0502020204030204" pitchFamily="34" charset="0"/>
                  <a:cs typeface="Cordia New" panose="020B0304020202020204" pitchFamily="34" charset="-34"/>
                </a:rPr>
                <a:t>:</a:t>
              </a:r>
              <a:r>
                <a:rPr lang="en-US" altLang="th-TH" sz="1200">
                  <a:solidFill>
                    <a:schemeClr val="tx2"/>
                  </a:solidFill>
                  <a:latin typeface="Calibri" panose="020F0502020204030204" pitchFamily="34" charset="0"/>
                  <a:cs typeface="Cordia New" panose="020B0304020202020204" pitchFamily="34" charset="-34"/>
                </a:rPr>
                <a:t> </a:t>
              </a:r>
              <a:r>
                <a:rPr lang="en-US" altLang="th-TH" sz="1200">
                  <a:latin typeface="Calibri" panose="020F0502020204030204" pitchFamily="34" charset="0"/>
                  <a:cs typeface="Cordia New" panose="020B0304020202020204" pitchFamily="34" charset="-34"/>
                </a:rPr>
                <a:t>Record your speaking. Do it a few times and check your own improvement.</a:t>
              </a:r>
              <a:endParaRPr lang="th-TH" altLang="th-TH" sz="1200">
                <a:solidFill>
                  <a:schemeClr val="tx2"/>
                </a:solidFill>
                <a:latin typeface="Calibri" panose="020F0502020204030204" pitchFamily="34" charset="0"/>
                <a:cs typeface="Cordia New" panose="020B0304020202020204" pitchFamily="34" charset="-34"/>
              </a:endParaRPr>
            </a:p>
            <a:p>
              <a:r>
                <a:rPr lang="en-US" altLang="th-TH" sz="1200" b="1" u="sng">
                  <a:latin typeface="Calibri" panose="020F0502020204030204" pitchFamily="34" charset="0"/>
                  <a:cs typeface="Cordia New" panose="020B0304020202020204" pitchFamily="34" charset="-34"/>
                </a:rPr>
                <a:t>Step 6</a:t>
              </a:r>
              <a:r>
                <a:rPr lang="en-US" altLang="th-TH" sz="1200" b="1">
                  <a:latin typeface="Calibri" panose="020F0502020204030204" pitchFamily="34" charset="0"/>
                  <a:cs typeface="Cordia New" panose="020B0304020202020204" pitchFamily="34" charset="-34"/>
                </a:rPr>
                <a:t>:</a:t>
              </a:r>
              <a:r>
                <a:rPr lang="en-US" altLang="th-TH" sz="120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8" name="Rectangle 66"/>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9" name="Rectangle 67"/>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0" name="Text Box 68"/>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dirty="0">
                <a:latin typeface="Calibri" panose="020F0502020204030204" pitchFamily="34" charset="0"/>
                <a:cs typeface="Cordia New" panose="020B0304020202020204" pitchFamily="34" charset="-34"/>
              </a:endParaRPr>
            </a:p>
            <a:p>
              <a:r>
                <a:rPr lang="en-US" altLang="th-TH" sz="1000" b="1" u="sng" dirty="0">
                  <a:latin typeface="Calibri" panose="020F0502020204030204" pitchFamily="34" charset="0"/>
                  <a:cs typeface="Cordia New" panose="020B0304020202020204" pitchFamily="34" charset="-34"/>
                </a:rPr>
                <a:t>Evaluation Criteria</a:t>
              </a:r>
              <a:r>
                <a:rPr lang="en-US" altLang="th-TH" sz="1000" b="1" dirty="0">
                  <a:latin typeface="Calibri" panose="020F0502020204030204" pitchFamily="34" charset="0"/>
                  <a:cs typeface="Cordia New" panose="020B0304020202020204" pitchFamily="34" charset="-34"/>
                </a:rPr>
                <a:t> </a:t>
              </a:r>
            </a:p>
            <a:p>
              <a:endParaRPr lang="en-US" altLang="th-TH" sz="1000" b="1" dirty="0">
                <a:latin typeface="Calibri" panose="020F0502020204030204" pitchFamily="34" charset="0"/>
                <a:cs typeface="Cordia New" panose="020B0304020202020204" pitchFamily="34" charset="-34"/>
              </a:endParaRPr>
            </a:p>
            <a:p>
              <a:r>
                <a:rPr lang="en-US" altLang="th-TH" sz="1000" dirty="0">
                  <a:latin typeface="Calibri" panose="020F0502020204030204" pitchFamily="34" charset="0"/>
                  <a:cs typeface="Cordia New" panose="020B0304020202020204" pitchFamily="34" charset="-34"/>
                </a:rPr>
                <a:t>1. Fluency (Too slow?</a:t>
              </a:r>
              <a:r>
                <a:rPr lang="en-US" altLang="th-TH" sz="1000" dirty="0">
                  <a:latin typeface="Cordia New" panose="020B0304020202020204" pitchFamily="34" charset="-34"/>
                  <a:cs typeface="Cordia New" panose="020B0304020202020204" pitchFamily="34" charset="-34"/>
                </a:rPr>
                <a:t> </a:t>
              </a:r>
              <a:r>
                <a:rPr lang="en-US" altLang="th-TH" sz="1000" dirty="0">
                  <a:latin typeface="Calibri" panose="020F0502020204030204" pitchFamily="34" charset="0"/>
                  <a:cs typeface="Cordia New" panose="020B0304020202020204" pitchFamily="34" charset="-34"/>
                </a:rPr>
                <a:t>Stop </a:t>
              </a:r>
            </a:p>
            <a:p>
              <a:r>
                <a:rPr lang="en-US" altLang="th-TH" sz="1000" dirty="0">
                  <a:latin typeface="Calibri" panose="020F0502020204030204" pitchFamily="34" charset="0"/>
                  <a:cs typeface="Cordia New" panose="020B0304020202020204" pitchFamily="34" charset="-34"/>
                </a:rPr>
                <a:t>    too often between words or </a:t>
              </a:r>
              <a:br>
                <a:rPr lang="en-US" altLang="th-TH" sz="1000" dirty="0">
                  <a:latin typeface="Calibri" panose="020F0502020204030204" pitchFamily="34" charset="0"/>
                  <a:cs typeface="Cordia New" panose="020B0304020202020204" pitchFamily="34" charset="-34"/>
                </a:rPr>
              </a:br>
              <a:r>
                <a:rPr lang="en-US" altLang="th-TH" sz="1000" dirty="0">
                  <a:latin typeface="Calibri" panose="020F0502020204030204" pitchFamily="34" charset="0"/>
                  <a:cs typeface="Cordia New" panose="020B0304020202020204" pitchFamily="34" charset="-34"/>
                </a:rPr>
                <a:t>    sentences?)</a:t>
              </a:r>
            </a:p>
            <a:p>
              <a:r>
                <a:rPr lang="en-US" altLang="th-TH" sz="1000" dirty="0">
                  <a:latin typeface="Calibri" panose="020F0502020204030204" pitchFamily="34" charset="0"/>
                  <a:cs typeface="Cordia New" panose="020B0304020202020204" pitchFamily="34" charset="-34"/>
                </a:rPr>
                <a:t>2. Pronunciation (Not confident </a:t>
              </a:r>
            </a:p>
            <a:p>
              <a:r>
                <a:rPr lang="en-US" altLang="th-TH" sz="1000" dirty="0">
                  <a:latin typeface="Calibri" panose="020F0502020204030204" pitchFamily="34" charset="0"/>
                  <a:cs typeface="Cordia New" panose="020B0304020202020204" pitchFamily="34" charset="-34"/>
                </a:rPr>
                <a:t>    to pronounce some words?)</a:t>
              </a:r>
            </a:p>
            <a:p>
              <a:r>
                <a:rPr lang="en-US" altLang="th-TH" sz="1000" dirty="0">
                  <a:latin typeface="Calibri" panose="020F0502020204030204" pitchFamily="34" charset="0"/>
                  <a:cs typeface="Cordia New" panose="020B0304020202020204" pitchFamily="34" charset="-34"/>
                </a:rPr>
                <a:t>3. Grammatical mistakes (Are there </a:t>
              </a:r>
            </a:p>
            <a:p>
              <a:r>
                <a:rPr lang="en-US" altLang="th-TH" sz="1000" dirty="0">
                  <a:latin typeface="Calibri" panose="020F0502020204030204" pitchFamily="34" charset="0"/>
                  <a:cs typeface="Cordia New" panose="020B0304020202020204" pitchFamily="34" charset="-34"/>
                </a:rPr>
                <a:t>    any? e.g. tenses, S-V, voices, </a:t>
              </a:r>
            </a:p>
            <a:p>
              <a:r>
                <a:rPr lang="en-US" altLang="th-TH" sz="1000" dirty="0">
                  <a:latin typeface="Calibri" panose="020F0502020204030204" pitchFamily="34" charset="0"/>
                  <a:cs typeface="Cordia New" panose="020B0304020202020204" pitchFamily="34" charset="-34"/>
                </a:rPr>
                <a:t>    singular-plural)</a:t>
              </a:r>
              <a:endParaRPr lang="th-TH" altLang="th-TH" sz="1000" dirty="0">
                <a:latin typeface="Calibri" panose="020F0502020204030204" pitchFamily="34" charset="0"/>
                <a:cs typeface="Cordia New" panose="020B0304020202020204" pitchFamily="34" charset="-34"/>
              </a:endParaRPr>
            </a:p>
            <a:p>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11" name="Rectangle 69"/>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Text Box 70"/>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dirty="0">
                  <a:latin typeface="Cordia New" panose="020B0304020202020204" pitchFamily="34" charset="-34"/>
                  <a:cs typeface="Cordia New" panose="020B0304020202020204" pitchFamily="34" charset="-34"/>
                </a:rPr>
                <a:t>เกณฑ์ประเมินการพูด</a:t>
              </a:r>
            </a:p>
            <a:p>
              <a:r>
                <a:rPr lang="en-US" altLang="th-TH" sz="1000" dirty="0">
                  <a:latin typeface="Cordia New" panose="020B0304020202020204" pitchFamily="34" charset="-34"/>
                  <a:cs typeface="Cordia New" panose="020B0304020202020204" pitchFamily="34" charset="-34"/>
                </a:rPr>
                <a:t>1. </a:t>
              </a:r>
              <a:r>
                <a:rPr lang="th-TH" altLang="th-TH" sz="1000" dirty="0">
                  <a:latin typeface="Cordia New" panose="020B0304020202020204" pitchFamily="34" charset="-34"/>
                  <a:cs typeface="Cordia New" panose="020B0304020202020204" pitchFamily="34" charset="-34"/>
                </a:rPr>
                <a:t>ความคล่อง </a:t>
              </a:r>
              <a:r>
                <a:rPr lang="en-US" altLang="th-TH" sz="1000" dirty="0">
                  <a:latin typeface="Cordia New" panose="020B0304020202020204" pitchFamily="34" charset="-34"/>
                  <a:cs typeface="Cordia New" panose="020B0304020202020204" pitchFamily="34" charset="-34"/>
                </a:rPr>
                <a:t>(</a:t>
              </a:r>
              <a:r>
                <a:rPr lang="th-TH" altLang="th-TH" sz="1000" dirty="0">
                  <a:latin typeface="Cordia New" panose="020B0304020202020204" pitchFamily="34" charset="-34"/>
                  <a:cs typeface="Cordia New" panose="020B0304020202020204" pitchFamily="34" charset="-34"/>
                </a:rPr>
                <a:t>พูดช้าไป</a:t>
              </a:r>
              <a:r>
                <a:rPr lang="en-US" altLang="th-TH" sz="1000" dirty="0">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หยุดระหว่างคำหรือ </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    ประโยคบ่อยเกินไป</a:t>
              </a:r>
              <a:r>
                <a:rPr lang="en-US" altLang="th-TH" sz="1000" dirty="0">
                  <a:latin typeface="Cordia New" panose="020B0304020202020204" pitchFamily="34" charset="-34"/>
                  <a:cs typeface="Cordia New" panose="020B0304020202020204" pitchFamily="34" charset="-34"/>
                </a:rPr>
                <a:t>?)</a:t>
              </a:r>
            </a:p>
            <a:p>
              <a:r>
                <a:rPr lang="en-US" altLang="th-TH" sz="1000" dirty="0">
                  <a:latin typeface="Cordia New" panose="020B0304020202020204" pitchFamily="34" charset="-34"/>
                  <a:cs typeface="Cordia New" panose="020B0304020202020204" pitchFamily="34" charset="-34"/>
                </a:rPr>
                <a:t>2. </a:t>
              </a:r>
              <a:r>
                <a:rPr lang="th-TH" altLang="th-TH" sz="1000" dirty="0">
                  <a:latin typeface="Cordia New" panose="020B0304020202020204" pitchFamily="34" charset="-34"/>
                  <a:cs typeface="Cordia New" panose="020B0304020202020204" pitchFamily="34" charset="-34"/>
                </a:rPr>
                <a:t>การออกเสียง </a:t>
              </a:r>
              <a:r>
                <a:rPr lang="en-US" altLang="th-TH" sz="1000" dirty="0">
                  <a:latin typeface="Cordia New" panose="020B0304020202020204" pitchFamily="34" charset="-34"/>
                  <a:cs typeface="Cordia New" panose="020B0304020202020204" pitchFamily="34" charset="-34"/>
                </a:rPr>
                <a:t>(</a:t>
              </a:r>
              <a:r>
                <a:rPr lang="th-TH" altLang="th-TH" sz="1000" dirty="0">
                  <a:latin typeface="Cordia New" panose="020B0304020202020204" pitchFamily="34" charset="-34"/>
                  <a:cs typeface="Cordia New" panose="020B0304020202020204" pitchFamily="34" charset="-34"/>
                </a:rPr>
                <a:t>ไม่มั่นใจการออกเสียงคำหลายๆ</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    คำหรือไม่</a:t>
              </a:r>
              <a:r>
                <a:rPr lang="en-US" altLang="th-TH" sz="1000" dirty="0">
                  <a:latin typeface="Cordia New" panose="020B0304020202020204" pitchFamily="34" charset="-34"/>
                  <a:cs typeface="Cordia New" panose="020B0304020202020204" pitchFamily="34" charset="-34"/>
                </a:rPr>
                <a:t>?)</a:t>
              </a:r>
            </a:p>
            <a:p>
              <a:r>
                <a:rPr lang="en-US" altLang="th-TH" sz="1000" dirty="0">
                  <a:latin typeface="Cordia New" panose="020B0304020202020204" pitchFamily="34" charset="-34"/>
                  <a:cs typeface="Cordia New" panose="020B0304020202020204" pitchFamily="34" charset="-34"/>
                </a:rPr>
                <a:t>3. </a:t>
              </a:r>
              <a:r>
                <a:rPr lang="th-TH" altLang="th-TH" sz="1000" dirty="0">
                  <a:latin typeface="Cordia New" panose="020B0304020202020204" pitchFamily="34" charset="-34"/>
                  <a:cs typeface="Cordia New" panose="020B0304020202020204" pitchFamily="34" charset="-34"/>
                </a:rPr>
                <a:t>ความถูกต้องด้านไวยากรณ์ </a:t>
              </a:r>
              <a:r>
                <a:rPr lang="en-US" altLang="th-TH" sz="1000" dirty="0">
                  <a:latin typeface="Cordia New" panose="020B0304020202020204" pitchFamily="34" charset="-34"/>
                  <a:cs typeface="Cordia New" panose="020B0304020202020204" pitchFamily="34" charset="-34"/>
                </a:rPr>
                <a:t>(</a:t>
              </a:r>
              <a:r>
                <a:rPr lang="th-TH" altLang="th-TH" sz="1000" dirty="0">
                  <a:latin typeface="Cordia New" panose="020B0304020202020204" pitchFamily="34" charset="-34"/>
                  <a:cs typeface="Cordia New" panose="020B0304020202020204" pitchFamily="34" charset="-34"/>
                </a:rPr>
                <a:t>มีข้อผิดพลาด</a:t>
              </a:r>
            </a:p>
            <a:p>
              <a:r>
                <a:rPr lang="th-TH" altLang="th-TH" sz="1000" dirty="0">
                  <a:latin typeface="Cordia New" panose="020B0304020202020204" pitchFamily="34" charset="-34"/>
                  <a:cs typeface="Cordia New" panose="020B0304020202020204" pitchFamily="34" charset="-34"/>
                </a:rPr>
                <a:t>    ด้านไวยากรณ์ เช่น </a:t>
              </a:r>
              <a:r>
                <a:rPr lang="en-US" altLang="th-TH" sz="1000" dirty="0">
                  <a:latin typeface="Cordia New" panose="020B0304020202020204" pitchFamily="34" charset="-34"/>
                  <a:cs typeface="Cordia New" panose="020B0304020202020204" pitchFamily="34" charset="-34"/>
                </a:rPr>
                <a:t>tenses, S-V, voices, </a:t>
              </a:r>
            </a:p>
            <a:p>
              <a:r>
                <a:rPr lang="en-US" altLang="th-TH" sz="1000" dirty="0">
                  <a:latin typeface="Cordia New" panose="020B0304020202020204" pitchFamily="34" charset="-34"/>
                  <a:cs typeface="Cordia New" panose="020B0304020202020204" pitchFamily="34" charset="-34"/>
                </a:rPr>
                <a:t>    singular-plural </a:t>
              </a:r>
              <a:r>
                <a:rPr lang="th-TH" altLang="th-TH" sz="1000" dirty="0">
                  <a:latin typeface="Cordia New" panose="020B0304020202020204" pitchFamily="34" charset="-34"/>
                  <a:cs typeface="Cordia New" panose="020B0304020202020204" pitchFamily="34" charset="-34"/>
                </a:rPr>
                <a:t>หรือไม่</a:t>
              </a:r>
              <a:r>
                <a:rPr lang="en-US" altLang="th-TH" sz="1000" dirty="0">
                  <a:latin typeface="Cordia New" panose="020B0304020202020204" pitchFamily="34" charset="-34"/>
                  <a:cs typeface="Cordia New" panose="020B0304020202020204" pitchFamily="34" charset="-34"/>
                </a:rPr>
                <a:t>?)</a:t>
              </a:r>
              <a:endParaRPr lang="th-TH" altLang="th-TH" sz="1600" dirty="0">
                <a:solidFill>
                  <a:schemeClr val="tx2"/>
                </a:solidFill>
                <a:latin typeface="Cordia New" panose="020B0304020202020204" pitchFamily="34" charset="-34"/>
                <a:cs typeface="Cordia New" panose="020B0304020202020204" pitchFamily="34" charset="-34"/>
              </a:endParaRPr>
            </a:p>
          </p:txBody>
        </p:sp>
      </p:grpSp>
      <p:pic>
        <p:nvPicPr>
          <p:cNvPr id="13" name="Picture 54" desc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9106" y="279717"/>
            <a:ext cx="1138237" cy="1152525"/>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3"/>
          <p:cNvSpPr>
            <a:spLocks noChangeArrowheads="1"/>
          </p:cNvSpPr>
          <p:nvPr/>
        </p:nvSpPr>
        <p:spPr bwMode="auto">
          <a:xfrm>
            <a:off x="7225602" y="4862829"/>
            <a:ext cx="4176712"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dirty="0">
                <a:solidFill>
                  <a:schemeClr val="tx1"/>
                </a:solidFill>
                <a:latin typeface="Calibri" panose="020F0502020204030204" pitchFamily="34" charset="0"/>
              </a:rPr>
              <a:t>Sample talk</a:t>
            </a:r>
          </a:p>
          <a:p>
            <a:endParaRPr lang="en-US" altLang="th-TH" sz="1200" b="1" dirty="0">
              <a:solidFill>
                <a:schemeClr val="tx1"/>
              </a:solidFill>
              <a:latin typeface="Calibri" panose="020F0502020204030204" pitchFamily="34" charset="0"/>
            </a:endParaRPr>
          </a:p>
          <a:p>
            <a:r>
              <a:rPr lang="en-US" altLang="th-TH" sz="1200" dirty="0">
                <a:solidFill>
                  <a:schemeClr val="tx1"/>
                </a:solidFill>
                <a:latin typeface="Calibri" panose="020F0502020204030204" pitchFamily="34" charset="0"/>
              </a:rPr>
              <a:t>This is my daily life. In the morning I exercise immediately after waking up for about 25 minutes. During the day, after classes, I relax by reading my favorite books.</a:t>
            </a:r>
            <a:r>
              <a:rPr lang="th-TH" altLang="th-TH" sz="1200" dirty="0">
                <a:solidFill>
                  <a:schemeClr val="tx1"/>
                </a:solidFill>
                <a:latin typeface="Calibri" panose="020F0502020204030204" pitchFamily="34" charset="0"/>
              </a:rPr>
              <a:t> </a:t>
            </a:r>
            <a:r>
              <a:rPr lang="en-US" altLang="th-TH" sz="1200" dirty="0">
                <a:solidFill>
                  <a:schemeClr val="tx1"/>
                </a:solidFill>
                <a:latin typeface="Calibri" panose="020F0502020204030204" pitchFamily="34" charset="0"/>
              </a:rPr>
              <a:t>In the evening I take a rest and watch TV with my family. Before going to bed, I write a “To Do” list and keep my diary. On weekends, I normally cook great meals. Sometimes my family and I go to the cinema and eat out at our favorite restaurants.</a:t>
            </a:r>
            <a:endParaRPr lang="th-TH" altLang="th-TH" sz="1200" dirty="0">
              <a:solidFill>
                <a:schemeClr val="tx1"/>
              </a:solidFill>
              <a:latin typeface="Calibri" panose="020F0502020204030204" pitchFamily="34" charset="0"/>
            </a:endParaRPr>
          </a:p>
        </p:txBody>
      </p:sp>
      <p:sp>
        <p:nvSpPr>
          <p:cNvPr id="15" name="Line 139"/>
          <p:cNvSpPr>
            <a:spLocks noChangeShapeType="1"/>
          </p:cNvSpPr>
          <p:nvPr/>
        </p:nvSpPr>
        <p:spPr bwMode="auto">
          <a:xfrm>
            <a:off x="7873302" y="470217"/>
            <a:ext cx="935037" cy="1225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0"/>
          <p:cNvSpPr>
            <a:spLocks noChangeShapeType="1"/>
          </p:cNvSpPr>
          <p:nvPr/>
        </p:nvSpPr>
        <p:spPr bwMode="auto">
          <a:xfrm flipV="1">
            <a:off x="9529064" y="1857204"/>
            <a:ext cx="2038096" cy="5846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2"/>
          <p:cNvSpPr>
            <a:spLocks noChangeShapeType="1"/>
          </p:cNvSpPr>
          <p:nvPr/>
        </p:nvSpPr>
        <p:spPr bwMode="auto">
          <a:xfrm>
            <a:off x="7009702" y="1767204"/>
            <a:ext cx="1692275" cy="661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4"/>
          <p:cNvSpPr>
            <a:spLocks noChangeShapeType="1"/>
          </p:cNvSpPr>
          <p:nvPr/>
        </p:nvSpPr>
        <p:spPr bwMode="auto">
          <a:xfrm flipV="1">
            <a:off x="8017764" y="2919729"/>
            <a:ext cx="81915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45"/>
          <p:cNvSpPr>
            <a:spLocks noChangeShapeType="1"/>
          </p:cNvSpPr>
          <p:nvPr/>
        </p:nvSpPr>
        <p:spPr bwMode="auto">
          <a:xfrm flipV="1">
            <a:off x="9673527" y="2270442"/>
            <a:ext cx="504825" cy="1081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46"/>
          <p:cNvSpPr>
            <a:spLocks noChangeShapeType="1"/>
          </p:cNvSpPr>
          <p:nvPr/>
        </p:nvSpPr>
        <p:spPr bwMode="auto">
          <a:xfrm>
            <a:off x="9367139" y="2919729"/>
            <a:ext cx="882650" cy="1439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75"/>
          <p:cNvSpPr>
            <a:spLocks noChangeShapeType="1"/>
          </p:cNvSpPr>
          <p:nvPr/>
        </p:nvSpPr>
        <p:spPr bwMode="auto">
          <a:xfrm flipH="1">
            <a:off x="9457627" y="470217"/>
            <a:ext cx="7207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176"/>
          <p:cNvSpPr>
            <a:spLocks noChangeShapeType="1"/>
          </p:cNvSpPr>
          <p:nvPr/>
        </p:nvSpPr>
        <p:spPr bwMode="auto">
          <a:xfrm flipH="1">
            <a:off x="6936677" y="2343467"/>
            <a:ext cx="1152525" cy="2889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196"/>
          <p:cNvSpPr>
            <a:spLocks noChangeArrowheads="1"/>
          </p:cNvSpPr>
          <p:nvPr/>
        </p:nvSpPr>
        <p:spPr bwMode="auto">
          <a:xfrm rot="17449651">
            <a:off x="7692326" y="3748405"/>
            <a:ext cx="158432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In the evening ….. (.</a:t>
            </a:r>
            <a:r>
              <a:rPr lang="th-TH" altLang="th-TH" sz="900">
                <a:latin typeface="Calibri" panose="020F0502020204030204" pitchFamily="34" charset="0"/>
                <a:cs typeface="Cordia New" panose="020B0304020202020204" pitchFamily="34" charset="-34"/>
              </a:rPr>
              <a:t>ช่วงเย็น</a:t>
            </a:r>
            <a:r>
              <a:rPr lang="en-US" altLang="th-TH" sz="900">
                <a:latin typeface="Calibri" panose="020F0502020204030204" pitchFamily="34" charset="0"/>
                <a:cs typeface="Cordia New" panose="020B0304020202020204" pitchFamily="34" charset="-34"/>
              </a:rPr>
              <a:t>…)</a:t>
            </a:r>
          </a:p>
          <a:p>
            <a:endParaRPr lang="th-TH" altLang="th-TH" sz="900">
              <a:latin typeface="Calibri" panose="020F0502020204030204" pitchFamily="34" charset="0"/>
              <a:cs typeface="Cordia New" panose="020B0304020202020204" pitchFamily="34" charset="-34"/>
            </a:endParaRPr>
          </a:p>
        </p:txBody>
      </p:sp>
      <p:sp>
        <p:nvSpPr>
          <p:cNvPr id="24" name="Line 241"/>
          <p:cNvSpPr>
            <a:spLocks noChangeShapeType="1"/>
          </p:cNvSpPr>
          <p:nvPr/>
        </p:nvSpPr>
        <p:spPr bwMode="auto">
          <a:xfrm flipV="1">
            <a:off x="8089202" y="1551304"/>
            <a:ext cx="1008062"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Line 242"/>
          <p:cNvSpPr>
            <a:spLocks noChangeShapeType="1"/>
          </p:cNvSpPr>
          <p:nvPr/>
        </p:nvSpPr>
        <p:spPr bwMode="auto">
          <a:xfrm>
            <a:off x="9097264" y="1551304"/>
            <a:ext cx="1081088" cy="7191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AutoShape 245"/>
          <p:cNvSpPr>
            <a:spLocks noChangeArrowheads="1"/>
          </p:cNvSpPr>
          <p:nvPr/>
        </p:nvSpPr>
        <p:spPr bwMode="auto">
          <a:xfrm>
            <a:off x="8665464" y="2127567"/>
            <a:ext cx="863600" cy="792162"/>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27" name="Rectangle 136"/>
          <p:cNvSpPr>
            <a:spLocks noChangeArrowheads="1"/>
          </p:cNvSpPr>
          <p:nvPr/>
        </p:nvSpPr>
        <p:spPr bwMode="auto">
          <a:xfrm>
            <a:off x="8594027" y="2343467"/>
            <a:ext cx="1008062"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‘Daily Life’ </a:t>
            </a:r>
          </a:p>
          <a:p>
            <a:pPr algn="ctr"/>
            <a:r>
              <a:rPr lang="en-US" altLang="th-TH" sz="800" b="1">
                <a:latin typeface="Calibri" panose="020F0502020204030204" pitchFamily="34" charset="0"/>
                <a:cs typeface="Tahoma" panose="020B0604030504040204" pitchFamily="34" charset="0"/>
              </a:rPr>
              <a:t>Speaking</a:t>
            </a:r>
            <a:br>
              <a:rPr lang="en-US" altLang="th-TH" sz="800" b="1">
                <a:latin typeface="Calibri" panose="020F0502020204030204" pitchFamily="34" charset="0"/>
                <a:cs typeface="Tahoma" panose="020B0604030504040204" pitchFamily="34" charset="0"/>
              </a:rPr>
            </a:br>
            <a:r>
              <a:rPr lang="en-US" altLang="th-TH" sz="800" b="1">
                <a:latin typeface="Calibri" panose="020F0502020204030204" pitchFamily="34" charset="0"/>
                <a:cs typeface="Tahoma" panose="020B0604030504040204" pitchFamily="34" charset="0"/>
              </a:rPr>
              <a:t>Web</a:t>
            </a:r>
            <a:endParaRPr lang="th-TH" altLang="th-TH" sz="800" b="1">
              <a:latin typeface="Calibri" panose="020F0502020204030204" pitchFamily="34" charset="0"/>
              <a:cs typeface="Tahoma" panose="020B0604030504040204" pitchFamily="34" charset="0"/>
            </a:endParaRPr>
          </a:p>
        </p:txBody>
      </p:sp>
      <p:sp>
        <p:nvSpPr>
          <p:cNvPr id="28" name="Rectangle 253"/>
          <p:cNvSpPr>
            <a:spLocks noChangeArrowheads="1"/>
          </p:cNvSpPr>
          <p:nvPr/>
        </p:nvSpPr>
        <p:spPr bwMode="auto">
          <a:xfrm>
            <a:off x="8594027" y="3062604"/>
            <a:ext cx="936625"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In the evening</a:t>
            </a:r>
            <a:endParaRPr lang="th-TH" altLang="th-TH" sz="800" b="1">
              <a:latin typeface="Calibri" panose="020F0502020204030204" pitchFamily="34" charset="0"/>
              <a:cs typeface="Tahoma" panose="020B0604030504040204" pitchFamily="34" charset="0"/>
            </a:endParaRPr>
          </a:p>
        </p:txBody>
      </p:sp>
      <p:sp>
        <p:nvSpPr>
          <p:cNvPr id="29" name="Rectangle 255"/>
          <p:cNvSpPr>
            <a:spLocks noChangeArrowheads="1"/>
          </p:cNvSpPr>
          <p:nvPr/>
        </p:nvSpPr>
        <p:spPr bwMode="auto">
          <a:xfrm rot="15152322">
            <a:off x="8033640" y="2541904"/>
            <a:ext cx="889000"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Before going to bed</a:t>
            </a:r>
            <a:endParaRPr lang="th-TH" altLang="th-TH" sz="800" b="1">
              <a:latin typeface="Calibri" panose="020F0502020204030204" pitchFamily="34" charset="0"/>
              <a:cs typeface="Cordia New" panose="020B0304020202020204" pitchFamily="34" charset="-34"/>
            </a:endParaRPr>
          </a:p>
        </p:txBody>
      </p:sp>
      <p:sp>
        <p:nvSpPr>
          <p:cNvPr id="30" name="Rectangle 259"/>
          <p:cNvSpPr>
            <a:spLocks noChangeArrowheads="1"/>
          </p:cNvSpPr>
          <p:nvPr/>
        </p:nvSpPr>
        <p:spPr bwMode="auto">
          <a:xfrm rot="2061083">
            <a:off x="9097264" y="1911667"/>
            <a:ext cx="915988"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In the morning</a:t>
            </a:r>
          </a:p>
        </p:txBody>
      </p:sp>
      <p:sp>
        <p:nvSpPr>
          <p:cNvPr id="31" name="Rectangle 260"/>
          <p:cNvSpPr>
            <a:spLocks noChangeArrowheads="1"/>
          </p:cNvSpPr>
          <p:nvPr/>
        </p:nvSpPr>
        <p:spPr bwMode="auto">
          <a:xfrm rot="17257581">
            <a:off x="8844057" y="651986"/>
            <a:ext cx="143986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In the morning/late morning….(</a:t>
            </a:r>
            <a:r>
              <a:rPr lang="th-TH" altLang="th-TH" sz="900">
                <a:latin typeface="Cordia New" panose="020B0304020202020204" pitchFamily="34" charset="-34"/>
                <a:cs typeface="Cordia New" panose="020B0304020202020204" pitchFamily="34" charset="-34"/>
              </a:rPr>
              <a:t>ในตอนเช้า/ สาย...</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32" name="Rectangle 261"/>
          <p:cNvSpPr>
            <a:spLocks noChangeArrowheads="1"/>
          </p:cNvSpPr>
          <p:nvPr/>
        </p:nvSpPr>
        <p:spPr bwMode="auto">
          <a:xfrm rot="11196139" flipV="1">
            <a:off x="6936677" y="1983104"/>
            <a:ext cx="1008062"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Before going to bed …. </a:t>
            </a:r>
            <a:br>
              <a:rPr lang="en-US" altLang="th-TH" sz="900">
                <a:latin typeface="Cordia New" panose="020B0304020202020204" pitchFamily="34" charset="-34"/>
                <a:cs typeface="Cordia New" panose="020B0304020202020204" pitchFamily="34" charset="-34"/>
              </a:rPr>
            </a:br>
            <a:r>
              <a:rPr lang="en-US" altLang="th-TH" sz="900">
                <a:latin typeface="Cordia New" panose="020B0304020202020204" pitchFamily="34" charset="-34"/>
                <a:cs typeface="Cordia New" panose="020B0304020202020204" pitchFamily="34" charset="-34"/>
              </a:rPr>
              <a:t>(</a:t>
            </a:r>
            <a:r>
              <a:rPr lang="th-TH" altLang="th-TH" sz="900">
                <a:latin typeface="Cordia New" panose="020B0304020202020204" pitchFamily="34" charset="-34"/>
                <a:cs typeface="Cordia New" panose="020B0304020202020204" pitchFamily="34" charset="-34"/>
              </a:rPr>
              <a:t>ก่อนไปนอน....</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33" name="Rectangle 262"/>
          <p:cNvSpPr>
            <a:spLocks noChangeArrowheads="1"/>
          </p:cNvSpPr>
          <p:nvPr/>
        </p:nvSpPr>
        <p:spPr bwMode="auto">
          <a:xfrm rot="17697426">
            <a:off x="9256014" y="2616517"/>
            <a:ext cx="915987"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solidFill>
                  <a:schemeClr val="tx2"/>
                </a:solidFill>
                <a:latin typeface="Calibri" panose="020F0502020204030204" pitchFamily="34" charset="0"/>
                <a:cs typeface="Cordia New" panose="020B0304020202020204" pitchFamily="34" charset="-34"/>
              </a:rPr>
              <a:t>During the day</a:t>
            </a:r>
            <a:r>
              <a:rPr lang="th-TH" altLang="th-TH" sz="800">
                <a:solidFill>
                  <a:schemeClr val="tx2"/>
                </a:solidFill>
                <a:latin typeface="Calibri" panose="020F0502020204030204" pitchFamily="34" charset="0"/>
                <a:cs typeface="Cordia New" panose="020B0304020202020204" pitchFamily="34" charset="-34"/>
              </a:rPr>
              <a:t> </a:t>
            </a:r>
          </a:p>
        </p:txBody>
      </p:sp>
      <p:sp>
        <p:nvSpPr>
          <p:cNvPr id="34" name="Rectangle 266"/>
          <p:cNvSpPr>
            <a:spLocks noChangeArrowheads="1"/>
          </p:cNvSpPr>
          <p:nvPr/>
        </p:nvSpPr>
        <p:spPr bwMode="auto">
          <a:xfrm rot="19682330">
            <a:off x="7019227" y="2556192"/>
            <a:ext cx="1512887"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p>
          <a:p>
            <a:r>
              <a:rPr lang="en-US" altLang="th-TH" sz="900">
                <a:latin typeface="Calibri" panose="020F0502020204030204" pitchFamily="34" charset="0"/>
                <a:cs typeface="Cordia New" panose="020B0304020202020204" pitchFamily="34" charset="-34"/>
              </a:rPr>
              <a:t>I w</a:t>
            </a:r>
            <a:r>
              <a:rPr lang="th-TH" altLang="th-TH" sz="900">
                <a:latin typeface="Calibri" panose="020F0502020204030204" pitchFamily="34" charset="0"/>
                <a:cs typeface="Cordia New" panose="020B0304020202020204" pitchFamily="34" charset="-34"/>
              </a:rPr>
              <a:t>rite a “To Do”</a:t>
            </a:r>
            <a:r>
              <a:rPr lang="th-TH" altLang="th-TH" sz="900" i="1">
                <a:latin typeface="Calibri" panose="020F0502020204030204" pitchFamily="34" charset="0"/>
                <a:cs typeface="Cordia New" panose="020B0304020202020204" pitchFamily="34" charset="-34"/>
              </a:rPr>
              <a:t> </a:t>
            </a:r>
            <a:r>
              <a:rPr lang="th-TH" altLang="th-TH" sz="900">
                <a:latin typeface="Calibri" panose="020F0502020204030204" pitchFamily="34" charset="0"/>
                <a:cs typeface="Cordia New" panose="020B0304020202020204" pitchFamily="34" charset="-34"/>
              </a:rPr>
              <a:t>list.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ฉันเขียนรายการสิ่งที่ต้องทำ</a:t>
            </a:r>
            <a:r>
              <a:rPr lang="en-US" altLang="th-TH" sz="900">
                <a:latin typeface="Calibri" panose="020F0502020204030204" pitchFamily="34" charset="0"/>
                <a:cs typeface="Cordia New" panose="020B0304020202020204" pitchFamily="34" charset="-34"/>
              </a:rPr>
              <a:t>), I pray for about 15 minutes. (</a:t>
            </a:r>
            <a:r>
              <a:rPr lang="th-TH" altLang="th-TH" sz="900">
                <a:latin typeface="Calibri" panose="020F0502020204030204" pitchFamily="34" charset="0"/>
                <a:cs typeface="Cordia New" panose="020B0304020202020204" pitchFamily="34" charset="-34"/>
              </a:rPr>
              <a:t>ฉันสวดมนต์ 15 นาที...</a:t>
            </a:r>
            <a:r>
              <a:rPr lang="en-US" altLang="th-TH" sz="900">
                <a:latin typeface="Calibri" panose="020F0502020204030204" pitchFamily="34" charset="0"/>
                <a:cs typeface="Cordia New" panose="020B0304020202020204" pitchFamily="34" charset="-34"/>
              </a:rPr>
              <a:t>), I keep my diary (</a:t>
            </a:r>
            <a:r>
              <a:rPr lang="th-TH" altLang="th-TH" sz="900">
                <a:latin typeface="Calibri" panose="020F0502020204030204" pitchFamily="34" charset="0"/>
                <a:cs typeface="Cordia New" panose="020B0304020202020204" pitchFamily="34" charset="-34"/>
              </a:rPr>
              <a:t>ฉันเขียนไดอารี</a:t>
            </a:r>
            <a:r>
              <a:rPr lang="en-US" altLang="th-TH" sz="900">
                <a:latin typeface="Calibri" panose="020F0502020204030204" pitchFamily="34" charset="0"/>
                <a:cs typeface="Cordia New" panose="020B0304020202020204" pitchFamily="34" charset="-34"/>
              </a:rPr>
              <a:t>), I do meditation.</a:t>
            </a:r>
            <a:r>
              <a:rPr lang="th-TH" altLang="th-TH" sz="900">
                <a:latin typeface="Calibri" panose="020F0502020204030204" pitchFamily="34" charset="0"/>
                <a:cs typeface="Cordia New" panose="020B0304020202020204" pitchFamily="34" charset="-34"/>
              </a:rPr>
              <a:t>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ฉันทำสมาธิ</a:t>
            </a:r>
            <a:r>
              <a:rPr lang="en-US" altLang="th-TH" sz="900">
                <a:latin typeface="Calibri" panose="020F0502020204030204" pitchFamily="34" charset="0"/>
                <a:cs typeface="Cordia New" panose="020B0304020202020204" pitchFamily="34" charset="-34"/>
              </a:rPr>
              <a:t>), I enjoy a good book. (</a:t>
            </a:r>
            <a:r>
              <a:rPr lang="th-TH" altLang="th-TH" sz="900">
                <a:latin typeface="Calibri" panose="020F0502020204030204" pitchFamily="34" charset="0"/>
                <a:cs typeface="Cordia New" panose="020B0304020202020204" pitchFamily="34" charset="-34"/>
              </a:rPr>
              <a:t>ฉันอ่านหนังสือดี ๆ สักเล่ม</a:t>
            </a:r>
            <a:r>
              <a:rPr lang="en-US" altLang="th-TH" sz="900">
                <a:latin typeface="Calibri" panose="020F0502020204030204" pitchFamily="34" charset="0"/>
                <a:cs typeface="Cordia New" panose="020B0304020202020204" pitchFamily="34" charset="-34"/>
              </a:rPr>
              <a:t>), I listen to music and relax.</a:t>
            </a: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ฉันฟังเพลงและผ่อนคลาย</a:t>
            </a:r>
            <a:r>
              <a:rPr lang="en-US" altLang="th-TH" sz="900">
                <a:latin typeface="Calibri" panose="020F0502020204030204" pitchFamily="34" charset="0"/>
                <a:cs typeface="Cordia New" panose="020B0304020202020204" pitchFamily="34" charset="-34"/>
              </a:rPr>
              <a:t>) </a:t>
            </a:r>
          </a:p>
        </p:txBody>
      </p:sp>
      <p:sp>
        <p:nvSpPr>
          <p:cNvPr id="35" name="Rectangle 287"/>
          <p:cNvSpPr>
            <a:spLocks noChangeArrowheads="1"/>
          </p:cNvSpPr>
          <p:nvPr/>
        </p:nvSpPr>
        <p:spPr bwMode="auto">
          <a:xfrm rot="19545190">
            <a:off x="8233664" y="1911667"/>
            <a:ext cx="108743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On the </a:t>
            </a:r>
          </a:p>
          <a:p>
            <a:pPr algn="ctr"/>
            <a:r>
              <a:rPr lang="en-US" altLang="th-TH" sz="800" b="1">
                <a:latin typeface="Calibri" panose="020F0502020204030204" pitchFamily="34" charset="0"/>
                <a:cs typeface="Tahoma" panose="020B0604030504040204" pitchFamily="34" charset="0"/>
              </a:rPr>
              <a:t>weekends</a:t>
            </a:r>
            <a:endParaRPr lang="th-TH" altLang="th-TH" sz="800" b="1">
              <a:latin typeface="Calibri" panose="020F0502020204030204" pitchFamily="34" charset="0"/>
              <a:cs typeface="Tahoma" panose="020B0604030504040204" pitchFamily="34" charset="0"/>
            </a:endParaRPr>
          </a:p>
        </p:txBody>
      </p:sp>
      <p:sp>
        <p:nvSpPr>
          <p:cNvPr id="36" name="Rectangle 288"/>
          <p:cNvSpPr>
            <a:spLocks noChangeArrowheads="1"/>
          </p:cNvSpPr>
          <p:nvPr/>
        </p:nvSpPr>
        <p:spPr bwMode="auto">
          <a:xfrm rot="3371993">
            <a:off x="7905052" y="655954"/>
            <a:ext cx="15843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On weekends I normally….. (</a:t>
            </a:r>
            <a:r>
              <a:rPr lang="th-TH" altLang="th-TH" sz="900">
                <a:latin typeface="Calibri" panose="020F0502020204030204" pitchFamily="34" charset="0"/>
                <a:cs typeface="Cordia New" panose="020B0304020202020204" pitchFamily="34" charset="-34"/>
              </a:rPr>
              <a:t>ปกติช่วงวันหยุดสุดสัปดาห์ฉัน....</a:t>
            </a:r>
            <a:r>
              <a:rPr lang="en-US" altLang="th-TH" sz="900">
                <a:latin typeface="Calibri" panose="020F0502020204030204" pitchFamily="34" charset="0"/>
                <a:cs typeface="Cordia New" panose="020B0304020202020204" pitchFamily="34" charset="-34"/>
              </a:rPr>
              <a:t>) </a:t>
            </a:r>
            <a:endParaRPr lang="th-TH" altLang="th-TH" sz="900">
              <a:latin typeface="Calibri" panose="020F0502020204030204" pitchFamily="34" charset="0"/>
              <a:cs typeface="Cordia New" panose="020B0304020202020204" pitchFamily="34" charset="-34"/>
            </a:endParaRPr>
          </a:p>
        </p:txBody>
      </p:sp>
      <p:sp>
        <p:nvSpPr>
          <p:cNvPr id="37" name="Line 290"/>
          <p:cNvSpPr>
            <a:spLocks noChangeShapeType="1"/>
          </p:cNvSpPr>
          <p:nvPr/>
        </p:nvSpPr>
        <p:spPr bwMode="auto">
          <a:xfrm flipH="1">
            <a:off x="8521002" y="3357879"/>
            <a:ext cx="290512" cy="12176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8" name="Rectangle 295"/>
          <p:cNvSpPr>
            <a:spLocks noChangeArrowheads="1"/>
          </p:cNvSpPr>
          <p:nvPr/>
        </p:nvSpPr>
        <p:spPr bwMode="auto">
          <a:xfrm rot="16200000">
            <a:off x="8420989" y="3734117"/>
            <a:ext cx="1666875"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a:t>
            </a:r>
          </a:p>
          <a:p>
            <a:r>
              <a:rPr lang="en-US" altLang="th-TH" sz="900">
                <a:latin typeface="Calibri" panose="020F0502020204030204" pitchFamily="34" charset="0"/>
                <a:cs typeface="Cordia New" panose="020B0304020202020204" pitchFamily="34" charset="-34"/>
              </a:rPr>
              <a:t>I clear my homework/work. (</a:t>
            </a:r>
            <a:r>
              <a:rPr lang="th-TH" altLang="th-TH" sz="900">
                <a:latin typeface="Calibri" panose="020F0502020204030204" pitchFamily="34" charset="0"/>
                <a:cs typeface="Cordia New" panose="020B0304020202020204" pitchFamily="34" charset="-34"/>
              </a:rPr>
              <a:t>ฉันจัดการกับการบ้าน/งาน</a:t>
            </a:r>
            <a:r>
              <a:rPr lang="en-US" altLang="th-TH" sz="900">
                <a:latin typeface="Calibri" panose="020F0502020204030204" pitchFamily="34" charset="0"/>
                <a:cs typeface="Cordia New" panose="020B0304020202020204" pitchFamily="34" charset="-34"/>
              </a:rPr>
              <a:t>), I take a rest and watch T.V. with my family</a:t>
            </a:r>
            <a:r>
              <a:rPr lang="th-TH" altLang="th-TH" sz="900">
                <a:latin typeface="Calibri" panose="020F0502020204030204" pitchFamily="34" charset="0"/>
                <a:cs typeface="Cordia New" panose="020B0304020202020204" pitchFamily="34" charset="-34"/>
              </a:rPr>
              <a:t> (ฉันพักผ่อนและดูทีวีกับครอบครัว</a:t>
            </a:r>
            <a:r>
              <a:rPr lang="en-US" altLang="th-TH" sz="900">
                <a:latin typeface="Calibri" panose="020F0502020204030204" pitchFamily="34" charset="0"/>
                <a:cs typeface="Cordia New" panose="020B0304020202020204" pitchFamily="34" charset="-34"/>
              </a:rPr>
              <a:t>), </a:t>
            </a:r>
            <a:br>
              <a:rPr lang="en-US" altLang="th-TH" sz="900">
                <a:latin typeface="Calibri" panose="020F0502020204030204" pitchFamily="34" charset="0"/>
                <a:cs typeface="Cordia New" panose="020B0304020202020204" pitchFamily="34" charset="-34"/>
              </a:rPr>
            </a:br>
            <a:r>
              <a:rPr lang="en-US" altLang="th-TH" sz="900">
                <a:latin typeface="Calibri" panose="020F0502020204030204" pitchFamily="34" charset="0"/>
                <a:cs typeface="Cordia New" panose="020B0304020202020204" pitchFamily="34" charset="-34"/>
              </a:rPr>
              <a:t>I prepare dinner. (</a:t>
            </a:r>
            <a:r>
              <a:rPr lang="th-TH" altLang="th-TH" sz="900">
                <a:latin typeface="Calibri" panose="020F0502020204030204" pitchFamily="34" charset="0"/>
                <a:cs typeface="Cordia New" panose="020B0304020202020204" pitchFamily="34" charset="-34"/>
              </a:rPr>
              <a:t>ฉันเตรียมอาหารเย็น</a:t>
            </a:r>
            <a:r>
              <a:rPr lang="en-US" altLang="th-TH" sz="900">
                <a:latin typeface="Calibri" panose="020F0502020204030204" pitchFamily="34" charset="0"/>
                <a:cs typeface="Cordia New" panose="020B0304020202020204" pitchFamily="34" charset="-34"/>
              </a:rPr>
              <a:t>), I do part-time work at…</a:t>
            </a: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ฉันทำงานพิเศษที่...</a:t>
            </a:r>
            <a:r>
              <a:rPr lang="en-US" altLang="th-TH" sz="900">
                <a:latin typeface="Calibri" panose="020F0502020204030204" pitchFamily="34" charset="0"/>
                <a:cs typeface="Cordia New" panose="020B0304020202020204" pitchFamily="34" charset="-34"/>
              </a:rPr>
              <a:t>)</a:t>
            </a:r>
          </a:p>
        </p:txBody>
      </p:sp>
      <p:sp>
        <p:nvSpPr>
          <p:cNvPr id="39" name="Rectangle 303"/>
          <p:cNvSpPr>
            <a:spLocks noChangeArrowheads="1"/>
          </p:cNvSpPr>
          <p:nvPr/>
        </p:nvSpPr>
        <p:spPr bwMode="auto">
          <a:xfrm rot="19418324">
            <a:off x="9654119" y="647013"/>
            <a:ext cx="243731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I exercise immediately after waking up. (</a:t>
            </a:r>
            <a:r>
              <a:rPr lang="th-TH" altLang="th-TH" sz="900" dirty="0">
                <a:latin typeface="Calibri" panose="020F0502020204030204" pitchFamily="34" charset="0"/>
                <a:cs typeface="Cordia New" panose="020B0304020202020204" pitchFamily="34" charset="-34"/>
              </a:rPr>
              <a:t>ฉันออกกำลังกายทันทีหลังจากตื่นนอน</a:t>
            </a:r>
            <a:r>
              <a:rPr lang="en-US" altLang="th-TH" sz="900" dirty="0">
                <a:latin typeface="Calibri" panose="020F0502020204030204" pitchFamily="34" charset="0"/>
                <a:cs typeface="Cordia New" panose="020B0304020202020204" pitchFamily="34" charset="-34"/>
              </a:rPr>
              <a:t>), I check the news headlines from the Internet. (</a:t>
            </a:r>
            <a:r>
              <a:rPr lang="th-TH" altLang="th-TH" sz="900" dirty="0">
                <a:latin typeface="Calibri" panose="020F0502020204030204" pitchFamily="34" charset="0"/>
                <a:cs typeface="Cordia New" panose="020B0304020202020204" pitchFamily="34" charset="-34"/>
              </a:rPr>
              <a:t>ฉันอ่านหัวข้อข่าวจากอินเตอร์</a:t>
            </a:r>
            <a:r>
              <a:rPr lang="th-TH" altLang="th-TH" sz="900" dirty="0" err="1">
                <a:latin typeface="Calibri" panose="020F0502020204030204" pitchFamily="34" charset="0"/>
                <a:cs typeface="Cordia New" panose="020B0304020202020204" pitchFamily="34" charset="-34"/>
              </a:rPr>
              <a:t>เนท</a:t>
            </a:r>
            <a:r>
              <a:rPr lang="en-US" altLang="th-TH" sz="900" dirty="0">
                <a:latin typeface="Calibri" panose="020F0502020204030204" pitchFamily="34" charset="0"/>
                <a:cs typeface="Cordia New" panose="020B0304020202020204" pitchFamily="34" charset="-34"/>
              </a:rPr>
              <a:t>), I check e-mails before leaving home.</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ฉันเช็คอีเม</a:t>
            </a:r>
            <a:r>
              <a:rPr lang="th-TH" altLang="th-TH" sz="900" dirty="0" err="1">
                <a:latin typeface="Calibri" panose="020F0502020204030204" pitchFamily="34" charset="0"/>
                <a:cs typeface="Cordia New" panose="020B0304020202020204" pitchFamily="34" charset="-34"/>
              </a:rPr>
              <a:t>ลก่อน</a:t>
            </a:r>
            <a:r>
              <a:rPr lang="th-TH" altLang="th-TH" sz="900" dirty="0">
                <a:latin typeface="Calibri" panose="020F0502020204030204" pitchFamily="34" charset="0"/>
                <a:cs typeface="Cordia New" panose="020B0304020202020204" pitchFamily="34" charset="-34"/>
              </a:rPr>
              <a:t>ออกจากบ้าน</a:t>
            </a:r>
            <a:r>
              <a:rPr lang="en-US" altLang="th-TH" sz="900" dirty="0">
                <a:latin typeface="Calibri" panose="020F0502020204030204" pitchFamily="34" charset="0"/>
                <a:cs typeface="Cordia New" panose="020B0304020202020204" pitchFamily="34" charset="-34"/>
              </a:rPr>
              <a:t>)</a:t>
            </a:r>
          </a:p>
        </p:txBody>
      </p:sp>
      <p:sp>
        <p:nvSpPr>
          <p:cNvPr id="40" name="Rectangle 304"/>
          <p:cNvSpPr>
            <a:spLocks noChangeArrowheads="1"/>
          </p:cNvSpPr>
          <p:nvPr/>
        </p:nvSpPr>
        <p:spPr bwMode="auto">
          <a:xfrm rot="1355984">
            <a:off x="10105327" y="2487929"/>
            <a:ext cx="176847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During the day, after classes, ….. (</a:t>
            </a:r>
            <a:r>
              <a:rPr lang="th-TH" altLang="th-TH" sz="900">
                <a:latin typeface="Calibri" panose="020F0502020204030204" pitchFamily="34" charset="0"/>
                <a:cs typeface="Cordia New" panose="020B0304020202020204" pitchFamily="34" charset="-34"/>
              </a:rPr>
              <a:t>ในช่วงระหว่างวันหลังการเข้าชั้นเรียน...</a:t>
            </a:r>
            <a:r>
              <a:rPr lang="en-US" altLang="th-TH" sz="900">
                <a:latin typeface="Calibri" panose="020F0502020204030204" pitchFamily="34" charset="0"/>
                <a:cs typeface="Cordia New" panose="020B0304020202020204" pitchFamily="34" charset="-34"/>
              </a:rPr>
              <a:t>) </a:t>
            </a:r>
          </a:p>
          <a:p>
            <a:endParaRPr lang="th-TH" altLang="th-TH" sz="900">
              <a:latin typeface="Calibri" panose="020F0502020204030204" pitchFamily="34" charset="0"/>
              <a:cs typeface="Cordia New" panose="020B0304020202020204" pitchFamily="34" charset="-34"/>
            </a:endParaRPr>
          </a:p>
        </p:txBody>
      </p:sp>
      <p:sp>
        <p:nvSpPr>
          <p:cNvPr id="41" name="Rectangle 305"/>
          <p:cNvSpPr>
            <a:spLocks noChangeArrowheads="1"/>
          </p:cNvSpPr>
          <p:nvPr/>
        </p:nvSpPr>
        <p:spPr bwMode="auto">
          <a:xfrm rot="1624124">
            <a:off x="9817989" y="2991167"/>
            <a:ext cx="1728788" cy="118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I review my day.  (</a:t>
            </a:r>
            <a:r>
              <a:rPr lang="th-TH" altLang="th-TH" sz="900" dirty="0">
                <a:latin typeface="Calibri" panose="020F0502020204030204" pitchFamily="34" charset="0"/>
                <a:cs typeface="Cordia New" panose="020B0304020202020204" pitchFamily="34" charset="-34"/>
              </a:rPr>
              <a:t>ฉันทบทวนสิ่งที่เกิดขึ้นทั้งวัน</a:t>
            </a:r>
            <a:r>
              <a:rPr lang="en-US" altLang="th-TH" sz="900" dirty="0">
                <a:latin typeface="Calibri" panose="020F0502020204030204" pitchFamily="34" charset="0"/>
                <a:cs typeface="Cordia New" panose="020B0304020202020204" pitchFamily="34" charset="-34"/>
              </a:rPr>
              <a:t>), I relax by reading my favorite books.</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ฉันผ่อนคลายโดยการอ่านหนังสือที่ชอบ</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I play computer games. (</a:t>
            </a:r>
            <a:r>
              <a:rPr lang="th-TH" altLang="th-TH" sz="900" dirty="0">
                <a:latin typeface="Calibri" panose="020F0502020204030204" pitchFamily="34" charset="0"/>
                <a:cs typeface="Cordia New" panose="020B0304020202020204" pitchFamily="34" charset="-34"/>
              </a:rPr>
              <a:t>ฉันเล่น</a:t>
            </a:r>
            <a:r>
              <a:rPr lang="th-TH" altLang="th-TH" sz="900" dirty="0" err="1">
                <a:latin typeface="Calibri" panose="020F0502020204030204" pitchFamily="34" charset="0"/>
                <a:cs typeface="Cordia New" panose="020B0304020202020204" pitchFamily="34" charset="-34"/>
              </a:rPr>
              <a:t>เกมส์</a:t>
            </a:r>
            <a:r>
              <a:rPr lang="th-TH" altLang="th-TH" sz="900" dirty="0">
                <a:latin typeface="Calibri" panose="020F0502020204030204" pitchFamily="34" charset="0"/>
                <a:cs typeface="Cordia New" panose="020B0304020202020204" pitchFamily="34" charset="-34"/>
              </a:rPr>
              <a:t>คอมพิวเตอร์</a:t>
            </a:r>
            <a:r>
              <a:rPr lang="en-US" altLang="th-TH" sz="900" dirty="0">
                <a:latin typeface="Calibri" panose="020F0502020204030204" pitchFamily="34" charset="0"/>
                <a:cs typeface="Cordia New" panose="020B0304020202020204" pitchFamily="34" charset="-34"/>
              </a:rPr>
              <a:t>), I chat with friends. (</a:t>
            </a:r>
            <a:r>
              <a:rPr lang="th-TH" altLang="th-TH" sz="900" dirty="0">
                <a:latin typeface="Calibri" panose="020F0502020204030204" pitchFamily="34" charset="0"/>
                <a:cs typeface="Cordia New" panose="020B0304020202020204" pitchFamily="34" charset="-34"/>
              </a:rPr>
              <a:t>ฉัน</a:t>
            </a:r>
            <a:r>
              <a:rPr lang="th-TH" altLang="th-TH" sz="900" dirty="0" err="1">
                <a:latin typeface="Calibri" panose="020F0502020204030204" pitchFamily="34" charset="0"/>
                <a:cs typeface="Cordia New" panose="020B0304020202020204" pitchFamily="34" charset="-34"/>
              </a:rPr>
              <a:t>แชต</a:t>
            </a:r>
            <a:r>
              <a:rPr lang="th-TH" altLang="th-TH" sz="900" dirty="0">
                <a:latin typeface="Calibri" panose="020F0502020204030204" pitchFamily="34" charset="0"/>
                <a:cs typeface="Cordia New" panose="020B0304020202020204" pitchFamily="34" charset="-34"/>
              </a:rPr>
              <a:t>กับเพื่อน</a:t>
            </a:r>
            <a:r>
              <a:rPr lang="en-US" altLang="th-TH" sz="900" dirty="0">
                <a:latin typeface="Calibri" panose="020F0502020204030204" pitchFamily="34" charset="0"/>
                <a:cs typeface="Cordia New" panose="020B0304020202020204" pitchFamily="34" charset="-34"/>
              </a:rPr>
              <a:t>)</a:t>
            </a:r>
          </a:p>
          <a:p>
            <a:endParaRPr lang="en-US" altLang="th-TH" sz="900" dirty="0">
              <a:latin typeface="Calibri" panose="020F0502020204030204" pitchFamily="34" charset="0"/>
              <a:cs typeface="Cordia New" panose="020B0304020202020204" pitchFamily="34" charset="-34"/>
            </a:endParaRPr>
          </a:p>
        </p:txBody>
      </p:sp>
      <p:sp>
        <p:nvSpPr>
          <p:cNvPr id="42" name="Rectangle 210"/>
          <p:cNvSpPr>
            <a:spLocks noChangeArrowheads="1"/>
          </p:cNvSpPr>
          <p:nvPr/>
        </p:nvSpPr>
        <p:spPr bwMode="auto">
          <a:xfrm rot="2492697">
            <a:off x="6720155" y="749914"/>
            <a:ext cx="1839913"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tidy up my room/house (</a:t>
            </a:r>
            <a:r>
              <a:rPr lang="th-TH" altLang="th-TH" sz="900" dirty="0">
                <a:latin typeface="Calibri" panose="020F0502020204030204" pitchFamily="34" charset="0"/>
                <a:cs typeface="Cordia New" panose="020B0304020202020204" pitchFamily="34" charset="-34"/>
              </a:rPr>
              <a:t>เก็บห้อง/ บ้าน</a:t>
            </a:r>
            <a:r>
              <a:rPr lang="en-US" altLang="th-TH" sz="900" dirty="0">
                <a:latin typeface="Calibri" panose="020F0502020204030204" pitchFamily="34" charset="0"/>
                <a:cs typeface="Cordia New" panose="020B0304020202020204" pitchFamily="34" charset="-34"/>
              </a:rPr>
              <a:t>), take my family out (</a:t>
            </a:r>
            <a:r>
              <a:rPr lang="th-TH" altLang="th-TH" sz="900" dirty="0">
                <a:latin typeface="Calibri" panose="020F0502020204030204" pitchFamily="34" charset="0"/>
                <a:cs typeface="Cordia New" panose="020B0304020202020204" pitchFamily="34" charset="-34"/>
              </a:rPr>
              <a:t>พาครอบครัวออกไปข้างนอก</a:t>
            </a:r>
            <a:r>
              <a:rPr lang="en-US" altLang="th-TH" sz="900" dirty="0">
                <a:latin typeface="Calibri" panose="020F0502020204030204" pitchFamily="34" charset="0"/>
                <a:cs typeface="Cordia New" panose="020B0304020202020204" pitchFamily="34" charset="-34"/>
              </a:rPr>
              <a:t>), visit  friends</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ไปพบปะเพื่อน</a:t>
            </a:r>
            <a:r>
              <a:rPr lang="en-US" altLang="th-TH" sz="900" dirty="0">
                <a:latin typeface="Calibri" panose="020F0502020204030204" pitchFamily="34" charset="0"/>
                <a:cs typeface="Cordia New" panose="020B0304020202020204" pitchFamily="34" charset="-34"/>
              </a:rPr>
              <a:t>), go shopping at…(</a:t>
            </a:r>
            <a:r>
              <a:rPr lang="th-TH" altLang="th-TH" sz="900" b="1" dirty="0">
                <a:latin typeface="Calibri" panose="020F0502020204030204" pitchFamily="34" charset="0"/>
                <a:cs typeface="Cordia New" panose="020B0304020202020204" pitchFamily="34" charset="-34"/>
              </a:rPr>
              <a:t>ไปซื้อของที่....</a:t>
            </a:r>
            <a:r>
              <a:rPr lang="en-US" altLang="th-TH" sz="900" dirty="0">
                <a:latin typeface="Calibri" panose="020F0502020204030204" pitchFamily="34" charset="0"/>
                <a:cs typeface="Cordia New" panose="020B0304020202020204" pitchFamily="34" charset="-34"/>
              </a:rPr>
              <a:t>), </a:t>
            </a:r>
            <a:r>
              <a:rPr lang="en-US" altLang="th-TH" sz="900" dirty="0" err="1">
                <a:latin typeface="Calibri" panose="020F0502020204030204" pitchFamily="34" charset="0"/>
                <a:cs typeface="Cordia New" panose="020B0304020202020204" pitchFamily="34" charset="-34"/>
              </a:rPr>
              <a:t>join..x..course</a:t>
            </a:r>
            <a:r>
              <a:rPr lang="en-US" altLang="th-TH" sz="900" dirty="0">
                <a:latin typeface="Calibri" panose="020F0502020204030204" pitchFamily="34" charset="0"/>
                <a:cs typeface="Cordia New" panose="020B0304020202020204" pitchFamily="34" charset="-34"/>
              </a:rPr>
              <a:t> (</a:t>
            </a:r>
            <a:r>
              <a:rPr lang="th-TH" altLang="th-TH" sz="900" dirty="0">
                <a:latin typeface="Calibri" panose="020F0502020204030204" pitchFamily="34" charset="0"/>
                <a:cs typeface="Cordia New" panose="020B0304020202020204" pitchFamily="34" charset="-34"/>
              </a:rPr>
              <a:t>เข้า</a:t>
            </a:r>
            <a:r>
              <a:rPr lang="th-TH" altLang="th-TH" sz="900" dirty="0" err="1">
                <a:latin typeface="Calibri" panose="020F0502020204030204" pitchFamily="34" charset="0"/>
                <a:cs typeface="Cordia New" panose="020B0304020202020204" pitchFamily="34" charset="-34"/>
              </a:rPr>
              <a:t>คอร์สเรียน</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 cook  </a:t>
            </a:r>
          </a:p>
          <a:p>
            <a:r>
              <a:rPr lang="en-US" altLang="th-TH" sz="900" dirty="0">
                <a:latin typeface="Calibri" panose="020F0502020204030204" pitchFamily="34" charset="0"/>
                <a:cs typeface="Cordia New" panose="020B0304020202020204" pitchFamily="34" charset="-34"/>
              </a:rPr>
              <a:t>great meals (</a:t>
            </a:r>
            <a:r>
              <a:rPr lang="th-TH" altLang="th-TH" sz="900" dirty="0">
                <a:latin typeface="Calibri" panose="020F0502020204030204" pitchFamily="34" charset="0"/>
                <a:cs typeface="Cordia New" panose="020B0304020202020204" pitchFamily="34" charset="-34"/>
              </a:rPr>
              <a:t>ทำอาหารมื้อพิเศษ</a:t>
            </a:r>
            <a:r>
              <a:rPr lang="en-US" altLang="th-TH" sz="900" dirty="0">
                <a:latin typeface="Calibri" panose="020F0502020204030204" pitchFamily="34" charset="0"/>
                <a:cs typeface="Cordia New" panose="020B0304020202020204" pitchFamily="34" charset="-34"/>
              </a:rPr>
              <a:t>)</a:t>
            </a:r>
          </a:p>
        </p:txBody>
      </p:sp>
      <p:sp>
        <p:nvSpPr>
          <p:cNvPr id="43" name="Line 145"/>
          <p:cNvSpPr>
            <a:spLocks noChangeShapeType="1"/>
          </p:cNvSpPr>
          <p:nvPr/>
        </p:nvSpPr>
        <p:spPr bwMode="auto">
          <a:xfrm>
            <a:off x="10031489" y="2589367"/>
            <a:ext cx="1695513" cy="8896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4" name="Line 145"/>
          <p:cNvSpPr>
            <a:spLocks noChangeShapeType="1"/>
          </p:cNvSpPr>
          <p:nvPr/>
        </p:nvSpPr>
        <p:spPr bwMode="auto">
          <a:xfrm flipV="1">
            <a:off x="9123163" y="131398"/>
            <a:ext cx="71923" cy="19477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5" name="Line 145"/>
          <p:cNvSpPr>
            <a:spLocks noChangeShapeType="1"/>
          </p:cNvSpPr>
          <p:nvPr/>
        </p:nvSpPr>
        <p:spPr bwMode="auto">
          <a:xfrm flipH="1" flipV="1">
            <a:off x="8080006" y="2226234"/>
            <a:ext cx="480261" cy="11116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6" name="Line 145"/>
          <p:cNvSpPr>
            <a:spLocks noChangeShapeType="1"/>
          </p:cNvSpPr>
          <p:nvPr/>
        </p:nvSpPr>
        <p:spPr bwMode="auto">
          <a:xfrm flipV="1">
            <a:off x="8615321" y="3329298"/>
            <a:ext cx="1027895" cy="85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601</TotalTime>
  <Words>1076</Words>
  <Application>Microsoft Office PowerPoint</Application>
  <PresentationFormat>Widescreen</PresentationFormat>
  <Paragraphs>101</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33</cp:revision>
  <dcterms:created xsi:type="dcterms:W3CDTF">2015-01-09T05:03:30Z</dcterms:created>
  <dcterms:modified xsi:type="dcterms:W3CDTF">2015-05-16T09:50:26Z</dcterms:modified>
</cp:coreProperties>
</file>