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4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42" d="100"/>
          <a:sy n="142" d="100"/>
        </p:scale>
        <p:origin x="-3798" y="-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16/05/58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00807" y="-11033"/>
            <a:ext cx="5791191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5635961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0" name="Picture 132" descr="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7640" y="329404"/>
            <a:ext cx="2357527" cy="2833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129"/>
          <p:cNvSpPr txBox="1">
            <a:spLocks noChangeArrowheads="1"/>
          </p:cNvSpPr>
          <p:nvPr/>
        </p:nvSpPr>
        <p:spPr bwMode="auto">
          <a:xfrm>
            <a:off x="7218237" y="6326238"/>
            <a:ext cx="4473763" cy="319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1400" dirty="0">
                <a:latin typeface="Calibri" panose="020F0502020204030204" pitchFamily="34" charset="0"/>
              </a:rPr>
              <a:t>Copyright © 2011 Self-access Learning Centre, KMUTT </a:t>
            </a:r>
            <a:endParaRPr lang="th-TH" altLang="th-TH" sz="1400" dirty="0">
              <a:latin typeface="Calibri" panose="020F0502020204030204" pitchFamily="34" charset="0"/>
            </a:endParaRPr>
          </a:p>
        </p:txBody>
      </p:sp>
      <p:sp>
        <p:nvSpPr>
          <p:cNvPr id="13" name="Rectangle 173"/>
          <p:cNvSpPr>
            <a:spLocks noChangeArrowheads="1"/>
          </p:cNvSpPr>
          <p:nvPr/>
        </p:nvSpPr>
        <p:spPr bwMode="auto">
          <a:xfrm>
            <a:off x="7070243" y="3351166"/>
            <a:ext cx="4131157" cy="1211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en-US" altLang="th-TH" sz="3600" b="1" dirty="0">
                <a:latin typeface="Calibri" panose="020F0502020204030204" pitchFamily="34" charset="0"/>
                <a:cs typeface="Tahoma" panose="020B0604030504040204" pitchFamily="34" charset="0"/>
              </a:rPr>
              <a:t>‘Food’ </a:t>
            </a:r>
          </a:p>
          <a:p>
            <a:pPr algn="ctr"/>
            <a:r>
              <a:rPr lang="en-US" altLang="th-TH" sz="3600" b="1" dirty="0" smtClean="0">
                <a:latin typeface="Calibri" panose="020F0502020204030204" pitchFamily="34" charset="0"/>
                <a:cs typeface="Tahoma" panose="020B0604030504040204" pitchFamily="34" charset="0"/>
              </a:rPr>
              <a:t>Speaking Web</a:t>
            </a:r>
            <a:endParaRPr lang="th-TH" altLang="th-TH" sz="3600" b="1" dirty="0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56" name="Picture 125" descr="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642" y="4332104"/>
            <a:ext cx="1080310" cy="1915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Text Box 128"/>
          <p:cNvSpPr txBox="1">
            <a:spLocks noChangeArrowheads="1"/>
          </p:cNvSpPr>
          <p:nvPr/>
        </p:nvSpPr>
        <p:spPr bwMode="auto">
          <a:xfrm>
            <a:off x="741592" y="5340166"/>
            <a:ext cx="3095625" cy="84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th-TH" sz="2400" dirty="0">
                <a:latin typeface="Calibri" panose="020F0502020204030204" pitchFamily="34" charset="0"/>
              </a:rPr>
              <a:t>SALC In-house Material for speaking No.1</a:t>
            </a:r>
          </a:p>
        </p:txBody>
      </p:sp>
      <p:sp>
        <p:nvSpPr>
          <p:cNvPr id="58" name="Line 213"/>
          <p:cNvSpPr>
            <a:spLocks noChangeShapeType="1"/>
          </p:cNvSpPr>
          <p:nvPr/>
        </p:nvSpPr>
        <p:spPr bwMode="auto">
          <a:xfrm flipH="1">
            <a:off x="3189517" y="1974666"/>
            <a:ext cx="11525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59" name="Line 215"/>
          <p:cNvSpPr>
            <a:spLocks noChangeShapeType="1"/>
          </p:cNvSpPr>
          <p:nvPr/>
        </p:nvSpPr>
        <p:spPr bwMode="auto">
          <a:xfrm>
            <a:off x="3045054" y="2820804"/>
            <a:ext cx="504825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60" name="Line 216"/>
          <p:cNvSpPr>
            <a:spLocks noChangeShapeType="1"/>
          </p:cNvSpPr>
          <p:nvPr/>
        </p:nvSpPr>
        <p:spPr bwMode="auto">
          <a:xfrm flipV="1">
            <a:off x="1605192" y="2820804"/>
            <a:ext cx="935037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61" name="Line 217"/>
          <p:cNvSpPr>
            <a:spLocks noChangeShapeType="1"/>
          </p:cNvSpPr>
          <p:nvPr/>
        </p:nvSpPr>
        <p:spPr bwMode="auto">
          <a:xfrm>
            <a:off x="1101954" y="2028641"/>
            <a:ext cx="1293813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62" name="Rectangle 221"/>
          <p:cNvSpPr>
            <a:spLocks noChangeArrowheads="1"/>
          </p:cNvSpPr>
          <p:nvPr/>
        </p:nvSpPr>
        <p:spPr bwMode="auto">
          <a:xfrm rot="-2211521">
            <a:off x="2054454" y="1955616"/>
            <a:ext cx="915988" cy="22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800" b="1" dirty="0">
                <a:latin typeface="Calibri" panose="020F0502020204030204" pitchFamily="34" charset="0"/>
                <a:cs typeface="Tahoma" panose="020B0604030504040204" pitchFamily="34" charset="0"/>
              </a:rPr>
              <a:t>Cooking</a:t>
            </a:r>
            <a:endParaRPr lang="th-TH" altLang="th-TH" sz="800" b="1" dirty="0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63" name="Line 222"/>
          <p:cNvSpPr>
            <a:spLocks noChangeShapeType="1"/>
          </p:cNvSpPr>
          <p:nvPr/>
        </p:nvSpPr>
        <p:spPr bwMode="auto">
          <a:xfrm flipV="1">
            <a:off x="1821092" y="1668279"/>
            <a:ext cx="936625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64" name="Rectangle 223"/>
          <p:cNvSpPr>
            <a:spLocks noChangeArrowheads="1"/>
          </p:cNvSpPr>
          <p:nvPr/>
        </p:nvSpPr>
        <p:spPr bwMode="auto">
          <a:xfrm rot="18024595">
            <a:off x="3086329" y="2563629"/>
            <a:ext cx="576263" cy="22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Type </a:t>
            </a:r>
            <a:endParaRPr lang="th-TH" altLang="th-TH" sz="800" b="1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Line 225"/>
          <p:cNvSpPr>
            <a:spLocks noChangeShapeType="1"/>
          </p:cNvSpPr>
          <p:nvPr/>
        </p:nvSpPr>
        <p:spPr bwMode="auto">
          <a:xfrm flipH="1" flipV="1">
            <a:off x="3574766" y="2676341"/>
            <a:ext cx="1223963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66" name="Rectangle 226"/>
          <p:cNvSpPr>
            <a:spLocks noChangeArrowheads="1"/>
          </p:cNvSpPr>
          <p:nvPr/>
        </p:nvSpPr>
        <p:spPr bwMode="auto">
          <a:xfrm rot="380249">
            <a:off x="2541817" y="2963679"/>
            <a:ext cx="576262" cy="22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Taste</a:t>
            </a:r>
            <a:endParaRPr lang="th-TH" altLang="th-TH" sz="800" b="1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67" name="Line 227"/>
          <p:cNvSpPr>
            <a:spLocks noChangeShapeType="1"/>
          </p:cNvSpPr>
          <p:nvPr/>
        </p:nvSpPr>
        <p:spPr bwMode="auto">
          <a:xfrm>
            <a:off x="2254479" y="3108141"/>
            <a:ext cx="1008063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68" name="Line 228"/>
          <p:cNvSpPr>
            <a:spLocks noChangeShapeType="1"/>
          </p:cNvSpPr>
          <p:nvPr/>
        </p:nvSpPr>
        <p:spPr bwMode="auto">
          <a:xfrm flipV="1">
            <a:off x="2541817" y="3179579"/>
            <a:ext cx="217487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69" name="Rectangle 229"/>
          <p:cNvSpPr>
            <a:spLocks noChangeArrowheads="1"/>
          </p:cNvSpPr>
          <p:nvPr/>
        </p:nvSpPr>
        <p:spPr bwMode="auto">
          <a:xfrm rot="36426511">
            <a:off x="1921898" y="2499335"/>
            <a:ext cx="576263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en-US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How to eat</a:t>
            </a:r>
            <a:endParaRPr lang="th-TH" altLang="th-TH" sz="800" b="1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70" name="Line 231"/>
          <p:cNvSpPr>
            <a:spLocks noChangeShapeType="1"/>
          </p:cNvSpPr>
          <p:nvPr/>
        </p:nvSpPr>
        <p:spPr bwMode="auto">
          <a:xfrm flipH="1">
            <a:off x="525692" y="2676341"/>
            <a:ext cx="1512887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71" name="Line 232"/>
          <p:cNvSpPr>
            <a:spLocks noChangeShapeType="1"/>
          </p:cNvSpPr>
          <p:nvPr/>
        </p:nvSpPr>
        <p:spPr bwMode="auto">
          <a:xfrm flipH="1" flipV="1">
            <a:off x="2757717" y="922154"/>
            <a:ext cx="0" cy="1249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72" name="AutoShape 234"/>
          <p:cNvSpPr>
            <a:spLocks noChangeArrowheads="1"/>
          </p:cNvSpPr>
          <p:nvPr/>
        </p:nvSpPr>
        <p:spPr bwMode="auto">
          <a:xfrm>
            <a:off x="2397354" y="2171516"/>
            <a:ext cx="792163" cy="647700"/>
          </a:xfrm>
          <a:prstGeom prst="pentagon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th-TH"/>
          </a:p>
        </p:txBody>
      </p:sp>
      <p:sp>
        <p:nvSpPr>
          <p:cNvPr id="73" name="Rectangle 173"/>
          <p:cNvSpPr>
            <a:spLocks noChangeArrowheads="1"/>
          </p:cNvSpPr>
          <p:nvPr/>
        </p:nvSpPr>
        <p:spPr bwMode="auto">
          <a:xfrm rot="180071">
            <a:off x="2359254" y="2301691"/>
            <a:ext cx="877888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en-US" altLang="th-TH" sz="1000" b="1" dirty="0">
                <a:latin typeface="Calibri" panose="020F0502020204030204" pitchFamily="34" charset="0"/>
                <a:cs typeface="Tahoma" panose="020B0604030504040204" pitchFamily="34" charset="0"/>
              </a:rPr>
              <a:t>‘Food’ </a:t>
            </a:r>
          </a:p>
          <a:p>
            <a:pPr algn="ctr"/>
            <a:r>
              <a:rPr lang="en-US" altLang="th-TH" sz="1000" b="1" dirty="0">
                <a:latin typeface="Calibri" panose="020F0502020204030204" pitchFamily="34" charset="0"/>
                <a:cs typeface="Tahoma" panose="020B0604030504040204" pitchFamily="34" charset="0"/>
              </a:rPr>
              <a:t>Speaking</a:t>
            </a:r>
            <a:endParaRPr lang="th-TH" altLang="th-TH" sz="1000" b="1" dirty="0"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altLang="th-TH" sz="1000" b="1" dirty="0">
                <a:latin typeface="Calibri" panose="020F0502020204030204" pitchFamily="34" charset="0"/>
                <a:cs typeface="Tahoma" panose="020B0604030504040204" pitchFamily="34" charset="0"/>
              </a:rPr>
              <a:t>Web</a:t>
            </a:r>
            <a:endParaRPr lang="th-TH" altLang="th-TH" sz="1000" b="1" dirty="0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74" name="Rectangle 236"/>
          <p:cNvSpPr>
            <a:spLocks noChangeArrowheads="1"/>
          </p:cNvSpPr>
          <p:nvPr/>
        </p:nvSpPr>
        <p:spPr bwMode="auto">
          <a:xfrm rot="-19841347">
            <a:off x="2784704" y="2052454"/>
            <a:ext cx="915988" cy="22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Ingredient</a:t>
            </a:r>
            <a:r>
              <a:rPr lang="th-TH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ห</a:t>
            </a:r>
          </a:p>
        </p:txBody>
      </p:sp>
      <p:sp>
        <p:nvSpPr>
          <p:cNvPr id="75" name="Line 237"/>
          <p:cNvSpPr>
            <a:spLocks noChangeShapeType="1"/>
          </p:cNvSpPr>
          <p:nvPr/>
        </p:nvSpPr>
        <p:spPr bwMode="auto">
          <a:xfrm>
            <a:off x="2757717" y="1668279"/>
            <a:ext cx="1008062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76" name="Line 238"/>
          <p:cNvSpPr>
            <a:spLocks noChangeShapeType="1"/>
          </p:cNvSpPr>
          <p:nvPr/>
        </p:nvSpPr>
        <p:spPr bwMode="auto">
          <a:xfrm flipH="1" flipV="1">
            <a:off x="1317854" y="660216"/>
            <a:ext cx="936625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77" name="Line 239"/>
          <p:cNvSpPr>
            <a:spLocks noChangeShapeType="1"/>
          </p:cNvSpPr>
          <p:nvPr/>
        </p:nvSpPr>
        <p:spPr bwMode="auto">
          <a:xfrm flipV="1">
            <a:off x="3262542" y="779279"/>
            <a:ext cx="719137" cy="1150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78" name="Line 237"/>
          <p:cNvSpPr>
            <a:spLocks noChangeShapeType="1"/>
          </p:cNvSpPr>
          <p:nvPr/>
        </p:nvSpPr>
        <p:spPr bwMode="auto">
          <a:xfrm>
            <a:off x="1805054" y="2254999"/>
            <a:ext cx="419585" cy="85314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79" name="Line 237"/>
          <p:cNvSpPr>
            <a:spLocks noChangeShapeType="1"/>
          </p:cNvSpPr>
          <p:nvPr/>
        </p:nvSpPr>
        <p:spPr bwMode="auto">
          <a:xfrm flipH="1">
            <a:off x="3276056" y="2244541"/>
            <a:ext cx="566975" cy="987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81" name="Rectangle 5"/>
          <p:cNvSpPr>
            <a:spLocks noChangeArrowheads="1"/>
          </p:cNvSpPr>
          <p:nvPr/>
        </p:nvSpPr>
        <p:spPr bwMode="auto">
          <a:xfrm>
            <a:off x="10331929" y="3532172"/>
            <a:ext cx="1223962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th-TH" altLang="th-TH" sz="1000">
                <a:solidFill>
                  <a:schemeClr val="tx1"/>
                </a:solidFill>
              </a:rPr>
              <a:t>อาหารเป็นส่วนหนึ่งของวัฒนธรรมประจำชาติ การพูดเกี่ยวกับอาหารเป็นหัวข้อสนทนาทั่วๆไปโดยเฉพาะเมื่อคุณนำไปใช้ เมื่อร่วมรับประทานอาหารกับเพื่อน ผู้ร่วมงานหรือแขกชาวต่างชาติ  การรู้รายละเอียดเกี่ยวกับอาหารก็จะเป็นประโยชน์ประกอบการเลือกซื้ออาหารด้วยเช่นกัน</a:t>
            </a:r>
          </a:p>
        </p:txBody>
      </p:sp>
      <p:sp>
        <p:nvSpPr>
          <p:cNvPr id="82" name="Text Box 6"/>
          <p:cNvSpPr txBox="1">
            <a:spLocks noChangeArrowheads="1"/>
          </p:cNvSpPr>
          <p:nvPr/>
        </p:nvSpPr>
        <p:spPr bwMode="auto">
          <a:xfrm>
            <a:off x="10187466" y="1312847"/>
            <a:ext cx="122555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th-TH" altLang="th-TH" sz="2400">
                <a:latin typeface="Cordia New" panose="020B0304020202020204" pitchFamily="34" charset="-34"/>
                <a:cs typeface="Cordia New" panose="020B0304020202020204" pitchFamily="34" charset="-34"/>
              </a:rPr>
              <a:t>  </a:t>
            </a:r>
            <a:r>
              <a:rPr lang="th-TH" altLang="th-TH" sz="1600" b="1">
                <a:latin typeface="Cordia New" panose="020B0304020202020204" pitchFamily="34" charset="-34"/>
                <a:cs typeface="Cordia New" panose="020B0304020202020204" pitchFamily="34" charset="-34"/>
              </a:rPr>
              <a:t>มาฝึกพูด</a:t>
            </a:r>
          </a:p>
          <a:p>
            <a:pPr algn="r">
              <a:spcBef>
                <a:spcPct val="50000"/>
              </a:spcBef>
            </a:pPr>
            <a:r>
              <a:rPr lang="th-TH" altLang="th-TH" sz="1600" b="1">
                <a:latin typeface="Cordia New" panose="020B0304020202020204" pitchFamily="34" charset="-34"/>
                <a:cs typeface="Cordia New" panose="020B0304020202020204" pitchFamily="34" charset="-34"/>
              </a:rPr>
              <a:t>เกี่ยวกับ</a:t>
            </a:r>
          </a:p>
          <a:p>
            <a:pPr algn="r">
              <a:spcBef>
                <a:spcPct val="50000"/>
              </a:spcBef>
            </a:pPr>
            <a:r>
              <a:rPr lang="th-TH" altLang="th-TH" sz="1600" b="1">
                <a:latin typeface="Cordia New" panose="020B0304020202020204" pitchFamily="34" charset="-34"/>
                <a:cs typeface="Cordia New" panose="020B0304020202020204" pitchFamily="34" charset="-34"/>
              </a:rPr>
              <a:t>อาหารกัน</a:t>
            </a:r>
          </a:p>
        </p:txBody>
      </p:sp>
      <p:sp>
        <p:nvSpPr>
          <p:cNvPr id="83" name="Text Box 9"/>
          <p:cNvSpPr txBox="1">
            <a:spLocks noChangeArrowheads="1"/>
          </p:cNvSpPr>
          <p:nvPr/>
        </p:nvSpPr>
        <p:spPr bwMode="auto">
          <a:xfrm>
            <a:off x="8387241" y="231759"/>
            <a:ext cx="338455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th-TH" altLang="th-TH" sz="2400" b="1" dirty="0">
                <a:latin typeface="Calibri" panose="020F0502020204030204" pitchFamily="34" charset="0"/>
                <a:cs typeface="Cordia New" panose="020B0304020202020204" pitchFamily="34" charset="-34"/>
              </a:rPr>
              <a:t>  </a:t>
            </a:r>
            <a:r>
              <a:rPr lang="en-US" altLang="th-TH" sz="2400" dirty="0">
                <a:latin typeface="Calibri" panose="020F0502020204030204" pitchFamily="34" charset="0"/>
                <a:cs typeface="Cordia New" panose="020B0304020202020204" pitchFamily="34" charset="-34"/>
              </a:rPr>
              <a:t>Let’s talk about ‘food’</a:t>
            </a:r>
            <a:endParaRPr lang="th-TH" altLang="th-TH" sz="24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pic>
        <p:nvPicPr>
          <p:cNvPr id="84" name="Picture 14" descr="6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179" y="87297"/>
            <a:ext cx="1079500" cy="108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Rectangle 17"/>
          <p:cNvSpPr>
            <a:spLocks noChangeArrowheads="1"/>
          </p:cNvSpPr>
          <p:nvPr/>
        </p:nvSpPr>
        <p:spPr bwMode="auto">
          <a:xfrm>
            <a:off x="7450616" y="1312847"/>
            <a:ext cx="295275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th-TH" sz="1200" dirty="0">
                <a:solidFill>
                  <a:schemeClr val="tx1"/>
                </a:solidFill>
                <a:latin typeface="Calibri" panose="020F0502020204030204" pitchFamily="34" charset="0"/>
              </a:rPr>
              <a:t>Food is considered part of nation’s culture. Talking about ‘food’ is a normal topic especially  when</a:t>
            </a:r>
            <a:r>
              <a:rPr lang="th-TH" altLang="th-TH" sz="12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altLang="th-TH" sz="1200" dirty="0">
                <a:solidFill>
                  <a:schemeClr val="tx1"/>
                </a:solidFill>
                <a:latin typeface="Calibri" panose="020F0502020204030204" pitchFamily="34" charset="0"/>
              </a:rPr>
              <a:t>you eat out with  friends, colleagues or guests from other countries. Knowing details about food is also useful when choosing or buying food. </a:t>
            </a:r>
            <a:endParaRPr lang="th-TH" altLang="th-TH" sz="1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th-TH" altLang="th-TH" sz="1400" dirty="0">
                <a:solidFill>
                  <a:schemeClr val="tx1"/>
                </a:solidFill>
              </a:rPr>
              <a:t>      </a:t>
            </a:r>
          </a:p>
        </p:txBody>
      </p:sp>
      <p:pic>
        <p:nvPicPr>
          <p:cNvPr id="86" name="Picture 18" descr="1_0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7829" y="2536809"/>
            <a:ext cx="935037" cy="93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7" name="Group 45"/>
          <p:cNvGrpSpPr>
            <a:grpSpLocks/>
          </p:cNvGrpSpPr>
          <p:nvPr/>
        </p:nvGrpSpPr>
        <p:grpSpPr bwMode="auto">
          <a:xfrm>
            <a:off x="7366479" y="3005122"/>
            <a:ext cx="4116387" cy="3778250"/>
            <a:chOff x="219" y="2019"/>
            <a:chExt cx="2593" cy="2380"/>
          </a:xfrm>
        </p:grpSpPr>
        <p:sp>
          <p:nvSpPr>
            <p:cNvPr id="88" name="Rectangle 46"/>
            <p:cNvSpPr>
              <a:spLocks noChangeArrowheads="1"/>
            </p:cNvSpPr>
            <p:nvPr/>
          </p:nvSpPr>
          <p:spPr bwMode="auto">
            <a:xfrm>
              <a:off x="227" y="3765"/>
              <a:ext cx="2585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r>
                <a:rPr lang="th-TH" altLang="th-TH" sz="1000" b="1" u="sng">
                  <a:solidFill>
                    <a:schemeClr val="tx1"/>
                  </a:solidFill>
                </a:rPr>
                <a:t>การเตรียมตัวพูด </a:t>
              </a:r>
            </a:p>
            <a:p>
              <a:endParaRPr lang="th-TH" altLang="th-TH" sz="1000" b="1" u="sng">
                <a:solidFill>
                  <a:schemeClr val="tx1"/>
                </a:solidFill>
              </a:endParaRPr>
            </a:p>
            <a:p>
              <a:r>
                <a:rPr lang="th-TH" altLang="th-TH" sz="1000" b="1" u="sng">
                  <a:solidFill>
                    <a:schemeClr val="tx1"/>
                  </a:solidFill>
                </a:rPr>
                <a:t>ขั้นตอนที่ </a:t>
              </a:r>
              <a:r>
                <a:rPr lang="en-US" altLang="th-TH" sz="1000" b="1" u="sng">
                  <a:solidFill>
                    <a:schemeClr val="tx1"/>
                  </a:solidFill>
                </a:rPr>
                <a:t>1</a:t>
              </a:r>
              <a:r>
                <a:rPr lang="en-US" altLang="th-TH" sz="1000">
                  <a:solidFill>
                    <a:schemeClr val="tx1"/>
                  </a:solidFill>
                </a:rPr>
                <a:t>   </a:t>
              </a:r>
              <a:r>
                <a:rPr lang="th-TH" altLang="th-TH" sz="1000">
                  <a:solidFill>
                    <a:schemeClr val="tx1"/>
                  </a:solidFill>
                </a:rPr>
                <a:t>ศึกษา </a:t>
              </a:r>
              <a:r>
                <a:rPr lang="en-US" altLang="th-TH" sz="1000" b="1">
                  <a:solidFill>
                    <a:schemeClr val="tx1"/>
                  </a:solidFill>
                </a:rPr>
                <a:t>‘</a:t>
              </a:r>
              <a:r>
                <a:rPr lang="en-US" altLang="th-TH" sz="1000">
                  <a:solidFill>
                    <a:schemeClr val="tx1"/>
                  </a:solidFill>
                  <a:latin typeface="Calibri" panose="020F0502020204030204" pitchFamily="34" charset="0"/>
                </a:rPr>
                <a:t>Food’ Speaking Web</a:t>
              </a:r>
              <a:r>
                <a:rPr lang="en-US" altLang="th-TH" sz="1000" b="1">
                  <a:solidFill>
                    <a:schemeClr val="tx1"/>
                  </a:solidFill>
                </a:rPr>
                <a:t> </a:t>
              </a:r>
              <a:r>
                <a:rPr lang="th-TH" altLang="th-TH" sz="1000" u="sng">
                  <a:solidFill>
                    <a:schemeClr val="tx1"/>
                  </a:solidFill>
                </a:rPr>
                <a:t>ที่หน้า </a:t>
              </a:r>
              <a:r>
                <a:rPr lang="en-US" altLang="th-TH" sz="1000" u="sng">
                  <a:solidFill>
                    <a:schemeClr val="tx1"/>
                  </a:solidFill>
                </a:rPr>
                <a:t>4</a:t>
              </a:r>
              <a:r>
                <a:rPr lang="th-TH" altLang="th-TH" sz="1000">
                  <a:solidFill>
                    <a:schemeClr val="tx1"/>
                  </a:solidFill>
                </a:rPr>
                <a:t> เพื่อให้ได้แนวคิดเกี่ยวกับเรื่องที่จะพูด </a:t>
              </a:r>
              <a:br>
                <a:rPr lang="th-TH" altLang="th-TH" sz="1000">
                  <a:solidFill>
                    <a:schemeClr val="tx1"/>
                  </a:solidFill>
                </a:rPr>
              </a:br>
              <a:r>
                <a:rPr lang="th-TH" altLang="th-TH" sz="1000">
                  <a:solidFill>
                    <a:schemeClr val="tx1"/>
                  </a:solidFill>
                </a:rPr>
                <a:t>แล้วศึกษาตัวอย่างการพูดประกอบ</a:t>
              </a:r>
              <a:r>
                <a:rPr lang="th-TH" altLang="th-TH" sz="1000"/>
                <a:t> </a:t>
              </a:r>
              <a:endParaRPr lang="th-TH" altLang="th-TH" sz="1000">
                <a:solidFill>
                  <a:schemeClr val="tx1"/>
                </a:solidFill>
              </a:endParaRPr>
            </a:p>
            <a:p>
              <a:r>
                <a:rPr lang="th-TH" altLang="th-TH" sz="1000" b="1" u="sng">
                  <a:solidFill>
                    <a:schemeClr val="tx1"/>
                  </a:solidFill>
                </a:rPr>
                <a:t>ขั้นตอนที่ </a:t>
              </a:r>
              <a:r>
                <a:rPr lang="en-US" altLang="th-TH" sz="1000" b="1" u="sng">
                  <a:solidFill>
                    <a:schemeClr val="tx1"/>
                  </a:solidFill>
                </a:rPr>
                <a:t>2</a:t>
              </a:r>
              <a:r>
                <a:rPr lang="en-US" altLang="th-TH" sz="1000">
                  <a:solidFill>
                    <a:schemeClr val="tx1"/>
                  </a:solidFill>
                </a:rPr>
                <a:t>   </a:t>
              </a:r>
              <a:r>
                <a:rPr lang="th-TH" altLang="th-TH" sz="1000">
                  <a:solidFill>
                    <a:schemeClr val="tx1"/>
                  </a:solidFill>
                </a:rPr>
                <a:t>เลือกสำนวนและโครงสร้างประโยคที่เกี่ยวข้อง จากนั้นเขียนคำสำคัญที่เกี่ยวข้อง </a:t>
              </a:r>
              <a:r>
                <a:rPr lang="en-US" altLang="th-TH" sz="1000">
                  <a:solidFill>
                    <a:schemeClr val="tx1"/>
                  </a:solidFill>
                </a:rPr>
                <a:t>(Key words) </a:t>
              </a:r>
              <a:r>
                <a:rPr lang="th-TH" altLang="th-TH" sz="1000">
                  <a:solidFill>
                    <a:schemeClr val="tx1"/>
                  </a:solidFill>
                </a:rPr>
                <a:t>ลงใน </a:t>
              </a:r>
              <a:r>
                <a:rPr lang="en-US" altLang="th-TH" sz="1000">
                  <a:solidFill>
                    <a:schemeClr val="tx1"/>
                  </a:solidFill>
                  <a:latin typeface="Calibri" panose="020F0502020204030204" pitchFamily="34" charset="0"/>
                </a:rPr>
                <a:t>‘Food’ Speaking Web</a:t>
              </a:r>
              <a:r>
                <a:rPr lang="th-TH" altLang="th-TH" sz="1000" b="1">
                  <a:solidFill>
                    <a:schemeClr val="tx1"/>
                  </a:solidFill>
                </a:rPr>
                <a:t> </a:t>
              </a:r>
              <a:r>
                <a:rPr lang="th-TH" altLang="th-TH" sz="1000"/>
                <a:t>ของคุณ</a:t>
              </a:r>
              <a:r>
                <a:rPr lang="th-TH" altLang="th-TH" sz="1000" u="sng"/>
                <a:t>ในหน้าแรก</a:t>
              </a:r>
              <a:r>
                <a:rPr lang="en-US" altLang="th-TH" sz="1000"/>
                <a:t> </a:t>
              </a:r>
              <a:r>
                <a:rPr lang="th-TH" altLang="th-TH" sz="1000"/>
                <a:t>และคุณอาจเพิ่มรายละเอียดอื่นๆไปด้วยก็ได้</a:t>
              </a:r>
              <a:endParaRPr lang="en-US" altLang="th-TH" sz="1000"/>
            </a:p>
          </p:txBody>
        </p:sp>
        <p:sp>
          <p:nvSpPr>
            <p:cNvPr id="89" name="Rectangle 47"/>
            <p:cNvSpPr>
              <a:spLocks noChangeArrowheads="1"/>
            </p:cNvSpPr>
            <p:nvPr/>
          </p:nvSpPr>
          <p:spPr bwMode="auto">
            <a:xfrm>
              <a:off x="219" y="2019"/>
              <a:ext cx="1814" cy="1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r>
                <a:rPr lang="en-US" altLang="th-TH" sz="1200" b="1">
                  <a:solidFill>
                    <a:schemeClr val="tx1"/>
                  </a:solidFill>
                  <a:latin typeface="Calibri" panose="020F0502020204030204" pitchFamily="34" charset="0"/>
                </a:rPr>
                <a:t>How to prepare your talk?</a:t>
              </a:r>
            </a:p>
            <a:p>
              <a:endParaRPr lang="en-US" altLang="th-TH" sz="1200" b="1">
                <a:solidFill>
                  <a:schemeClr val="tx1"/>
                </a:solidFill>
                <a:latin typeface="Calibri" panose="020F0502020204030204" pitchFamily="34" charset="0"/>
              </a:endParaRPr>
            </a:p>
            <a:p>
              <a:r>
                <a:rPr lang="en-US" altLang="th-TH" sz="1200">
                  <a:solidFill>
                    <a:schemeClr val="tx1"/>
                  </a:solidFill>
                  <a:latin typeface="Calibri" panose="020F0502020204030204" pitchFamily="34" charset="0"/>
                </a:rPr>
                <a:t>If you want to talk about food, try this …</a:t>
              </a:r>
            </a:p>
            <a:p>
              <a:r>
                <a:rPr lang="en-US" altLang="th-TH" sz="1200" b="1" u="sng">
                  <a:solidFill>
                    <a:schemeClr val="tx1"/>
                  </a:solidFill>
                  <a:latin typeface="Calibri" panose="020F0502020204030204" pitchFamily="34" charset="0"/>
                </a:rPr>
                <a:t>Step 1</a:t>
              </a:r>
              <a:r>
                <a:rPr lang="en-US" altLang="th-TH" sz="1200" b="1">
                  <a:solidFill>
                    <a:schemeClr val="tx1"/>
                  </a:solidFill>
                  <a:latin typeface="Calibri" panose="020F0502020204030204" pitchFamily="34" charset="0"/>
                </a:rPr>
                <a:t>:</a:t>
              </a:r>
              <a:r>
                <a:rPr lang="en-US" altLang="th-TH" sz="1200">
                  <a:solidFill>
                    <a:schemeClr val="tx1"/>
                  </a:solidFill>
                  <a:latin typeface="Calibri" panose="020F0502020204030204" pitchFamily="34" charset="0"/>
                </a:rPr>
                <a:t> Study the </a:t>
              </a:r>
              <a:r>
                <a:rPr lang="en-US" altLang="th-TH" sz="1200" b="1">
                  <a:solidFill>
                    <a:schemeClr val="tx1"/>
                  </a:solidFill>
                  <a:latin typeface="Calibri" panose="020F0502020204030204" pitchFamily="34" charset="0"/>
                </a:rPr>
                <a:t>‘Food’ Speaking Web</a:t>
              </a:r>
              <a:r>
                <a:rPr lang="en-US" altLang="th-TH" sz="1200">
                  <a:latin typeface="Calibri" panose="020F0502020204030204" pitchFamily="34" charset="0"/>
                </a:rPr>
                <a:t> on </a:t>
              </a:r>
              <a:r>
                <a:rPr lang="en-US" altLang="th-TH" sz="1200" u="sng">
                  <a:latin typeface="Calibri" panose="020F0502020204030204" pitchFamily="34" charset="0"/>
                </a:rPr>
                <a:t>page 4</a:t>
              </a:r>
              <a:r>
                <a:rPr lang="en-US" altLang="th-TH" sz="1200">
                  <a:latin typeface="Calibri" panose="020F0502020204030204" pitchFamily="34" charset="0"/>
                </a:rPr>
                <a:t>, it will give you an idea of what to talk about. Then, study the speaking sample that follows.</a:t>
              </a:r>
            </a:p>
            <a:p>
              <a:r>
                <a:rPr lang="en-US" altLang="th-TH" sz="1200" b="1" u="sng">
                  <a:solidFill>
                    <a:schemeClr val="tx1"/>
                  </a:solidFill>
                  <a:latin typeface="Calibri" panose="020F0502020204030204" pitchFamily="34" charset="0"/>
                </a:rPr>
                <a:t>Step 2</a:t>
              </a:r>
              <a:r>
                <a:rPr lang="en-US" altLang="th-TH" sz="1200" b="1">
                  <a:solidFill>
                    <a:schemeClr val="tx1"/>
                  </a:solidFill>
                  <a:latin typeface="Calibri" panose="020F0502020204030204" pitchFamily="34" charset="0"/>
                </a:rPr>
                <a:t>:</a:t>
              </a:r>
              <a:r>
                <a:rPr lang="en-US" altLang="th-TH" sz="1200">
                  <a:solidFill>
                    <a:schemeClr val="tx1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th-TH" sz="1200">
                  <a:latin typeface="Calibri" panose="020F0502020204030204" pitchFamily="34" charset="0"/>
                </a:rPr>
                <a:t>Choose a food you want to talk about. Consider relevant expressions and structures needed to talk about the food. Then, complete your own speaking web on </a:t>
              </a:r>
              <a:r>
                <a:rPr lang="en-US" altLang="th-TH" sz="1200" u="sng">
                  <a:latin typeface="Calibri" panose="020F0502020204030204" pitchFamily="34" charset="0"/>
                </a:rPr>
                <a:t>page 1</a:t>
              </a:r>
              <a:r>
                <a:rPr lang="en-US" altLang="th-TH" sz="1200">
                  <a:latin typeface="Calibri" panose="020F0502020204030204" pitchFamily="34" charset="0"/>
                </a:rPr>
                <a:t>.</a:t>
              </a:r>
              <a:r>
                <a:rPr lang="th-TH" altLang="th-TH" sz="1200">
                  <a:latin typeface="Calibri" panose="020F0502020204030204" pitchFamily="34" charset="0"/>
                </a:rPr>
                <a:t> </a:t>
              </a:r>
              <a:r>
                <a:rPr lang="en-US" altLang="th-TH" sz="1200">
                  <a:latin typeface="Calibri" panose="020F0502020204030204" pitchFamily="34" charset="0"/>
                </a:rPr>
                <a:t>It’s also a good idea to add other details of your own.</a:t>
              </a:r>
              <a:endParaRPr lang="th-TH" altLang="th-TH" sz="120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144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Rectangle 50"/>
          <p:cNvSpPr>
            <a:spLocks noChangeArrowheads="1"/>
          </p:cNvSpPr>
          <p:nvPr/>
        </p:nvSpPr>
        <p:spPr bwMode="auto">
          <a:xfrm>
            <a:off x="636040" y="499409"/>
            <a:ext cx="2879725" cy="246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1200" b="1" u="sng" dirty="0">
                <a:latin typeface="Calibri" panose="020F0502020204030204" pitchFamily="34" charset="0"/>
                <a:cs typeface="Cordia New" panose="020B0304020202020204" pitchFamily="34" charset="-34"/>
              </a:rPr>
              <a:t>Step 3</a:t>
            </a:r>
            <a:r>
              <a:rPr lang="en-US" altLang="th-TH" sz="1200" b="1" dirty="0">
                <a:latin typeface="Calibri" panose="020F0502020204030204" pitchFamily="34" charset="0"/>
                <a:cs typeface="Cordia New" panose="020B0304020202020204" pitchFamily="34" charset="-34"/>
              </a:rPr>
              <a:t>:</a:t>
            </a:r>
            <a:r>
              <a:rPr lang="en-US" altLang="th-TH" sz="1200" dirty="0">
                <a:latin typeface="Calibri" panose="020F0502020204030204" pitchFamily="34" charset="0"/>
                <a:cs typeface="Cordia New" panose="020B0304020202020204" pitchFamily="34" charset="-34"/>
              </a:rPr>
              <a:t> Talk to yourself aloud. When you are fluent, don’t look at your web. Speak naturally.</a:t>
            </a:r>
            <a:r>
              <a:rPr lang="en-US" altLang="th-TH" sz="1200" dirty="0">
                <a:solidFill>
                  <a:schemeClr val="tx2"/>
                </a:solidFill>
                <a:latin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altLang="th-TH" sz="1200" dirty="0">
                <a:latin typeface="Calibri" panose="020F0502020204030204" pitchFamily="34" charset="0"/>
                <a:cs typeface="Cordia New" panose="020B0304020202020204" pitchFamily="34" charset="-34"/>
              </a:rPr>
              <a:t>This helps to increase your confidence.</a:t>
            </a:r>
          </a:p>
          <a:p>
            <a:r>
              <a:rPr lang="en-US" altLang="th-TH" sz="1200" b="1" u="sng" dirty="0">
                <a:latin typeface="Calibri" panose="020F0502020204030204" pitchFamily="34" charset="0"/>
                <a:cs typeface="Cordia New" panose="020B0304020202020204" pitchFamily="34" charset="-34"/>
              </a:rPr>
              <a:t>Step 4</a:t>
            </a:r>
            <a:r>
              <a:rPr lang="en-US" altLang="th-TH" sz="1200" b="1" dirty="0">
                <a:latin typeface="Calibri" panose="020F0502020204030204" pitchFamily="34" charset="0"/>
                <a:cs typeface="Cordia New" panose="020B0304020202020204" pitchFamily="34" charset="-34"/>
              </a:rPr>
              <a:t>:</a:t>
            </a:r>
            <a:r>
              <a:rPr lang="en-US" altLang="th-TH" sz="1200" dirty="0">
                <a:latin typeface="Calibri" panose="020F0502020204030204" pitchFamily="34" charset="0"/>
                <a:cs typeface="Cordia New" panose="020B0304020202020204" pitchFamily="34" charset="-34"/>
              </a:rPr>
              <a:t> Study the</a:t>
            </a:r>
            <a:r>
              <a:rPr lang="en-US" altLang="th-TH" sz="1200" dirty="0">
                <a:solidFill>
                  <a:schemeClr val="tx2"/>
                </a:solidFill>
                <a:latin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altLang="th-TH" sz="1200" dirty="0">
                <a:latin typeface="Calibri" panose="020F0502020204030204" pitchFamily="34" charset="0"/>
                <a:cs typeface="Cordia New" panose="020B0304020202020204" pitchFamily="34" charset="-34"/>
              </a:rPr>
              <a:t>evaluation criteria given below. It serves as a good guideline for your effective speaking.</a:t>
            </a:r>
          </a:p>
          <a:p>
            <a:r>
              <a:rPr lang="en-US" altLang="th-TH" sz="1200" b="1" u="sng" dirty="0">
                <a:latin typeface="Calibri" panose="020F0502020204030204" pitchFamily="34" charset="0"/>
                <a:cs typeface="Cordia New" panose="020B0304020202020204" pitchFamily="34" charset="-34"/>
              </a:rPr>
              <a:t>Step 5</a:t>
            </a:r>
            <a:r>
              <a:rPr lang="en-US" altLang="th-TH" sz="1200" b="1" dirty="0">
                <a:latin typeface="Calibri" panose="020F0502020204030204" pitchFamily="34" charset="0"/>
                <a:cs typeface="Cordia New" panose="020B0304020202020204" pitchFamily="34" charset="-34"/>
              </a:rPr>
              <a:t>:</a:t>
            </a:r>
            <a:r>
              <a:rPr lang="en-US" altLang="th-TH" sz="1200" dirty="0">
                <a:solidFill>
                  <a:schemeClr val="tx2"/>
                </a:solidFill>
                <a:latin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altLang="th-TH" sz="1200" dirty="0">
                <a:latin typeface="Calibri" panose="020F0502020204030204" pitchFamily="34" charset="0"/>
                <a:cs typeface="Cordia New" panose="020B0304020202020204" pitchFamily="34" charset="-34"/>
              </a:rPr>
              <a:t>Record your speaking. Do it a few times and check your own improvement.</a:t>
            </a:r>
            <a:endParaRPr lang="th-TH" altLang="th-TH" sz="1200" dirty="0">
              <a:solidFill>
                <a:schemeClr val="tx2"/>
              </a:solidFill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r>
              <a:rPr lang="en-US" altLang="th-TH" sz="1200" b="1" u="sng" dirty="0">
                <a:latin typeface="Calibri" panose="020F0502020204030204" pitchFamily="34" charset="0"/>
                <a:cs typeface="Cordia New" panose="020B0304020202020204" pitchFamily="34" charset="-34"/>
              </a:rPr>
              <a:t>Step 6</a:t>
            </a:r>
            <a:r>
              <a:rPr lang="en-US" altLang="th-TH" sz="1200" b="1" dirty="0">
                <a:latin typeface="Calibri" panose="020F0502020204030204" pitchFamily="34" charset="0"/>
                <a:cs typeface="Cordia New" panose="020B0304020202020204" pitchFamily="34" charset="-34"/>
              </a:rPr>
              <a:t>:</a:t>
            </a:r>
            <a:r>
              <a:rPr lang="en-US" altLang="th-TH" sz="1200" dirty="0">
                <a:latin typeface="Calibri" panose="020F0502020204030204" pitchFamily="34" charset="0"/>
                <a:cs typeface="Cordia New" panose="020B0304020202020204" pitchFamily="34" charset="-34"/>
              </a:rPr>
              <a:t> Check your final speaking with the evaluation criteria  again. Are you happy with your talk? Read the suggestions given at the end of this page.</a:t>
            </a:r>
            <a:endParaRPr lang="th-TH" altLang="th-TH" sz="1600" dirty="0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5" name="Rectangle 49"/>
          <p:cNvSpPr>
            <a:spLocks noChangeArrowheads="1"/>
          </p:cNvSpPr>
          <p:nvPr/>
        </p:nvSpPr>
        <p:spPr bwMode="auto">
          <a:xfrm>
            <a:off x="3731665" y="1582084"/>
            <a:ext cx="1800225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th-TH" altLang="th-TH" sz="1000" b="1" u="sng">
                <a:latin typeface="Cordia New" panose="020B0304020202020204" pitchFamily="34" charset="-34"/>
                <a:cs typeface="Cordia New" panose="020B0304020202020204" pitchFamily="34" charset="-34"/>
              </a:rPr>
              <a:t>ขั้นตอนที่ </a:t>
            </a:r>
            <a:r>
              <a:rPr lang="en-US" altLang="th-TH" sz="1000" b="1" u="sng">
                <a:latin typeface="Cordia New" panose="020B0304020202020204" pitchFamily="34" charset="-34"/>
                <a:cs typeface="Cordia New" panose="020B0304020202020204" pitchFamily="34" charset="-34"/>
              </a:rPr>
              <a:t>3</a:t>
            </a:r>
            <a:r>
              <a:rPr lang="en-US" altLang="th-TH" sz="1000" b="1">
                <a:latin typeface="Cordia New" panose="020B0304020202020204" pitchFamily="34" charset="-34"/>
                <a:cs typeface="Cordia New" panose="020B0304020202020204" pitchFamily="34" charset="-34"/>
              </a:rPr>
              <a:t>  </a:t>
            </a:r>
            <a:r>
              <a:rPr lang="en-US" altLang="th-TH" sz="1000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ลองฝึกพูดกับตัวเองโดยออก</a:t>
            </a:r>
          </a:p>
          <a:p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เสียงดังๆ เมื่อพูดคล่องแล้วไม่ควรดู</a:t>
            </a:r>
            <a:r>
              <a:rPr lang="en-US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 web</a:t>
            </a: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  <a:p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พยายามพูดอย่างธรรมชาติเพื่อเพิ่มความมั่นใจ</a:t>
            </a:r>
          </a:p>
          <a:p>
            <a:r>
              <a:rPr lang="th-TH" altLang="th-TH" sz="1000" b="1" u="sng">
                <a:latin typeface="Cordia New" panose="020B0304020202020204" pitchFamily="34" charset="-34"/>
                <a:cs typeface="Cordia New" panose="020B0304020202020204" pitchFamily="34" charset="-34"/>
              </a:rPr>
              <a:t>ขั้นตอนที่ </a:t>
            </a:r>
            <a:r>
              <a:rPr lang="en-US" altLang="th-TH" sz="1000" b="1" u="sng">
                <a:latin typeface="Cordia New" panose="020B0304020202020204" pitchFamily="34" charset="-34"/>
                <a:cs typeface="Cordia New" panose="020B0304020202020204" pitchFamily="34" charset="-34"/>
              </a:rPr>
              <a:t>4</a:t>
            </a:r>
            <a:r>
              <a:rPr lang="en-US" altLang="th-TH" sz="1000" b="1">
                <a:latin typeface="Cordia New" panose="020B0304020202020204" pitchFamily="34" charset="-34"/>
                <a:cs typeface="Cordia New" panose="020B0304020202020204" pitchFamily="34" charset="-34"/>
              </a:rPr>
              <a:t>  </a:t>
            </a: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ศึกษาเกณฑ์ประเมินการพูด</a:t>
            </a:r>
          </a:p>
          <a:p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ข้างล่างและใช้ เกณฑ์นี้เป็นแนวทางการพูด</a:t>
            </a:r>
          </a:p>
          <a:p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อย่างมีประสิทธิภาพ</a:t>
            </a:r>
            <a:endParaRPr lang="th-TH" altLang="th-TH" sz="1000" b="1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r>
              <a:rPr lang="th-TH" altLang="th-TH" sz="1000" b="1" u="sng">
                <a:latin typeface="Cordia New" panose="020B0304020202020204" pitchFamily="34" charset="-34"/>
                <a:cs typeface="Cordia New" panose="020B0304020202020204" pitchFamily="34" charset="-34"/>
              </a:rPr>
              <a:t>ขั้นตอนที่ </a:t>
            </a:r>
            <a:r>
              <a:rPr lang="en-US" altLang="th-TH" sz="1000" b="1" u="sng">
                <a:latin typeface="Cordia New" panose="020B0304020202020204" pitchFamily="34" charset="-34"/>
                <a:cs typeface="Cordia New" panose="020B0304020202020204" pitchFamily="34" charset="-34"/>
              </a:rPr>
              <a:t>5</a:t>
            </a:r>
            <a:r>
              <a:rPr lang="en-US" altLang="th-TH" sz="1000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th-TH" sz="1000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ลองบันทึกการพูดลงใน</a:t>
            </a:r>
          </a:p>
          <a:p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อุปกรณ์บันทึกเสียงหลายๆครั้งและเปรียบเทียบ</a:t>
            </a:r>
          </a:p>
          <a:p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การพัฒนาการของตัวเอง</a:t>
            </a:r>
          </a:p>
          <a:p>
            <a:r>
              <a:rPr lang="th-TH" altLang="th-TH" sz="1000" b="1" u="sng">
                <a:latin typeface="Cordia New" panose="020B0304020202020204" pitchFamily="34" charset="-34"/>
                <a:cs typeface="Cordia New" panose="020B0304020202020204" pitchFamily="34" charset="-34"/>
              </a:rPr>
              <a:t>ขั้นตอนที่ </a:t>
            </a:r>
            <a:r>
              <a:rPr lang="en-US" altLang="th-TH" sz="1000" b="1" u="sng">
                <a:latin typeface="Cordia New" panose="020B0304020202020204" pitchFamily="34" charset="-34"/>
                <a:cs typeface="Cordia New" panose="020B0304020202020204" pitchFamily="34" charset="-34"/>
              </a:rPr>
              <a:t>6</a:t>
            </a:r>
            <a:r>
              <a:rPr lang="en-US" altLang="th-TH" sz="1000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th-TH" sz="1000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ลองประเมินการพูดด้วยเกณฑ์</a:t>
            </a:r>
          </a:p>
          <a:p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ประเมินการพูดอีกครั้ง</a:t>
            </a:r>
            <a:r>
              <a:rPr lang="en-US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และถามตัวเองว่า </a:t>
            </a:r>
            <a:b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คุณพอใจกับผลงานหรือไม่แล้วลองอ่าน</a:t>
            </a:r>
            <a:b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ข้อเสนอแนะท้ายหน้าประกอบ</a:t>
            </a:r>
            <a:endParaRPr lang="th-TH" altLang="th-TH" sz="1600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8" name="Rectangle 51"/>
          <p:cNvSpPr>
            <a:spLocks noChangeArrowheads="1"/>
          </p:cNvSpPr>
          <p:nvPr/>
        </p:nvSpPr>
        <p:spPr bwMode="auto">
          <a:xfrm>
            <a:off x="3415752" y="5276197"/>
            <a:ext cx="22320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th-TH" altLang="th-TH" sz="1000" b="1" u="sng">
                <a:latin typeface="Cordia New" panose="020B0304020202020204" pitchFamily="34" charset="-34"/>
                <a:cs typeface="Cordia New" panose="020B0304020202020204" pitchFamily="34" charset="-34"/>
              </a:rPr>
              <a:t>ข้อเสนอแนะ</a:t>
            </a:r>
          </a:p>
          <a:p>
            <a:pPr>
              <a:buClr>
                <a:schemeClr val="tx1"/>
              </a:buClr>
              <a:buSzPts val="1000"/>
              <a:buFont typeface="Cordia New" panose="020B0304020202020204" pitchFamily="34" charset="-34"/>
              <a:buChar char="-"/>
            </a:pP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 ถ้าคุณมีปัญหาเรื่องความคล่องและการหยุดระหว่างคำ</a:t>
            </a:r>
            <a:b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  หรือประโยค ลองฝึกเพิ่มและทำการบันทึกใหม่ </a:t>
            </a:r>
          </a:p>
          <a:p>
            <a:pPr>
              <a:buClr>
                <a:schemeClr val="tx1"/>
              </a:buClr>
              <a:buSzPts val="1000"/>
              <a:buFont typeface="Cordia New" panose="020B0304020202020204" pitchFamily="34" charset="-34"/>
              <a:buChar char="-"/>
            </a:pP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 ถ้าเป็นเรื่องการออกเสียง ลองตรวจสอบคำยากนั้นกับ</a:t>
            </a:r>
            <a:b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   พจนานุกรมที่น่าเชื่อถือและแยกฝึกคำจนคล่อง  แล้วจึงพูด</a:t>
            </a:r>
            <a:b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  ทั้งประโยค</a:t>
            </a:r>
          </a:p>
          <a:p>
            <a:pPr>
              <a:buClr>
                <a:schemeClr val="tx1"/>
              </a:buClr>
              <a:buSzPts val="1000"/>
              <a:buFont typeface="Cordia New" panose="020B0304020202020204" pitchFamily="34" charset="-34"/>
              <a:buChar char="-"/>
            </a:pP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 ถ้าเป็นปัญหาด้านไวยากรณ์ ลองตรวจสอบกับหนังสือ/</a:t>
            </a:r>
            <a:b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  เวปไซด์ไวยากรณ์</a:t>
            </a:r>
          </a:p>
        </p:txBody>
      </p:sp>
      <p:sp>
        <p:nvSpPr>
          <p:cNvPr id="9" name="Text Box 52"/>
          <p:cNvSpPr txBox="1">
            <a:spLocks noChangeArrowheads="1"/>
          </p:cNvSpPr>
          <p:nvPr/>
        </p:nvSpPr>
        <p:spPr bwMode="auto">
          <a:xfrm>
            <a:off x="742402" y="3129897"/>
            <a:ext cx="2266950" cy="1873250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2044E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7D"/>
                  </a:outerShdw>
                </a:effectLst>
              </a14:hiddenEffects>
            </a:ext>
          </a:extLst>
        </p:spPr>
        <p:txBody>
          <a:bodyPr/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endParaRPr lang="en-US" altLang="th-TH" sz="1000" b="1" u="sng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r>
              <a:rPr lang="en-US" altLang="th-TH" sz="1000" b="1" u="sng">
                <a:latin typeface="Calibri" panose="020F0502020204030204" pitchFamily="34" charset="0"/>
                <a:cs typeface="Cordia New" panose="020B0304020202020204" pitchFamily="34" charset="-34"/>
              </a:rPr>
              <a:t>Evaluation Criteria</a:t>
            </a:r>
            <a:r>
              <a:rPr lang="en-US" altLang="th-TH" sz="1000" b="1">
                <a:latin typeface="Calibri" panose="020F0502020204030204" pitchFamily="34" charset="0"/>
                <a:cs typeface="Cordia New" panose="020B0304020202020204" pitchFamily="34" charset="-34"/>
              </a:rPr>
              <a:t> </a:t>
            </a:r>
          </a:p>
          <a:p>
            <a:endParaRPr lang="en-US" altLang="th-TH" sz="1000" b="1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r>
              <a:rPr lang="en-US" altLang="th-TH" sz="1000">
                <a:latin typeface="Calibri" panose="020F0502020204030204" pitchFamily="34" charset="0"/>
                <a:cs typeface="Cordia New" panose="020B0304020202020204" pitchFamily="34" charset="-34"/>
              </a:rPr>
              <a:t>1. Fluency (Too slow?</a:t>
            </a:r>
            <a:r>
              <a:rPr lang="en-US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altLang="th-TH" sz="1000">
                <a:latin typeface="Calibri" panose="020F0502020204030204" pitchFamily="34" charset="0"/>
                <a:cs typeface="Cordia New" panose="020B0304020202020204" pitchFamily="34" charset="-34"/>
              </a:rPr>
              <a:t>Stop </a:t>
            </a:r>
          </a:p>
          <a:p>
            <a:r>
              <a:rPr lang="en-US" altLang="th-TH" sz="1000">
                <a:latin typeface="Calibri" panose="020F0502020204030204" pitchFamily="34" charset="0"/>
                <a:cs typeface="Cordia New" panose="020B0304020202020204" pitchFamily="34" charset="-34"/>
              </a:rPr>
              <a:t>    too often between words or </a:t>
            </a:r>
            <a:br>
              <a:rPr lang="en-US" altLang="th-TH" sz="1000">
                <a:latin typeface="Calibri" panose="020F0502020204030204" pitchFamily="34" charset="0"/>
                <a:cs typeface="Cordia New" panose="020B0304020202020204" pitchFamily="34" charset="-34"/>
              </a:rPr>
            </a:br>
            <a:r>
              <a:rPr lang="en-US" altLang="th-TH" sz="1000">
                <a:latin typeface="Calibri" panose="020F0502020204030204" pitchFamily="34" charset="0"/>
                <a:cs typeface="Cordia New" panose="020B0304020202020204" pitchFamily="34" charset="-34"/>
              </a:rPr>
              <a:t>    sentences?)</a:t>
            </a:r>
          </a:p>
          <a:p>
            <a:r>
              <a:rPr lang="en-US" altLang="th-TH" sz="1000">
                <a:latin typeface="Calibri" panose="020F0502020204030204" pitchFamily="34" charset="0"/>
                <a:cs typeface="Cordia New" panose="020B0304020202020204" pitchFamily="34" charset="-34"/>
              </a:rPr>
              <a:t>2. Pronunciation (Not confident </a:t>
            </a:r>
          </a:p>
          <a:p>
            <a:r>
              <a:rPr lang="en-US" altLang="th-TH" sz="1000">
                <a:latin typeface="Calibri" panose="020F0502020204030204" pitchFamily="34" charset="0"/>
                <a:cs typeface="Cordia New" panose="020B0304020202020204" pitchFamily="34" charset="-34"/>
              </a:rPr>
              <a:t>    to pronounce some words?)</a:t>
            </a:r>
          </a:p>
          <a:p>
            <a:r>
              <a:rPr lang="en-US" altLang="th-TH" sz="1000">
                <a:latin typeface="Calibri" panose="020F0502020204030204" pitchFamily="34" charset="0"/>
                <a:cs typeface="Cordia New" panose="020B0304020202020204" pitchFamily="34" charset="-34"/>
              </a:rPr>
              <a:t>3. Grammatical mistakes (Are there </a:t>
            </a:r>
          </a:p>
          <a:p>
            <a:r>
              <a:rPr lang="en-US" altLang="th-TH" sz="1000">
                <a:latin typeface="Calibri" panose="020F0502020204030204" pitchFamily="34" charset="0"/>
                <a:cs typeface="Cordia New" panose="020B0304020202020204" pitchFamily="34" charset="-34"/>
              </a:rPr>
              <a:t>    any? e.g. tenses, S-V, voices, </a:t>
            </a:r>
          </a:p>
          <a:p>
            <a:r>
              <a:rPr lang="en-US" altLang="th-TH" sz="1000">
                <a:latin typeface="Calibri" panose="020F0502020204030204" pitchFamily="34" charset="0"/>
                <a:cs typeface="Cordia New" panose="020B0304020202020204" pitchFamily="34" charset="-34"/>
              </a:rPr>
              <a:t>    singular-plural)</a:t>
            </a:r>
            <a:endParaRPr lang="th-TH" altLang="th-TH" sz="1000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endParaRPr lang="th-TH" altLang="th-TH" sz="1600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0" name="Rectangle 53"/>
          <p:cNvSpPr>
            <a:spLocks noChangeArrowheads="1"/>
          </p:cNvSpPr>
          <p:nvPr/>
        </p:nvSpPr>
        <p:spPr bwMode="auto">
          <a:xfrm>
            <a:off x="636040" y="5131734"/>
            <a:ext cx="2519362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1000" b="1" u="sng">
                <a:latin typeface="Calibri" panose="020F0502020204030204" pitchFamily="34" charset="0"/>
                <a:cs typeface="Cordia New" panose="020B0304020202020204" pitchFamily="34" charset="-34"/>
              </a:rPr>
              <a:t>Suggestions</a:t>
            </a:r>
            <a:r>
              <a:rPr lang="en-US" altLang="th-TH" sz="1000" b="1">
                <a:latin typeface="Calibri" panose="020F0502020204030204" pitchFamily="34" charset="0"/>
                <a:cs typeface="Cordia New" panose="020B0304020202020204" pitchFamily="34" charset="-34"/>
              </a:rPr>
              <a:t> </a:t>
            </a:r>
            <a:endParaRPr lang="en-US" altLang="th-TH" sz="1000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>
              <a:buClr>
                <a:schemeClr val="tx1"/>
              </a:buClr>
              <a:buSzPts val="1000"/>
              <a:buFont typeface="Calibri" panose="020F0502020204030204" pitchFamily="34" charset="0"/>
              <a:buChar char="-"/>
            </a:pPr>
            <a:r>
              <a:rPr lang="en-US" altLang="th-TH" sz="1000">
                <a:latin typeface="Calibri" panose="020F0502020204030204" pitchFamily="34" charset="0"/>
                <a:cs typeface="Cordia New" panose="020B0304020202020204" pitchFamily="34" charset="-34"/>
              </a:rPr>
              <a:t> If your problems are with fluency and pauses between words or sentences, practice more and do the recording again.</a:t>
            </a:r>
          </a:p>
          <a:p>
            <a:pPr>
              <a:buClr>
                <a:schemeClr val="tx1"/>
              </a:buClr>
              <a:buSzPts val="1000"/>
              <a:buFont typeface="Calibri" panose="020F0502020204030204" pitchFamily="34" charset="0"/>
              <a:buChar char="-"/>
            </a:pPr>
            <a:r>
              <a:rPr lang="en-US" altLang="th-TH" sz="1000">
                <a:latin typeface="Calibri" panose="020F0502020204030204" pitchFamily="34" charset="0"/>
                <a:cs typeface="Cordia New" panose="020B0304020202020204" pitchFamily="34" charset="-34"/>
              </a:rPr>
              <a:t> If your problem is pronunciation, check the difficult words with reliable dictionaries. Work on them separately before saying the whole sentences.</a:t>
            </a:r>
            <a:endParaRPr lang="th-TH" altLang="th-TH" sz="1000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>
              <a:buClr>
                <a:schemeClr val="tx1"/>
              </a:buClr>
              <a:buSzPts val="1000"/>
              <a:buFont typeface="Calibri" panose="020F0502020204030204" pitchFamily="34" charset="0"/>
              <a:buChar char="-"/>
            </a:pPr>
            <a:r>
              <a:rPr lang="th-TH" altLang="th-TH" sz="1000">
                <a:latin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altLang="th-TH" sz="1000">
                <a:latin typeface="Calibri" panose="020F0502020204030204" pitchFamily="34" charset="0"/>
                <a:cs typeface="Cordia New" panose="020B0304020202020204" pitchFamily="34" charset="-34"/>
              </a:rPr>
              <a:t>For grammatical mistakes, consult reliable grammar books/websites.</a:t>
            </a:r>
            <a:endParaRPr lang="th-TH" altLang="th-TH" sz="1600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1" name="Text Box 54"/>
          <p:cNvSpPr txBox="1">
            <a:spLocks noChangeArrowheads="1"/>
          </p:cNvSpPr>
          <p:nvPr/>
        </p:nvSpPr>
        <p:spPr bwMode="auto">
          <a:xfrm>
            <a:off x="3515765" y="3836334"/>
            <a:ext cx="1871662" cy="1295400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2044E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7D"/>
                  </a:outerShdw>
                </a:effectLst>
              </a14:hiddenEffects>
            </a:ext>
          </a:extLst>
        </p:spPr>
        <p:txBody>
          <a:bodyPr/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th-TH" altLang="th-TH" sz="1000" b="1" u="sng">
                <a:latin typeface="Cordia New" panose="020B0304020202020204" pitchFamily="34" charset="-34"/>
                <a:cs typeface="Cordia New" panose="020B0304020202020204" pitchFamily="34" charset="-34"/>
              </a:rPr>
              <a:t>เกณฑ์ประเมินการพูด</a:t>
            </a:r>
          </a:p>
          <a:p>
            <a:r>
              <a:rPr lang="en-US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1. </a:t>
            </a: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ความคล่อง </a:t>
            </a:r>
            <a:r>
              <a:rPr lang="en-US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(</a:t>
            </a: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พูดช้าไป</a:t>
            </a:r>
            <a:r>
              <a:rPr lang="en-US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? </a:t>
            </a: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หยุดระหว่างคำหรือ </a:t>
            </a:r>
            <a:b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    ประโยคบ่อยเกินไป</a:t>
            </a:r>
            <a:r>
              <a:rPr lang="en-US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?)</a:t>
            </a:r>
          </a:p>
          <a:p>
            <a:r>
              <a:rPr lang="en-US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2. </a:t>
            </a: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การออกเสียง </a:t>
            </a:r>
            <a:r>
              <a:rPr lang="en-US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(</a:t>
            </a: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ไม่มั่นใจการออกเสียงคำหลายๆ</a:t>
            </a:r>
            <a:b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    คำหรือไม่</a:t>
            </a:r>
            <a:r>
              <a:rPr lang="en-US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?)</a:t>
            </a:r>
          </a:p>
          <a:p>
            <a:r>
              <a:rPr lang="en-US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3. </a:t>
            </a: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ความถูกต้องด้านไวยากรณ์ </a:t>
            </a:r>
            <a:r>
              <a:rPr lang="en-US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(</a:t>
            </a: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มีข้อผิดพลาด</a:t>
            </a:r>
          </a:p>
          <a:p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    ด้านไวยากรณ์ เช่น </a:t>
            </a:r>
            <a:r>
              <a:rPr lang="en-US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tenses, S-V, voices, </a:t>
            </a:r>
          </a:p>
          <a:p>
            <a:r>
              <a:rPr lang="en-US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    singular-plural </a:t>
            </a:r>
            <a:r>
              <a:rPr lang="th-TH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หรือไม่</a:t>
            </a:r>
            <a:r>
              <a:rPr lang="en-US" altLang="th-TH" sz="1000">
                <a:latin typeface="Cordia New" panose="020B0304020202020204" pitchFamily="34" charset="-34"/>
                <a:cs typeface="Cordia New" panose="020B0304020202020204" pitchFamily="34" charset="-34"/>
              </a:rPr>
              <a:t>?)</a:t>
            </a:r>
            <a:endParaRPr lang="th-TH" altLang="th-TH" sz="1600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2" name="Picture 24" descr="5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652" y="142221"/>
            <a:ext cx="73025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3"/>
          <p:cNvSpPr>
            <a:spLocks noChangeArrowheads="1"/>
          </p:cNvSpPr>
          <p:nvPr/>
        </p:nvSpPr>
        <p:spPr bwMode="auto">
          <a:xfrm>
            <a:off x="7251616" y="5050876"/>
            <a:ext cx="4176713" cy="137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th-TH" sz="1200" b="1" dirty="0">
                <a:solidFill>
                  <a:schemeClr val="tx1"/>
                </a:solidFill>
                <a:latin typeface="Calibri" panose="020F0502020204030204" pitchFamily="34" charset="0"/>
              </a:rPr>
              <a:t>Sample talk</a:t>
            </a:r>
          </a:p>
          <a:p>
            <a:endParaRPr lang="en-US" altLang="th-TH" sz="12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en-US" altLang="th-TH" sz="1200" dirty="0">
                <a:solidFill>
                  <a:schemeClr val="tx1"/>
                </a:solidFill>
                <a:latin typeface="Calibri" panose="020F0502020204030204" pitchFamily="34" charset="0"/>
              </a:rPr>
              <a:t>This is ‘</a:t>
            </a:r>
            <a:r>
              <a:rPr lang="en-US" altLang="th-TH" sz="1200" dirty="0" err="1">
                <a:solidFill>
                  <a:schemeClr val="tx1"/>
                </a:solidFill>
                <a:latin typeface="Calibri" panose="020F0502020204030204" pitchFamily="34" charset="0"/>
              </a:rPr>
              <a:t>Mee-grob</a:t>
            </a:r>
            <a:r>
              <a:rPr lang="en-US" altLang="th-TH" sz="1200" dirty="0">
                <a:solidFill>
                  <a:schemeClr val="tx1"/>
                </a:solidFill>
                <a:latin typeface="Calibri" panose="020F0502020204030204" pitchFamily="34" charset="0"/>
              </a:rPr>
              <a:t>’. It’s a kind of appetizer. It is crispy and tastes a little sweet and sour. </a:t>
            </a:r>
            <a:r>
              <a:rPr lang="en-US" altLang="th-TH" sz="1200" dirty="0">
                <a:latin typeface="Calibri" panose="020F0502020204030204" pitchFamily="34" charset="0"/>
              </a:rPr>
              <a:t>The main ingredients are rice vermicelli noodles and </a:t>
            </a:r>
            <a:r>
              <a:rPr lang="en-US" altLang="th-TH" sz="1200" dirty="0">
                <a:solidFill>
                  <a:schemeClr val="tx1"/>
                </a:solidFill>
                <a:latin typeface="Calibri" panose="020F0502020204030204" pitchFamily="34" charset="0"/>
              </a:rPr>
              <a:t>tofu</a:t>
            </a:r>
            <a:r>
              <a:rPr lang="en-US" altLang="th-TH" sz="1200" dirty="0">
                <a:latin typeface="Calibri" panose="020F0502020204030204" pitchFamily="34" charset="0"/>
              </a:rPr>
              <a:t>. To cook it, you need to deep fry tofu and the noodles first. Then, mix them with sweet and sour sauce. It’s nice to eat with raw bean sprouts.</a:t>
            </a:r>
            <a:endParaRPr lang="th-TH" altLang="th-TH" sz="1200" dirty="0">
              <a:solidFill>
                <a:schemeClr val="tx1"/>
              </a:solidFill>
            </a:endParaRPr>
          </a:p>
        </p:txBody>
      </p:sp>
      <p:sp>
        <p:nvSpPr>
          <p:cNvPr id="15" name="Line 139"/>
          <p:cNvSpPr>
            <a:spLocks noChangeShapeType="1"/>
          </p:cNvSpPr>
          <p:nvPr/>
        </p:nvSpPr>
        <p:spPr bwMode="auto">
          <a:xfrm>
            <a:off x="8159802" y="932798"/>
            <a:ext cx="720725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6" name="Line 140"/>
          <p:cNvSpPr>
            <a:spLocks noChangeShapeType="1"/>
          </p:cNvSpPr>
          <p:nvPr/>
        </p:nvSpPr>
        <p:spPr bwMode="auto">
          <a:xfrm flipV="1">
            <a:off x="9661577" y="2156760"/>
            <a:ext cx="1306513" cy="45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7" name="Line 142"/>
          <p:cNvSpPr>
            <a:spLocks noChangeShapeType="1"/>
          </p:cNvSpPr>
          <p:nvPr/>
        </p:nvSpPr>
        <p:spPr bwMode="auto">
          <a:xfrm>
            <a:off x="7872465" y="2228198"/>
            <a:ext cx="973137" cy="374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8" name="Line 144"/>
          <p:cNvSpPr>
            <a:spLocks noChangeShapeType="1"/>
          </p:cNvSpPr>
          <p:nvPr/>
        </p:nvSpPr>
        <p:spPr bwMode="auto">
          <a:xfrm flipV="1">
            <a:off x="8375702" y="3020360"/>
            <a:ext cx="676275" cy="865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19" name="Line 145"/>
          <p:cNvSpPr>
            <a:spLocks noChangeShapeType="1"/>
          </p:cNvSpPr>
          <p:nvPr/>
        </p:nvSpPr>
        <p:spPr bwMode="auto">
          <a:xfrm flipV="1">
            <a:off x="9817152" y="2444098"/>
            <a:ext cx="358775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0" name="Line 146"/>
          <p:cNvSpPr>
            <a:spLocks noChangeShapeType="1"/>
          </p:cNvSpPr>
          <p:nvPr/>
        </p:nvSpPr>
        <p:spPr bwMode="auto">
          <a:xfrm>
            <a:off x="9528227" y="3020360"/>
            <a:ext cx="865188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1" name="Rectangle 149"/>
          <p:cNvSpPr>
            <a:spLocks noChangeArrowheads="1"/>
          </p:cNvSpPr>
          <p:nvPr/>
        </p:nvSpPr>
        <p:spPr bwMode="auto">
          <a:xfrm rot="-2097376">
            <a:off x="8664627" y="2156760"/>
            <a:ext cx="915988" cy="22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Cooking</a:t>
            </a:r>
            <a:endParaRPr lang="th-TH" altLang="th-TH" sz="800" b="1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Rectangle 156"/>
          <p:cNvSpPr>
            <a:spLocks noChangeArrowheads="1"/>
          </p:cNvSpPr>
          <p:nvPr/>
        </p:nvSpPr>
        <p:spPr bwMode="auto">
          <a:xfrm>
            <a:off x="9024990" y="3093385"/>
            <a:ext cx="576262" cy="22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Taste</a:t>
            </a:r>
            <a:endParaRPr lang="th-TH" altLang="th-TH" sz="800" b="1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Line 174"/>
          <p:cNvSpPr>
            <a:spLocks noChangeShapeType="1"/>
          </p:cNvSpPr>
          <p:nvPr/>
        </p:nvSpPr>
        <p:spPr bwMode="auto">
          <a:xfrm flipH="1" flipV="1">
            <a:off x="10053690" y="2804460"/>
            <a:ext cx="1296987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4" name="Line 175"/>
          <p:cNvSpPr>
            <a:spLocks noChangeShapeType="1"/>
          </p:cNvSpPr>
          <p:nvPr/>
        </p:nvSpPr>
        <p:spPr bwMode="auto">
          <a:xfrm flipH="1">
            <a:off x="9756827" y="907398"/>
            <a:ext cx="792163" cy="1222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5" name="Line 176"/>
          <p:cNvSpPr>
            <a:spLocks noChangeShapeType="1"/>
          </p:cNvSpPr>
          <p:nvPr/>
        </p:nvSpPr>
        <p:spPr bwMode="auto">
          <a:xfrm flipH="1">
            <a:off x="7583540" y="2877485"/>
            <a:ext cx="100965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6" name="Line 177"/>
          <p:cNvSpPr>
            <a:spLocks noChangeShapeType="1"/>
          </p:cNvSpPr>
          <p:nvPr/>
        </p:nvSpPr>
        <p:spPr bwMode="auto">
          <a:xfrm flipV="1">
            <a:off x="9283752" y="1364598"/>
            <a:ext cx="28575" cy="993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27" name="Rectangle 185"/>
          <p:cNvSpPr>
            <a:spLocks noChangeArrowheads="1"/>
          </p:cNvSpPr>
          <p:nvPr/>
        </p:nvSpPr>
        <p:spPr bwMode="auto">
          <a:xfrm rot="-3952550">
            <a:off x="8055821" y="3846654"/>
            <a:ext cx="14398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900" b="1">
                <a:latin typeface="Calibri" panose="020F0502020204030204" pitchFamily="34" charset="0"/>
                <a:cs typeface="Cordia New" panose="020B0304020202020204" pitchFamily="34" charset="-34"/>
              </a:rPr>
              <a:t>Structure:</a:t>
            </a:r>
          </a:p>
          <a:p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It tastes…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 (อาหารมีรสชาติ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 ….)</a:t>
            </a:r>
            <a:endParaRPr lang="th-TH" altLang="th-TH" sz="90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8" name="Rectangle 186"/>
          <p:cNvSpPr>
            <a:spLocks noChangeArrowheads="1"/>
          </p:cNvSpPr>
          <p:nvPr/>
        </p:nvSpPr>
        <p:spPr bwMode="auto">
          <a:xfrm rot="-24453126">
            <a:off x="9991778" y="1262997"/>
            <a:ext cx="144145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900" b="1">
                <a:latin typeface="Calibri" panose="020F0502020204030204" pitchFamily="34" charset="0"/>
                <a:cs typeface="Tahoma" panose="020B0604030504040204" pitchFamily="34" charset="0"/>
              </a:rPr>
              <a:t>Vocabulary:</a:t>
            </a:r>
            <a:r>
              <a:rPr lang="en-US" altLang="th-TH" sz="900">
                <a:solidFill>
                  <a:schemeClr val="tx2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turmeric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 (ขมิ้น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)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, coriander </a:t>
            </a:r>
            <a:r>
              <a:rPr lang="th-TH" altLang="th-TH" sz="900" u="sng">
                <a:latin typeface="Calibri" panose="020F0502020204030204" pitchFamily="34" charset="0"/>
                <a:cs typeface="Cordia New" panose="020B0304020202020204" pitchFamily="34" charset="-34"/>
              </a:rPr>
              <a:t>(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ผักชี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), lemon grass (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ตะไคร้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), curry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 </a:t>
            </a:r>
            <a:r>
              <a:rPr lang="en-US" altLang="th-TH" sz="900">
                <a:latin typeface="Cordia New" panose="020B0304020202020204" pitchFamily="34" charset="-34"/>
                <a:cs typeface="Cordia New" panose="020B0304020202020204" pitchFamily="34" charset="-34"/>
              </a:rPr>
              <a:t>(</a:t>
            </a:r>
            <a:r>
              <a:rPr lang="th-TH" altLang="th-TH" sz="900">
                <a:latin typeface="Cordia New" panose="020B0304020202020204" pitchFamily="34" charset="-34"/>
                <a:cs typeface="Cordia New" panose="020B0304020202020204" pitchFamily="34" charset="-34"/>
              </a:rPr>
              <a:t>เครื่องแกง</a:t>
            </a:r>
            <a:r>
              <a:rPr lang="en-US" altLang="th-TH" sz="900">
                <a:latin typeface="Cordia New" panose="020B0304020202020204" pitchFamily="34" charset="-34"/>
                <a:cs typeface="Cordia New" panose="020B0304020202020204" pitchFamily="34" charset="-34"/>
              </a:rPr>
              <a:t>)</a:t>
            </a:r>
            <a:endParaRPr lang="th-TH" altLang="th-TH" sz="900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29" name="Rectangle 189"/>
          <p:cNvSpPr>
            <a:spLocks noChangeArrowheads="1"/>
          </p:cNvSpPr>
          <p:nvPr/>
        </p:nvSpPr>
        <p:spPr bwMode="auto">
          <a:xfrm rot="3943088">
            <a:off x="8109795" y="1127267"/>
            <a:ext cx="1611313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900" b="1">
                <a:latin typeface="Calibri" panose="020F0502020204030204" pitchFamily="34" charset="0"/>
                <a:cs typeface="Cordia New" panose="020B0304020202020204" pitchFamily="34" charset="-34"/>
              </a:rPr>
              <a:t>Structure:</a:t>
            </a:r>
          </a:p>
          <a:p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(verb)…t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he(ingredients)… 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(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กริยา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)…(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ส่วนประกอบ/เครื่องปรุง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)…..)</a:t>
            </a:r>
            <a:endParaRPr lang="th-TH" altLang="th-TH" sz="90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30" name="Rectangle 192"/>
          <p:cNvSpPr>
            <a:spLocks noChangeArrowheads="1"/>
          </p:cNvSpPr>
          <p:nvPr/>
        </p:nvSpPr>
        <p:spPr bwMode="auto">
          <a:xfrm rot="39095156">
            <a:off x="9548864" y="2755248"/>
            <a:ext cx="576263" cy="22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Type </a:t>
            </a:r>
            <a:endParaRPr lang="th-TH" altLang="th-TH" sz="800" b="1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31" name="Rectangle 196"/>
          <p:cNvSpPr>
            <a:spLocks noChangeArrowheads="1"/>
          </p:cNvSpPr>
          <p:nvPr/>
        </p:nvSpPr>
        <p:spPr bwMode="auto">
          <a:xfrm>
            <a:off x="10393415" y="2372660"/>
            <a:ext cx="1439862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900" b="1">
                <a:latin typeface="Calibri" panose="020F0502020204030204" pitchFamily="34" charset="0"/>
                <a:cs typeface="Cordia New" panose="020B0304020202020204" pitchFamily="34" charset="-34"/>
              </a:rPr>
              <a:t>Structure:</a:t>
            </a:r>
          </a:p>
          <a:p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It’s a kind of… 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 (มันเป็นอาหารประเภท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…</a:t>
            </a:r>
            <a:endParaRPr lang="th-TH" altLang="th-TH" sz="90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32" name="Rectangle 197"/>
          <p:cNvSpPr>
            <a:spLocks noChangeArrowheads="1"/>
          </p:cNvSpPr>
          <p:nvPr/>
        </p:nvSpPr>
        <p:spPr bwMode="auto">
          <a:xfrm rot="17345310">
            <a:off x="9132146" y="970104"/>
            <a:ext cx="1439862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900" b="1">
                <a:latin typeface="Calibri" panose="020F0502020204030204" pitchFamily="34" charset="0"/>
                <a:cs typeface="Cordia New" panose="020B0304020202020204" pitchFamily="34" charset="-34"/>
              </a:rPr>
              <a:t>Structures:</a:t>
            </a:r>
            <a:endParaRPr lang="th-TH" altLang="th-TH" sz="900" b="1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The main ingredients are … 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(เครื่องปรุงหลักได้แก่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…)</a:t>
            </a:r>
            <a:endParaRPr lang="th-TH" altLang="th-TH" sz="90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33" name="Rectangle 202"/>
          <p:cNvSpPr>
            <a:spLocks noChangeArrowheads="1"/>
          </p:cNvSpPr>
          <p:nvPr/>
        </p:nvSpPr>
        <p:spPr bwMode="auto">
          <a:xfrm rot="36426511">
            <a:off x="8478096" y="2703654"/>
            <a:ext cx="576263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en-US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How to eat</a:t>
            </a:r>
            <a:endParaRPr lang="th-TH" altLang="th-TH" sz="800" b="1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34" name="Rectangle 203"/>
          <p:cNvSpPr>
            <a:spLocks noChangeArrowheads="1"/>
          </p:cNvSpPr>
          <p:nvPr/>
        </p:nvSpPr>
        <p:spPr bwMode="auto">
          <a:xfrm rot="-210238">
            <a:off x="7367640" y="2444098"/>
            <a:ext cx="136842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900" b="1" dirty="0">
                <a:latin typeface="Calibri" panose="020F0502020204030204" pitchFamily="34" charset="0"/>
                <a:cs typeface="Cordia New" panose="020B0304020202020204" pitchFamily="34" charset="-34"/>
              </a:rPr>
              <a:t>Structure:</a:t>
            </a:r>
          </a:p>
          <a:p>
            <a:r>
              <a:rPr lang="en-US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It’s nice to eat with … </a:t>
            </a:r>
            <a:br>
              <a:rPr lang="en-US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</a:br>
            <a:r>
              <a:rPr lang="th-TH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(ทานกับ</a:t>
            </a:r>
            <a:r>
              <a:rPr lang="en-US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…</a:t>
            </a:r>
            <a:r>
              <a:rPr lang="th-TH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แล้วอร่อย</a:t>
            </a:r>
            <a:r>
              <a:rPr lang="en-US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)</a:t>
            </a:r>
            <a:endParaRPr lang="th-TH" altLang="th-TH" sz="9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35" name="Rectangle 204"/>
          <p:cNvSpPr>
            <a:spLocks noChangeArrowheads="1"/>
          </p:cNvSpPr>
          <p:nvPr/>
        </p:nvSpPr>
        <p:spPr bwMode="auto">
          <a:xfrm rot="18684137">
            <a:off x="7536708" y="3213242"/>
            <a:ext cx="1173163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900" b="1">
                <a:latin typeface="Calibri" panose="020F0502020204030204" pitchFamily="34" charset="0"/>
                <a:cs typeface="Cordia New" panose="020B0304020202020204" pitchFamily="34" charset="-34"/>
              </a:rPr>
              <a:t>Vocabulary:</a:t>
            </a:r>
            <a:endParaRPr lang="th-TH" altLang="th-TH" sz="900" b="1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ketchup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 (ซ้อสมะเขือเทศ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)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, </a:t>
            </a:r>
            <a:b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</a:b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chilli sauce </a:t>
            </a:r>
            <a:r>
              <a:rPr lang="th-TH" altLang="th-TH" sz="900" u="sng">
                <a:latin typeface="Calibri" panose="020F0502020204030204" pitchFamily="34" charset="0"/>
                <a:cs typeface="Cordia New" panose="020B0304020202020204" pitchFamily="34" charset="-34"/>
              </a:rPr>
              <a:t>(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ซ้อสพริก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)</a:t>
            </a:r>
            <a:endParaRPr lang="th-TH" altLang="th-TH" sz="90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36" name="Rectangle 206"/>
          <p:cNvSpPr>
            <a:spLocks noChangeArrowheads="1"/>
          </p:cNvSpPr>
          <p:nvPr/>
        </p:nvSpPr>
        <p:spPr bwMode="auto">
          <a:xfrm rot="16452184">
            <a:off x="9051977" y="3712510"/>
            <a:ext cx="1295400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900" b="1">
                <a:latin typeface="Calibri" panose="020F0502020204030204" pitchFamily="34" charset="0"/>
                <a:cs typeface="Cordia New" panose="020B0304020202020204" pitchFamily="34" charset="-34"/>
              </a:rPr>
              <a:t>Vocabulary:</a:t>
            </a:r>
          </a:p>
          <a:p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spicy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 (รสเข้มด้วยเครื่องปรุง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)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, </a:t>
            </a:r>
            <a:b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</a:b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salty </a:t>
            </a:r>
            <a:r>
              <a:rPr lang="th-TH" altLang="th-TH" sz="900" u="sng">
                <a:latin typeface="Calibri" panose="020F0502020204030204" pitchFamily="34" charset="0"/>
                <a:cs typeface="Cordia New" panose="020B0304020202020204" pitchFamily="34" charset="-34"/>
              </a:rPr>
              <a:t>(</a:t>
            </a:r>
            <a:r>
              <a:rPr lang="th-TH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เค็ม</a:t>
            </a:r>
            <a:r>
              <a:rPr lang="en-US" altLang="th-TH" sz="900">
                <a:latin typeface="Calibri" panose="020F0502020204030204" pitchFamily="34" charset="0"/>
                <a:cs typeface="Cordia New" panose="020B0304020202020204" pitchFamily="34" charset="-34"/>
              </a:rPr>
              <a:t>), sour </a:t>
            </a:r>
            <a:r>
              <a:rPr lang="th-TH" altLang="th-TH" sz="900">
                <a:latin typeface="Cordia New" panose="020B0304020202020204" pitchFamily="34" charset="-34"/>
                <a:cs typeface="Cordia New" panose="020B0304020202020204" pitchFamily="34" charset="-34"/>
              </a:rPr>
              <a:t>(เปรีย้ว</a:t>
            </a:r>
            <a:r>
              <a:rPr lang="en-US" altLang="th-TH" sz="900">
                <a:latin typeface="Cordia New" panose="020B0304020202020204" pitchFamily="34" charset="-34"/>
                <a:cs typeface="Cordia New" panose="020B0304020202020204" pitchFamily="34" charset="-34"/>
              </a:rPr>
              <a:t>)</a:t>
            </a:r>
            <a:r>
              <a:rPr lang="th-TH" altLang="th-TH" sz="900">
                <a:latin typeface="Cordia New" panose="020B0304020202020204" pitchFamily="34" charset="-34"/>
                <a:cs typeface="Cordia New" panose="020B0304020202020204" pitchFamily="34" charset="-34"/>
              </a:rPr>
              <a:t>,</a:t>
            </a:r>
            <a:r>
              <a:rPr lang="th-TH" altLang="th-TH" sz="900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altLang="th-TH" sz="900">
                <a:latin typeface="Cordia New" panose="020B0304020202020204" pitchFamily="34" charset="-34"/>
                <a:cs typeface="Cordia New" panose="020B0304020202020204" pitchFamily="34" charset="-34"/>
              </a:rPr>
              <a:t>bland (</a:t>
            </a:r>
            <a:r>
              <a:rPr lang="th-TH" altLang="th-TH" sz="900">
                <a:latin typeface="Cordia New" panose="020B0304020202020204" pitchFamily="34" charset="-34"/>
                <a:cs typeface="Cordia New" panose="020B0304020202020204" pitchFamily="34" charset="-34"/>
              </a:rPr>
              <a:t>จืด</a:t>
            </a:r>
            <a:r>
              <a:rPr lang="en-US" altLang="th-TH" sz="900">
                <a:latin typeface="Cordia New" panose="020B0304020202020204" pitchFamily="34" charset="-34"/>
                <a:cs typeface="Cordia New" panose="020B0304020202020204" pitchFamily="34" charset="-34"/>
              </a:rPr>
              <a:t>),</a:t>
            </a:r>
            <a:r>
              <a:rPr lang="en-US" altLang="th-TH" sz="900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altLang="th-TH" sz="900">
                <a:latin typeface="Cordia New" panose="020B0304020202020204" pitchFamily="34" charset="-34"/>
                <a:cs typeface="Cordia New" panose="020B0304020202020204" pitchFamily="34" charset="-34"/>
              </a:rPr>
              <a:t>hot (</a:t>
            </a:r>
            <a:r>
              <a:rPr lang="th-TH" altLang="th-TH" sz="900">
                <a:latin typeface="Cordia New" panose="020B0304020202020204" pitchFamily="34" charset="-34"/>
                <a:cs typeface="Cordia New" panose="020B0304020202020204" pitchFamily="34" charset="-34"/>
              </a:rPr>
              <a:t>เผ็ดร้อน</a:t>
            </a:r>
            <a:r>
              <a:rPr lang="en-US" altLang="th-TH" sz="900">
                <a:latin typeface="Cordia New" panose="020B0304020202020204" pitchFamily="34" charset="-34"/>
                <a:cs typeface="Cordia New" panose="020B0304020202020204" pitchFamily="34" charset="-34"/>
              </a:rPr>
              <a:t>)</a:t>
            </a:r>
            <a:endParaRPr lang="th-TH" altLang="th-TH" sz="90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endParaRPr lang="th-TH" altLang="th-TH" sz="900">
              <a:solidFill>
                <a:schemeClr val="tx2"/>
              </a:solidFill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37" name="Rectangle 209"/>
          <p:cNvSpPr>
            <a:spLocks noChangeArrowheads="1"/>
          </p:cNvSpPr>
          <p:nvPr/>
        </p:nvSpPr>
        <p:spPr bwMode="auto">
          <a:xfrm rot="-83189136">
            <a:off x="7224764" y="1220136"/>
            <a:ext cx="1781175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th-TH" sz="900" b="1" dirty="0">
                <a:solidFill>
                  <a:schemeClr val="tx1"/>
                </a:solidFill>
                <a:latin typeface="Calibri" panose="020F0502020204030204" pitchFamily="34" charset="0"/>
              </a:rPr>
              <a:t>Vocabulary:</a:t>
            </a:r>
          </a:p>
          <a:p>
            <a:r>
              <a:rPr lang="th-TH" altLang="th-TH" sz="900" dirty="0" err="1">
                <a:latin typeface="Calibri" panose="020F0502020204030204" pitchFamily="34" charset="0"/>
              </a:rPr>
              <a:t>bake</a:t>
            </a:r>
            <a:r>
              <a:rPr lang="th-TH" altLang="th-TH" sz="900" dirty="0">
                <a:latin typeface="Calibri" panose="020F0502020204030204" pitchFamily="34" charset="0"/>
              </a:rPr>
              <a:t> (อบ</a:t>
            </a:r>
            <a:r>
              <a:rPr lang="en-US" altLang="th-TH" sz="900" dirty="0">
                <a:latin typeface="Calibri" panose="020F0502020204030204" pitchFamily="34" charset="0"/>
              </a:rPr>
              <a:t>)</a:t>
            </a:r>
            <a:r>
              <a:rPr lang="th-TH" altLang="th-TH" sz="900" dirty="0">
                <a:latin typeface="Calibri" panose="020F0502020204030204" pitchFamily="34" charset="0"/>
              </a:rPr>
              <a:t>, </a:t>
            </a:r>
            <a:r>
              <a:rPr lang="th-TH" altLang="th-TH" sz="900" dirty="0" err="1">
                <a:latin typeface="Calibri" panose="020F0502020204030204" pitchFamily="34" charset="0"/>
              </a:rPr>
              <a:t>deep</a:t>
            </a:r>
            <a:r>
              <a:rPr lang="th-TH" altLang="th-TH" sz="900" dirty="0">
                <a:latin typeface="Calibri" panose="020F0502020204030204" pitchFamily="34" charset="0"/>
              </a:rPr>
              <a:t> </a:t>
            </a:r>
            <a:r>
              <a:rPr lang="th-TH" altLang="th-TH" sz="900" dirty="0" err="1">
                <a:latin typeface="Calibri" panose="020F0502020204030204" pitchFamily="34" charset="0"/>
              </a:rPr>
              <a:t>fry</a:t>
            </a:r>
            <a:r>
              <a:rPr lang="en-US" altLang="th-TH" sz="900" dirty="0">
                <a:latin typeface="Calibri" panose="020F0502020204030204" pitchFamily="34" charset="0"/>
              </a:rPr>
              <a:t> (</a:t>
            </a:r>
            <a:r>
              <a:rPr lang="th-TH" altLang="th-TH" sz="900" dirty="0">
                <a:latin typeface="Calibri" panose="020F0502020204030204" pitchFamily="34" charset="0"/>
              </a:rPr>
              <a:t>ทอดในน้ำมันมากๆ</a:t>
            </a:r>
            <a:r>
              <a:rPr lang="en-US" altLang="th-TH" sz="900" dirty="0">
                <a:latin typeface="Calibri" panose="020F0502020204030204" pitchFamily="34" charset="0"/>
              </a:rPr>
              <a:t>)</a:t>
            </a:r>
            <a:r>
              <a:rPr lang="th-TH" altLang="th-TH" sz="900" dirty="0">
                <a:latin typeface="Calibri" panose="020F0502020204030204" pitchFamily="34" charset="0"/>
              </a:rPr>
              <a:t>, </a:t>
            </a:r>
            <a:r>
              <a:rPr lang="th-TH" altLang="th-TH" sz="900" dirty="0" err="1">
                <a:latin typeface="Calibri" panose="020F0502020204030204" pitchFamily="34" charset="0"/>
              </a:rPr>
              <a:t>roast</a:t>
            </a:r>
            <a:r>
              <a:rPr lang="th-TH" altLang="th-TH" sz="900" dirty="0">
                <a:latin typeface="Calibri" panose="020F0502020204030204" pitchFamily="34" charset="0"/>
              </a:rPr>
              <a:t> </a:t>
            </a:r>
            <a:r>
              <a:rPr lang="th-TH" altLang="th-TH" sz="900" dirty="0"/>
              <a:t>(ย่าง</a:t>
            </a:r>
            <a:r>
              <a:rPr lang="en-US" altLang="th-TH" sz="900" dirty="0"/>
              <a:t>)</a:t>
            </a:r>
            <a:r>
              <a:rPr lang="th-TH" altLang="th-TH" sz="900" dirty="0"/>
              <a:t>,</a:t>
            </a:r>
            <a:r>
              <a:rPr lang="th-TH" altLang="th-TH" sz="900" dirty="0">
                <a:latin typeface="Calibri" panose="020F0502020204030204" pitchFamily="34" charset="0"/>
              </a:rPr>
              <a:t> </a:t>
            </a:r>
            <a:r>
              <a:rPr lang="th-TH" altLang="th-TH" sz="900" dirty="0" err="1">
                <a:latin typeface="Calibri" panose="020F0502020204030204" pitchFamily="34" charset="0"/>
              </a:rPr>
              <a:t>grill</a:t>
            </a:r>
            <a:r>
              <a:rPr lang="th-TH" altLang="th-TH" sz="900" dirty="0">
                <a:latin typeface="Calibri" panose="020F0502020204030204" pitchFamily="34" charset="0"/>
              </a:rPr>
              <a:t> (ปิ้ง</a:t>
            </a:r>
            <a:r>
              <a:rPr lang="en-US" altLang="th-TH" sz="900" dirty="0">
                <a:latin typeface="Calibri" panose="020F0502020204030204" pitchFamily="34" charset="0"/>
              </a:rPr>
              <a:t>),</a:t>
            </a:r>
            <a:r>
              <a:rPr lang="th-TH" altLang="th-TH" sz="900" dirty="0">
                <a:latin typeface="Calibri" panose="020F0502020204030204" pitchFamily="34" charset="0"/>
              </a:rPr>
              <a:t> </a:t>
            </a:r>
            <a:r>
              <a:rPr lang="th-TH" altLang="th-TH" sz="900" dirty="0" err="1">
                <a:latin typeface="Calibri" panose="020F0502020204030204" pitchFamily="34" charset="0"/>
              </a:rPr>
              <a:t>boil</a:t>
            </a:r>
            <a:r>
              <a:rPr lang="th-TH" altLang="th-TH" sz="900" dirty="0">
                <a:latin typeface="Calibri" panose="020F0502020204030204" pitchFamily="34" charset="0"/>
              </a:rPr>
              <a:t> (ต้ม</a:t>
            </a:r>
            <a:r>
              <a:rPr lang="en-US" altLang="th-TH" sz="900" dirty="0">
                <a:latin typeface="Calibri" panose="020F0502020204030204" pitchFamily="34" charset="0"/>
              </a:rPr>
              <a:t>)</a:t>
            </a:r>
            <a:r>
              <a:rPr lang="th-TH" altLang="th-TH" sz="900" dirty="0">
                <a:latin typeface="Calibri" panose="020F0502020204030204" pitchFamily="34" charset="0"/>
              </a:rPr>
              <a:t>, </a:t>
            </a:r>
            <a:r>
              <a:rPr lang="th-TH" altLang="th-TH" sz="900" dirty="0" err="1">
                <a:latin typeface="Calibri" panose="020F0502020204030204" pitchFamily="34" charset="0"/>
              </a:rPr>
              <a:t>steam</a:t>
            </a:r>
            <a:r>
              <a:rPr lang="th-TH" altLang="th-TH" sz="900" dirty="0">
                <a:latin typeface="Calibri" panose="020F0502020204030204" pitchFamily="34" charset="0"/>
              </a:rPr>
              <a:t> (ตุ๋น</a:t>
            </a:r>
            <a:r>
              <a:rPr lang="en-US" altLang="th-TH" sz="900" dirty="0">
                <a:latin typeface="Calibri" panose="020F0502020204030204" pitchFamily="34" charset="0"/>
              </a:rPr>
              <a:t>), season with</a:t>
            </a:r>
            <a:r>
              <a:rPr lang="th-TH" altLang="th-TH" sz="900" dirty="0">
                <a:latin typeface="Calibri" panose="020F0502020204030204" pitchFamily="34" charset="0"/>
              </a:rPr>
              <a:t> </a:t>
            </a:r>
            <a:r>
              <a:rPr lang="en-US" altLang="th-TH" sz="900" dirty="0">
                <a:latin typeface="Calibri" panose="020F0502020204030204" pitchFamily="34" charset="0"/>
              </a:rPr>
              <a:t/>
            </a:r>
            <a:br>
              <a:rPr lang="en-US" altLang="th-TH" sz="900" dirty="0">
                <a:latin typeface="Calibri" panose="020F0502020204030204" pitchFamily="34" charset="0"/>
              </a:rPr>
            </a:br>
            <a:r>
              <a:rPr lang="th-TH" altLang="th-TH" sz="900" dirty="0">
                <a:latin typeface="Calibri" panose="020F0502020204030204" pitchFamily="34" charset="0"/>
              </a:rPr>
              <a:t>(ปรุงรสด้วย</a:t>
            </a:r>
            <a:r>
              <a:rPr lang="en-US" altLang="th-TH" sz="900" dirty="0">
                <a:latin typeface="Calibri" panose="020F0502020204030204" pitchFamily="34" charset="0"/>
              </a:rPr>
              <a:t>), mix with (</a:t>
            </a:r>
            <a:r>
              <a:rPr lang="th-TH" altLang="th-TH" sz="900" dirty="0">
                <a:latin typeface="Calibri" panose="020F0502020204030204" pitchFamily="34" charset="0"/>
              </a:rPr>
              <a:t>ผสมกับ</a:t>
            </a:r>
            <a:r>
              <a:rPr lang="en-US" altLang="th-TH" sz="900" dirty="0">
                <a:latin typeface="Calibri" panose="020F0502020204030204" pitchFamily="34" charset="0"/>
              </a:rPr>
              <a:t>)</a:t>
            </a:r>
          </a:p>
        </p:txBody>
      </p:sp>
      <p:sp>
        <p:nvSpPr>
          <p:cNvPr id="38" name="Rectangle 210"/>
          <p:cNvSpPr>
            <a:spLocks noChangeArrowheads="1"/>
          </p:cNvSpPr>
          <p:nvPr/>
        </p:nvSpPr>
        <p:spPr bwMode="auto">
          <a:xfrm rot="-41568940">
            <a:off x="9960027" y="3164823"/>
            <a:ext cx="1584325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900" b="1" dirty="0">
                <a:latin typeface="Calibri" panose="020F0502020204030204" pitchFamily="34" charset="0"/>
                <a:cs typeface="Cordia New" panose="020B0304020202020204" pitchFamily="34" charset="-34"/>
              </a:rPr>
              <a:t>Vocabulary:</a:t>
            </a:r>
          </a:p>
          <a:p>
            <a:r>
              <a:rPr lang="en-US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appetizer (</a:t>
            </a:r>
            <a:r>
              <a:rPr lang="th-TH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อาหารทานเล่น</a:t>
            </a:r>
            <a:r>
              <a:rPr lang="en-US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), soup (</a:t>
            </a:r>
            <a:r>
              <a:rPr lang="th-TH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แกงจืด</a:t>
            </a:r>
            <a:r>
              <a:rPr lang="en-US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), curry dish (</a:t>
            </a:r>
            <a:r>
              <a:rPr lang="th-TH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อาหารที่ปรุงด้วยเครื่องแกง</a:t>
            </a:r>
            <a:r>
              <a:rPr lang="en-US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), salad (</a:t>
            </a:r>
            <a:r>
              <a:rPr lang="th-TH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ยำ</a:t>
            </a:r>
            <a:r>
              <a:rPr lang="en-US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), fried dish (</a:t>
            </a:r>
            <a:r>
              <a:rPr lang="th-TH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อาหารประเภททอด</a:t>
            </a:r>
            <a:r>
              <a:rPr lang="en-US" altLang="th-TH" sz="900" dirty="0">
                <a:latin typeface="Calibri" panose="020F0502020204030204" pitchFamily="34" charset="0"/>
                <a:cs typeface="Cordia New" panose="020B0304020202020204" pitchFamily="34" charset="-34"/>
              </a:rPr>
              <a:t>)</a:t>
            </a:r>
            <a:endParaRPr lang="th-TH" altLang="th-TH" sz="900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39" name="Line 242"/>
          <p:cNvSpPr>
            <a:spLocks noChangeShapeType="1"/>
          </p:cNvSpPr>
          <p:nvPr/>
        </p:nvSpPr>
        <p:spPr bwMode="auto">
          <a:xfrm>
            <a:off x="9312327" y="1796398"/>
            <a:ext cx="8636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40" name="Rectangle 243"/>
          <p:cNvSpPr>
            <a:spLocks noChangeArrowheads="1"/>
          </p:cNvSpPr>
          <p:nvPr/>
        </p:nvSpPr>
        <p:spPr bwMode="auto">
          <a:xfrm rot="-19647761">
            <a:off x="9248827" y="2205973"/>
            <a:ext cx="915988" cy="22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800" b="1">
                <a:latin typeface="Calibri" panose="020F0502020204030204" pitchFamily="34" charset="0"/>
                <a:cs typeface="Tahoma" panose="020B0604030504040204" pitchFamily="34" charset="0"/>
              </a:rPr>
              <a:t>Ingredients</a:t>
            </a:r>
            <a:endParaRPr lang="th-TH" altLang="th-TH" sz="800" b="1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41" name="AutoShape 245"/>
          <p:cNvSpPr>
            <a:spLocks noChangeArrowheads="1"/>
          </p:cNvSpPr>
          <p:nvPr/>
        </p:nvSpPr>
        <p:spPr bwMode="auto">
          <a:xfrm>
            <a:off x="8880527" y="2372660"/>
            <a:ext cx="792163" cy="647700"/>
          </a:xfrm>
          <a:prstGeom prst="pentagon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th-TH"/>
          </a:p>
        </p:txBody>
      </p:sp>
      <p:sp>
        <p:nvSpPr>
          <p:cNvPr id="42" name="Line 242"/>
          <p:cNvSpPr>
            <a:spLocks noChangeShapeType="1"/>
          </p:cNvSpPr>
          <p:nvPr/>
        </p:nvSpPr>
        <p:spPr bwMode="auto">
          <a:xfrm>
            <a:off x="8296540" y="2399453"/>
            <a:ext cx="535471" cy="89809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43" name="Line 242"/>
          <p:cNvSpPr>
            <a:spLocks noChangeShapeType="1"/>
          </p:cNvSpPr>
          <p:nvPr/>
        </p:nvSpPr>
        <p:spPr bwMode="auto">
          <a:xfrm flipV="1">
            <a:off x="8314887" y="1809942"/>
            <a:ext cx="988899" cy="5781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44" name="Line 242"/>
          <p:cNvSpPr>
            <a:spLocks noChangeShapeType="1"/>
          </p:cNvSpPr>
          <p:nvPr/>
        </p:nvSpPr>
        <p:spPr bwMode="auto">
          <a:xfrm>
            <a:off x="8824966" y="3290237"/>
            <a:ext cx="992185" cy="9537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45" name="Line 146"/>
          <p:cNvSpPr>
            <a:spLocks noChangeShapeType="1"/>
          </p:cNvSpPr>
          <p:nvPr/>
        </p:nvSpPr>
        <p:spPr bwMode="auto">
          <a:xfrm flipH="1">
            <a:off x="9222516" y="3370239"/>
            <a:ext cx="44902" cy="1645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h-TH"/>
          </a:p>
        </p:txBody>
      </p:sp>
      <p:sp>
        <p:nvSpPr>
          <p:cNvPr id="47" name="Rectangle 173"/>
          <p:cNvSpPr>
            <a:spLocks noChangeArrowheads="1"/>
          </p:cNvSpPr>
          <p:nvPr/>
        </p:nvSpPr>
        <p:spPr bwMode="auto">
          <a:xfrm rot="180071">
            <a:off x="8794834" y="2448376"/>
            <a:ext cx="877888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en-US" altLang="th-TH" sz="1000" b="1" dirty="0">
                <a:latin typeface="Calibri" panose="020F0502020204030204" pitchFamily="34" charset="0"/>
                <a:cs typeface="Tahoma" panose="020B0604030504040204" pitchFamily="34" charset="0"/>
              </a:rPr>
              <a:t>‘Food’ </a:t>
            </a:r>
          </a:p>
          <a:p>
            <a:pPr algn="ctr"/>
            <a:r>
              <a:rPr lang="en-US" altLang="th-TH" sz="1000" b="1" dirty="0">
                <a:latin typeface="Calibri" panose="020F0502020204030204" pitchFamily="34" charset="0"/>
                <a:cs typeface="Tahoma" panose="020B0604030504040204" pitchFamily="34" charset="0"/>
              </a:rPr>
              <a:t>Speaking</a:t>
            </a:r>
            <a:endParaRPr lang="th-TH" altLang="th-TH" sz="1000" b="1" dirty="0"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altLang="th-TH" sz="1000" b="1" dirty="0">
                <a:latin typeface="Calibri" panose="020F0502020204030204" pitchFamily="34" charset="0"/>
                <a:cs typeface="Tahoma" panose="020B0604030504040204" pitchFamily="34" charset="0"/>
              </a:rPr>
              <a:t>Web</a:t>
            </a:r>
            <a:endParaRPr lang="th-TH" altLang="th-TH" sz="1000" b="1" dirty="0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4948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798</Words>
  <Application>Microsoft Office PowerPoint</Application>
  <PresentationFormat>Widescreen</PresentationFormat>
  <Paragraphs>98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Angsana New</vt:lpstr>
      <vt:lpstr>Arial</vt:lpstr>
      <vt:lpstr>Calibri</vt:lpstr>
      <vt:lpstr>Calibri Light</vt:lpstr>
      <vt:lpstr>Cordia New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Shannoy.vas</cp:lastModifiedBy>
  <cp:revision>24</cp:revision>
  <dcterms:created xsi:type="dcterms:W3CDTF">2015-01-09T05:03:30Z</dcterms:created>
  <dcterms:modified xsi:type="dcterms:W3CDTF">2015-05-16T07:41:21Z</dcterms:modified>
</cp:coreProperties>
</file>