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8" r:id="rId3"/>
    <p:sldId id="295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07" r:id="rId16"/>
    <p:sldId id="282" r:id="rId17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D2B6A-F6CD-4C74-9E82-18D1E8018AD3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2BDC-A898-4E51-8BBD-5821A38D5FF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55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4.mp3"/><Relationship Id="rId7" Type="http://schemas.openxmlformats.org/officeDocument/2006/relationships/image" Target="../media/image20.jpeg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6.mp3"/><Relationship Id="rId7" Type="http://schemas.openxmlformats.org/officeDocument/2006/relationships/image" Target="../media/image22.jpe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p3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8.mp3"/><Relationship Id="rId7" Type="http://schemas.openxmlformats.org/officeDocument/2006/relationships/image" Target="../media/image24.jpe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p3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0.mp3"/><Relationship Id="rId7" Type="http://schemas.openxmlformats.org/officeDocument/2006/relationships/image" Target="../media/image26.jpe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image" Target="../media/image2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p3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2.mp3"/><Relationship Id="rId7" Type="http://schemas.openxmlformats.org/officeDocument/2006/relationships/image" Target="../media/image28.png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p3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6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3"/><Relationship Id="rId7" Type="http://schemas.openxmlformats.org/officeDocument/2006/relationships/image" Target="../media/image8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mp3"/><Relationship Id="rId7" Type="http://schemas.openxmlformats.org/officeDocument/2006/relationships/image" Target="../media/image12.jpe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8.mp3"/><Relationship Id="rId7" Type="http://schemas.openxmlformats.org/officeDocument/2006/relationships/image" Target="../media/image14.jpe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0.mp3"/><Relationship Id="rId7" Type="http://schemas.openxmlformats.org/officeDocument/2006/relationships/image" Target="../media/image16.jpe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2.mp3"/><Relationship Id="rId7" Type="http://schemas.openxmlformats.org/officeDocument/2006/relationships/image" Target="../media/image18.jpe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5463" y="0"/>
            <a:ext cx="45670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59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Basic vocab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>
              <a:buNone/>
            </a:pPr>
            <a:r>
              <a:rPr lang="th-TH" sz="3200" b="1" dirty="0">
                <a:cs typeface="+mn-cs"/>
              </a:rPr>
              <a:t>หมวดที่ </a:t>
            </a:r>
            <a:r>
              <a:rPr lang="en-US" sz="3200" b="1" dirty="0">
                <a:cs typeface="+mn-cs"/>
              </a:rPr>
              <a:t>9</a:t>
            </a:r>
            <a:r>
              <a:rPr lang="th-TH" sz="3200" b="1" dirty="0">
                <a:cs typeface="+mn-cs"/>
              </a:rPr>
              <a:t> อาชีพ</a:t>
            </a:r>
            <a:r>
              <a:rPr lang="en-US" sz="3200" b="1" dirty="0">
                <a:cs typeface="+mn-cs"/>
              </a:rPr>
              <a:t> (Careers)</a:t>
            </a:r>
            <a:endParaRPr lang="en-US" sz="3200" dirty="0">
              <a:cs typeface="+mn-cs"/>
            </a:endParaRPr>
          </a:p>
          <a:p>
            <a:pPr>
              <a:buNone/>
            </a:pPr>
            <a:endParaRPr lang="en-US" sz="3200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146" name="Picture 2" descr="(10) hairdress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208" y="586144"/>
            <a:ext cx="3103317" cy="310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295716" y="4599386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381063" y="4882897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9218" name="Picture 2" descr="(26) teach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58" y="1238997"/>
            <a:ext cx="3745714" cy="31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591852" y="6047344"/>
            <a:ext cx="11657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teacher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ครู</a:t>
            </a:r>
            <a:endParaRPr lang="th-TH" sz="1400" dirty="0"/>
          </a:p>
        </p:txBody>
      </p:sp>
      <p:pic>
        <p:nvPicPr>
          <p:cNvPr id="9219" name="Picture 3" descr="(16) carpen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723" y="1210122"/>
            <a:ext cx="2084842" cy="341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796972" y="6047344"/>
            <a:ext cx="1168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carpenter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ช่างไม้</a:t>
            </a:r>
            <a:endParaRPr lang="th-TH" sz="1400" dirty="0"/>
          </a:p>
        </p:txBody>
      </p:sp>
      <p:pic>
        <p:nvPicPr>
          <p:cNvPr id="4" name="15_teach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77613" y="2486744"/>
            <a:ext cx="609600" cy="609600"/>
          </a:xfrm>
          <a:prstGeom prst="rect">
            <a:avLst/>
          </a:prstGeom>
        </p:spPr>
      </p:pic>
      <p:pic>
        <p:nvPicPr>
          <p:cNvPr id="5" name="16_carpent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81962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3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1835" y="4439944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18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539577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42" name="Picture 2" descr="(17) pilo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8" y="1365362"/>
            <a:ext cx="3847438" cy="258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835841" y="6000479"/>
            <a:ext cx="953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pilot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นักบิน</a:t>
            </a:r>
            <a:endParaRPr lang="th-TH" sz="1400" dirty="0"/>
          </a:p>
        </p:txBody>
      </p:sp>
      <p:pic>
        <p:nvPicPr>
          <p:cNvPr id="10243" name="Picture 3" descr="(18) cook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46" y="1128094"/>
            <a:ext cx="2475913" cy="309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763102" y="6000479"/>
            <a:ext cx="1161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cook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คนทำอาหาร</a:t>
            </a:r>
            <a:endParaRPr lang="th-TH" sz="1400" dirty="0"/>
          </a:p>
        </p:txBody>
      </p:sp>
      <p:pic>
        <p:nvPicPr>
          <p:cNvPr id="4" name="17_pilo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51954" y="2471519"/>
            <a:ext cx="609600" cy="609600"/>
          </a:xfrm>
          <a:prstGeom prst="rect">
            <a:avLst/>
          </a:prstGeom>
        </p:spPr>
      </p:pic>
      <p:pic>
        <p:nvPicPr>
          <p:cNvPr id="5" name="18_chef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8303" y="28029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9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37127" y="454743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1266" name="Picture 2" descr="(19) nur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74" y="1299357"/>
            <a:ext cx="2434216" cy="299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683666" y="6047344"/>
            <a:ext cx="1223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nurse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พยาบาล</a:t>
            </a:r>
            <a:endParaRPr lang="th-TH" sz="1400" dirty="0"/>
          </a:p>
        </p:txBody>
      </p:sp>
      <p:pic>
        <p:nvPicPr>
          <p:cNvPr id="11267" name="Picture 3" descr="(20) cashi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08" y="1299357"/>
            <a:ext cx="3080483" cy="2678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480028" y="6059147"/>
            <a:ext cx="16702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cashier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พนักงานรับจ่ายเงิน</a:t>
            </a:r>
            <a:endParaRPr lang="th-TH" sz="1400" dirty="0"/>
          </a:p>
        </p:txBody>
      </p:sp>
      <p:pic>
        <p:nvPicPr>
          <p:cNvPr id="4" name="19_nurs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00594" y="2501969"/>
            <a:ext cx="609600" cy="609600"/>
          </a:xfrm>
          <a:prstGeom prst="rect">
            <a:avLst/>
          </a:prstGeom>
        </p:spPr>
      </p:pic>
      <p:pic>
        <p:nvPicPr>
          <p:cNvPr id="5" name="20_cashi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00631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6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37127" y="4628123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622067" y="4671779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2290" name="Picture 2" descr="(21) scientis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72" y="1294714"/>
            <a:ext cx="2865639" cy="3102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490322" y="6215225"/>
            <a:ext cx="1354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scientist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นักวิทยาศาสตร์</a:t>
            </a:r>
            <a:endParaRPr lang="th-TH" sz="1400" dirty="0"/>
          </a:p>
        </p:txBody>
      </p:sp>
      <p:pic>
        <p:nvPicPr>
          <p:cNvPr id="12291" name="Picture 3" descr="(22) photograph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75" y="1294714"/>
            <a:ext cx="2182962" cy="3137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89103" y="6215225"/>
            <a:ext cx="1532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photographer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ช่างภาพ</a:t>
            </a:r>
            <a:endParaRPr lang="th-TH" sz="1400" dirty="0"/>
          </a:p>
        </p:txBody>
      </p:sp>
      <p:pic>
        <p:nvPicPr>
          <p:cNvPr id="4" name="21_scientis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3865" y="2467948"/>
            <a:ext cx="609600" cy="609600"/>
          </a:xfrm>
          <a:prstGeom prst="rect">
            <a:avLst/>
          </a:prstGeom>
        </p:spPr>
      </p:pic>
      <p:pic>
        <p:nvPicPr>
          <p:cNvPr id="5" name="22_photograph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48452" y="275752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0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37127" y="454021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 23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3314" name="Picture 2" descr="(23) docto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534" y="1108578"/>
            <a:ext cx="2394824" cy="295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731716" y="6047344"/>
            <a:ext cx="11273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doctor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แพทย์</a:t>
            </a:r>
            <a:endParaRPr lang="th-TH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6368" y="1541094"/>
            <a:ext cx="3495486" cy="24468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0800000">
            <a:off x="6778800" y="6047345"/>
            <a:ext cx="885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reporter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นักข่าว</a:t>
            </a:r>
            <a:endParaRPr lang="th-TH" sz="1400" dirty="0"/>
          </a:p>
        </p:txBody>
      </p:sp>
      <p:pic>
        <p:nvPicPr>
          <p:cNvPr id="8" name="23_docto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63512" y="2486744"/>
            <a:ext cx="609600" cy="609600"/>
          </a:xfrm>
          <a:prstGeom prst="rect">
            <a:avLst/>
          </a:prstGeom>
        </p:spPr>
      </p:pic>
      <p:pic>
        <p:nvPicPr>
          <p:cNvPr id="9" name="24_report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39269" y="276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46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9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25</a:t>
            </a:r>
            <a:endParaRPr lang="en-US" altLang="th-TH" sz="3200" dirty="0"/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6808184" y="23742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141" y="1768136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08184" y="4085103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8887" y="979038"/>
            <a:ext cx="2001440" cy="32262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10800000">
            <a:off x="4932452" y="6054123"/>
            <a:ext cx="1053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farmer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ชาวนา</a:t>
            </a:r>
            <a:endParaRPr lang="th-TH" sz="1400" dirty="0"/>
          </a:p>
        </p:txBody>
      </p:sp>
      <p:pic>
        <p:nvPicPr>
          <p:cNvPr id="5" name="25_farm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99020" y="25019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0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50039" y="0"/>
            <a:ext cx="5151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58" y="2414844"/>
            <a:ext cx="3267075" cy="2724150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/>
          </p:nvPr>
        </p:nvGraphicFramePr>
        <p:xfrm>
          <a:off x="1801865" y="1303319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53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968412" y="0"/>
            <a:ext cx="502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Text Box 73"/>
          <p:cNvSpPr txBox="1">
            <a:spLocks noChangeArrowheads="1"/>
          </p:cNvSpPr>
          <p:nvPr/>
        </p:nvSpPr>
        <p:spPr bwMode="auto">
          <a:xfrm>
            <a:off x="7119776" y="107877"/>
            <a:ext cx="3152024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00477" y="1186853"/>
            <a:ext cx="4962750" cy="533684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คำศัพท์มีบทบาทอย่างมากในการสื่อสาร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ทั้งทักษะการพูดและการเขียนภาษาอังกฤษ </a:t>
            </a:r>
            <a:br>
              <a:rPr lang="th-TH" altLang="th-TH" sz="24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การเรียนรู้คำศัพท์เพิ่มเติมจึงเป็นสิ่งที่ผู้เรียนภาษาจำเป็นต้องทำอย่างสม่ำเสมอ</a:t>
            </a:r>
            <a:endParaRPr lang="th-TH" altLang="th-TH" sz="2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endParaRPr lang="th-TH" altLang="th-TH" sz="14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>
                <a:latin typeface="Cordia New" panose="020B0304020202020204" pitchFamily="34" charset="-34"/>
                <a:cs typeface="+mn-cs"/>
              </a:rPr>
              <a:t>ในการเรียนรู้คำศัพท์นอกจากการจดจำคำศัพท์รวมทั้งคำแปลให้ได้แล้ว สิ่งที่ผู้เรียนมักไม่ให้ความสนใจคือการฝึกออกเสียงคำศัพท์นั้นๆให้ถูกต้องด้วย</a:t>
            </a:r>
          </a:p>
          <a:p>
            <a:pPr>
              <a:buNone/>
            </a:pPr>
            <a:endParaRPr lang="th-TH" altLang="th-TH" sz="14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สื่อชิ้นนี้ประกอบไปด้วยคำศัพท์พื้นฐานที่เกี่ยวกับผักชนิดต่างๆจำนวน </a:t>
            </a:r>
            <a:r>
              <a:rPr lang="en-US" altLang="th-TH" sz="2400" dirty="0" smtClean="0">
                <a:latin typeface="Cordia New" panose="020B0304020202020204" pitchFamily="34" charset="-34"/>
                <a:cs typeface="+mn-cs"/>
              </a:rPr>
              <a:t>25 </a:t>
            </a: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คำผู้เรียนสามารถใช้เพื่อฝึกทักษะต่างๆได้แก่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 การสะกดคำให้ถูกต้อง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h-TH" altLang="th-TH" sz="2400" dirty="0" smtClean="0">
                <a:latin typeface="Cordia New" panose="020B0304020202020204" pitchFamily="34" charset="-34"/>
                <a:cs typeface="+mn-cs"/>
              </a:rPr>
              <a:t>การออกเสียงที่ถูกต้อง</a:t>
            </a:r>
          </a:p>
        </p:txBody>
      </p:sp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66488" y="1867898"/>
            <a:ext cx="4962750" cy="192052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ถ้าต้องการฝึกทักษะการฟัง</a:t>
            </a:r>
            <a:b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200" b="1" u="sng" dirty="0" smtClean="0">
                <a:latin typeface="Cordia New" panose="020B0304020202020204" pitchFamily="34" charset="-34"/>
                <a:cs typeface="+mn-cs"/>
              </a:rPr>
              <a:t>พร้อมการอ่านออกเสียง</a:t>
            </a:r>
            <a:r>
              <a:rPr lang="th-TH" altLang="th-TH" sz="2200" dirty="0" smtClean="0">
                <a:latin typeface="Cordia New" panose="020B0304020202020204" pitchFamily="34" charset="-34"/>
                <a:cs typeface="+mn-cs"/>
              </a:rPr>
              <a:t> </a:t>
            </a:r>
          </a:p>
          <a:p>
            <a:pPr algn="ctr">
              <a:buNone/>
            </a:pPr>
            <a:endParaRPr lang="th-TH" altLang="th-TH" sz="22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2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เปิดฟังการออกเสียงและออกเสียงตามไปพร้อมๆกันหลายๆครั้งจนชำนาญ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9174018" y="2618822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6682867" y="826078"/>
            <a:ext cx="4460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</a:rPr>
              <a:t>เมื่อ</a:t>
            </a:r>
            <a:r>
              <a:rPr lang="th-TH" altLang="th-TH" sz="2400" dirty="0">
                <a:latin typeface="Cordia New" panose="020B0304020202020204" pitchFamily="34" charset="-34"/>
              </a:rPr>
              <a:t>เตรียมกระดาษและปากกาหรือ</a:t>
            </a:r>
            <a:r>
              <a:rPr lang="th-TH" altLang="th-TH" sz="2400" dirty="0" smtClean="0">
                <a:latin typeface="Cordia New" panose="020B0304020202020204" pitchFamily="34" charset="-34"/>
              </a:rPr>
              <a:t>ดินสอ</a:t>
            </a:r>
            <a:br>
              <a:rPr lang="th-TH" altLang="th-TH" sz="2400" dirty="0" smtClean="0">
                <a:latin typeface="Cordia New" panose="020B0304020202020204" pitchFamily="34" charset="-34"/>
              </a:rPr>
            </a:br>
            <a:r>
              <a:rPr lang="th-TH" altLang="th-TH" sz="2400" dirty="0" smtClean="0">
                <a:latin typeface="Cordia New" panose="020B0304020202020204" pitchFamily="34" charset="-34"/>
              </a:rPr>
              <a:t>พร้อม</a:t>
            </a:r>
            <a:r>
              <a:rPr lang="th-TH" altLang="th-TH" sz="2400" dirty="0">
                <a:latin typeface="Cordia New" panose="020B0304020202020204" pitchFamily="34" charset="-34"/>
              </a:rPr>
              <a:t>แล้ว คุณสามารถฝึกตามขั้นตอนต่อไปนี้</a:t>
            </a: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6866488" y="4103844"/>
            <a:ext cx="4962750" cy="20867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400" b="1" u="sng" dirty="0" smtClean="0">
                <a:latin typeface="Cordia New" panose="020B0304020202020204" pitchFamily="34" charset="-34"/>
                <a:cs typeface="+mn-cs"/>
              </a:rPr>
              <a:t>ถ้าต้องการฝึกความสามารถในการจำศัพท์และการสะกดคำ</a:t>
            </a: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endParaRPr lang="th-TH" altLang="th-TH" sz="2400" dirty="0" smtClean="0">
              <a:latin typeface="Cordia New" panose="020B0304020202020204" pitchFamily="34" charset="-34"/>
              <a:cs typeface="+mn-cs"/>
            </a:endParaRPr>
          </a:p>
          <a:p>
            <a:pPr algn="ctr">
              <a:buNone/>
            </a:pPr>
            <a:r>
              <a:rPr lang="th-TH" altLang="th-TH" sz="2400" dirty="0" smtClean="0">
                <a:solidFill>
                  <a:srgbClr val="FF0000"/>
                </a:solidFill>
                <a:latin typeface="Cordia New" panose="020B0304020202020204" pitchFamily="34" charset="-34"/>
                <a:cs typeface="+mn-cs"/>
              </a:rPr>
              <a:t>ดูรูปแต่ละรูปและเขียนคำศัพท์ลงในการดาษ หลังจากนั้นตรวจทานโดยกรฟังหรือดูเฉลยจากด้านล่าง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9348843" y="4957303"/>
            <a:ext cx="212447" cy="37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0258" y="183339"/>
            <a:ext cx="905985" cy="14737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922" y="224574"/>
            <a:ext cx="1117742" cy="16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37525"/>
              </p:ext>
            </p:extLst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920767" y="370189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84327"/>
              </p:ext>
            </p:extLst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1026" name="Picture 2" descr="(1) fisherma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04" y="1183472"/>
            <a:ext cx="3701932" cy="263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(2) sing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07" y="1405741"/>
            <a:ext cx="2347655" cy="274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905394" y="6000479"/>
            <a:ext cx="10946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fisherman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ชาวประมง</a:t>
            </a:r>
            <a:endParaRPr lang="th-TH" sz="1400" dirty="0"/>
          </a:p>
        </p:txBody>
      </p:sp>
      <p:sp>
        <p:nvSpPr>
          <p:cNvPr id="3" name="Rectangle 2"/>
          <p:cNvSpPr/>
          <p:nvPr/>
        </p:nvSpPr>
        <p:spPr>
          <a:xfrm rot="10800000">
            <a:off x="6698640" y="6000479"/>
            <a:ext cx="804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singer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นักร้อง</a:t>
            </a:r>
            <a:endParaRPr lang="th-TH" sz="1400" dirty="0"/>
          </a:p>
        </p:txBody>
      </p:sp>
      <p:pic>
        <p:nvPicPr>
          <p:cNvPr id="4" name="1_fisherma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481378" y="2543991"/>
            <a:ext cx="609600" cy="467829"/>
          </a:xfrm>
          <a:prstGeom prst="rect">
            <a:avLst/>
          </a:prstGeom>
        </p:spPr>
      </p:pic>
      <p:pic>
        <p:nvPicPr>
          <p:cNvPr id="5" name="2_sing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74875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3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25504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2050" name="Picture 2" descr="(3) butch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79" y="1537420"/>
            <a:ext cx="3471132" cy="250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(4) wai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75" y="1029380"/>
            <a:ext cx="2182084" cy="30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6571264" y="5938544"/>
            <a:ext cx="1213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waiter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บริกร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 (ชาย)</a:t>
            </a:r>
            <a:endParaRPr lang="th-TH" sz="1400" dirty="0"/>
          </a:p>
        </p:txBody>
      </p:sp>
      <p:sp>
        <p:nvSpPr>
          <p:cNvPr id="3" name="Rectangle 2"/>
          <p:cNvSpPr/>
          <p:nvPr/>
        </p:nvSpPr>
        <p:spPr>
          <a:xfrm rot="10800000">
            <a:off x="4696945" y="5938545"/>
            <a:ext cx="12386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butcher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คนขายเนื้อ</a:t>
            </a:r>
            <a:endParaRPr lang="th-TH" sz="1400" dirty="0"/>
          </a:p>
        </p:txBody>
      </p:sp>
      <p:pic>
        <p:nvPicPr>
          <p:cNvPr id="4" name="3_butch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99919" y="2471519"/>
            <a:ext cx="609600" cy="609600"/>
          </a:xfrm>
          <a:prstGeom prst="rect">
            <a:avLst/>
          </a:prstGeom>
        </p:spPr>
      </p:pic>
      <p:pic>
        <p:nvPicPr>
          <p:cNvPr id="5" name="4_wait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00631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8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295716" y="4455634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5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6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859711" y="444576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3074" name="Picture 2" descr="(5) waitr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252" y="1148521"/>
            <a:ext cx="2343623" cy="33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514122" y="6047344"/>
            <a:ext cx="13211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waitress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บริกร</a:t>
            </a:r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 (หญิง)</a:t>
            </a:r>
            <a:endParaRPr lang="th-TH" sz="1400" dirty="0"/>
          </a:p>
        </p:txBody>
      </p:sp>
      <p:pic>
        <p:nvPicPr>
          <p:cNvPr id="3075" name="Picture 3" descr="(6) danc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981" y="1196466"/>
            <a:ext cx="3625513" cy="303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18489" y="6047345"/>
            <a:ext cx="948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dancer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นักเต้น</a:t>
            </a:r>
            <a:endParaRPr lang="th-TH" sz="1400" dirty="0"/>
          </a:p>
        </p:txBody>
      </p:sp>
    </p:spTree>
    <p:extLst>
      <p:ext uri="{BB962C8B-B14F-4D97-AF65-F5344CB8AC3E}">
        <p14:creationId xmlns:p14="http://schemas.microsoft.com/office/powerpoint/2010/main" val="81650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8887" y="4237585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7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8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61206" y="4567614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4098" name="Picture 2" descr="(7) policem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658" y="1085233"/>
            <a:ext cx="1978583" cy="302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591973" y="6047344"/>
            <a:ext cx="1065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policeman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ตำรวจ</a:t>
            </a:r>
            <a:endParaRPr lang="th-TH" sz="1400" dirty="0"/>
          </a:p>
        </p:txBody>
      </p:sp>
      <p:pic>
        <p:nvPicPr>
          <p:cNvPr id="4099" name="Picture 3" descr="(8) driv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314" y="1304347"/>
            <a:ext cx="3047085" cy="310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86634" y="6047344"/>
            <a:ext cx="9847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driver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คนขับรถ</a:t>
            </a:r>
            <a:endParaRPr lang="th-TH" sz="1400" dirty="0"/>
          </a:p>
        </p:txBody>
      </p:sp>
      <p:pic>
        <p:nvPicPr>
          <p:cNvPr id="4" name="7_policema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53758" y="2471519"/>
            <a:ext cx="609600" cy="609600"/>
          </a:xfrm>
          <a:prstGeom prst="rect">
            <a:avLst/>
          </a:prstGeom>
        </p:spPr>
      </p:pic>
      <p:pic>
        <p:nvPicPr>
          <p:cNvPr id="5" name="8_driv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86752" y="2791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857469" y="4628122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9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10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285898" y="4526487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5122" name="Picture 2" descr="(9) dentis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956" y="1107081"/>
            <a:ext cx="2946676" cy="336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548611" y="6000479"/>
            <a:ext cx="10946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dentist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ทันตแพทย์</a:t>
            </a:r>
            <a:endParaRPr lang="th-TH" sz="1400" dirty="0"/>
          </a:p>
        </p:txBody>
      </p:sp>
      <p:pic>
        <p:nvPicPr>
          <p:cNvPr id="5123" name="Picture 3" descr="(10) hairdress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89" y="1412284"/>
            <a:ext cx="2889260" cy="288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592222" y="6000479"/>
            <a:ext cx="10560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hairdresser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ช่างทำผม</a:t>
            </a:r>
            <a:endParaRPr lang="th-TH" sz="1400" dirty="0"/>
          </a:p>
        </p:txBody>
      </p:sp>
      <p:pic>
        <p:nvPicPr>
          <p:cNvPr id="4" name="9_dentis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14873" y="2471519"/>
            <a:ext cx="609600" cy="609600"/>
          </a:xfrm>
          <a:prstGeom prst="rect">
            <a:avLst/>
          </a:prstGeom>
        </p:spPr>
      </p:pic>
      <p:pic>
        <p:nvPicPr>
          <p:cNvPr id="8" name="10_hairdress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00631" y="27915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9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37127" y="4518541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11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12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559297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pic>
        <p:nvPicPr>
          <p:cNvPr id="7170" name="Picture 2" descr="(11) housekeep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99" y="1350005"/>
            <a:ext cx="3168536" cy="316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10800000">
            <a:off x="4400624" y="6047344"/>
            <a:ext cx="14476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housekeeper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แม่บ้าน</a:t>
            </a:r>
            <a:endParaRPr lang="th-TH" sz="1400" dirty="0"/>
          </a:p>
        </p:txBody>
      </p:sp>
      <p:pic>
        <p:nvPicPr>
          <p:cNvPr id="7171" name="Picture 3" descr="(12) pain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016" y="1229104"/>
            <a:ext cx="2617893" cy="312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0800000">
            <a:off x="6600001" y="6047345"/>
            <a:ext cx="885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painter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ช่างสี</a:t>
            </a:r>
            <a:endParaRPr lang="th-TH" sz="1400" dirty="0"/>
          </a:p>
        </p:txBody>
      </p:sp>
      <p:pic>
        <p:nvPicPr>
          <p:cNvPr id="4" name="11_housekeep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14873" y="2501969"/>
            <a:ext cx="609600" cy="609600"/>
          </a:xfrm>
          <a:prstGeom prst="rect">
            <a:avLst/>
          </a:prstGeom>
        </p:spPr>
      </p:pic>
      <p:pic>
        <p:nvPicPr>
          <p:cNvPr id="5" name="12_painter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04799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4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6027314" y="0"/>
            <a:ext cx="425012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37127" y="4586507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/>
          </p:nvPr>
        </p:nvGraphicFramePr>
        <p:xfrm>
          <a:off x="4221632" y="2501969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9009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13 </a:t>
            </a:r>
            <a:endParaRPr lang="en-US" altLang="th-TH" sz="320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258008" y="370190"/>
            <a:ext cx="2342623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dirty="0" smtClean="0"/>
              <a:t>Number 14 </a:t>
            </a:r>
            <a:endParaRPr lang="en-US" altLang="th-TH" sz="3200" dirty="0"/>
          </a:p>
        </p:txBody>
      </p:sp>
      <p:graphicFrame>
        <p:nvGraphicFramePr>
          <p:cNvPr id="20" name="Group 119"/>
          <p:cNvGraphicFramePr>
            <a:graphicFrameLocks noGrp="1"/>
          </p:cNvGraphicFramePr>
          <p:nvPr>
            <p:extLst/>
          </p:nvPr>
        </p:nvGraphicFramePr>
        <p:xfrm>
          <a:off x="10312283" y="2791544"/>
          <a:ext cx="1421640" cy="579150"/>
        </p:xfrm>
        <a:graphic>
          <a:graphicData uri="http://schemas.openxmlformats.org/drawingml/2006/table">
            <a:tbl>
              <a:tblPr/>
              <a:tblGrid>
                <a:gridCol w="1421640"/>
              </a:tblGrid>
              <a:tr h="2499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      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74246" y="4622498"/>
            <a:ext cx="3026385" cy="58477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th-TH" sz="3200" b="1" dirty="0" smtClean="0"/>
              <a:t>……………………..</a:t>
            </a:r>
            <a:endParaRPr lang="en-US" altLang="th-TH" sz="3200" b="1" dirty="0"/>
          </a:p>
        </p:txBody>
      </p:sp>
      <p:sp>
        <p:nvSpPr>
          <p:cNvPr id="2" name="Rectangle 1"/>
          <p:cNvSpPr/>
          <p:nvPr/>
        </p:nvSpPr>
        <p:spPr>
          <a:xfrm rot="10800000">
            <a:off x="4473085" y="6000479"/>
            <a:ext cx="13027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dressmaker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ช่างตัดเย็บ</a:t>
            </a:r>
            <a:endParaRPr lang="th-TH" sz="1400" dirty="0"/>
          </a:p>
        </p:txBody>
      </p:sp>
      <p:pic>
        <p:nvPicPr>
          <p:cNvPr id="8194" name="Picture 2" descr="(13) dressmak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430" y="1205618"/>
            <a:ext cx="2209160" cy="329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(14) artis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609" y="1334523"/>
            <a:ext cx="2353834" cy="2662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0800000">
            <a:off x="6467106" y="6000479"/>
            <a:ext cx="1227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ngsana New" panose="02020603050405020304" pitchFamily="18" charset="-34"/>
              </a:rPr>
              <a:t>artist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/>
            <a:r>
              <a:rPr lang="th-TH" sz="1400" dirty="0" err="1">
                <a:solidFill>
                  <a:srgbClr val="FF0000"/>
                </a:solidFill>
                <a:ea typeface="Times New Roman" panose="02020603050405020304" pitchFamily="18" charset="0"/>
                <a:cs typeface="Tahoma" panose="020B0604030504040204" pitchFamily="34" charset="0"/>
              </a:rPr>
              <a:t>จิตรกร</a:t>
            </a:r>
            <a:endParaRPr lang="th-TH" sz="1400" dirty="0"/>
          </a:p>
        </p:txBody>
      </p:sp>
      <p:pic>
        <p:nvPicPr>
          <p:cNvPr id="5" name="13_dressmak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460098" y="2501969"/>
            <a:ext cx="609600" cy="609600"/>
          </a:xfrm>
          <a:prstGeom prst="rect">
            <a:avLst/>
          </a:prstGeom>
        </p:spPr>
      </p:pic>
      <p:pic>
        <p:nvPicPr>
          <p:cNvPr id="8" name="14_artis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63127" y="2776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9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9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3943</TotalTime>
  <Words>310</Words>
  <Application>Microsoft Office PowerPoint</Application>
  <PresentationFormat>Widescreen</PresentationFormat>
  <Paragraphs>156</Paragraphs>
  <Slides>16</Slides>
  <Notes>0</Notes>
  <HiddenSlides>0</HiddenSlides>
  <MMClips>23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Angsana New</vt:lpstr>
      <vt:lpstr>Arial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318</cp:revision>
  <cp:lastPrinted>2016-05-27T06:24:58Z</cp:lastPrinted>
  <dcterms:created xsi:type="dcterms:W3CDTF">2015-01-09T05:03:30Z</dcterms:created>
  <dcterms:modified xsi:type="dcterms:W3CDTF">2016-06-12T15:16:08Z</dcterms:modified>
</cp:coreProperties>
</file>