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7" r:id="rId2"/>
    <p:sldId id="268" r:id="rId3"/>
    <p:sldId id="295" r:id="rId4"/>
    <p:sldId id="308" r:id="rId5"/>
    <p:sldId id="309" r:id="rId6"/>
    <p:sldId id="310" r:id="rId7"/>
    <p:sldId id="311" r:id="rId8"/>
    <p:sldId id="312" r:id="rId9"/>
    <p:sldId id="313" r:id="rId10"/>
    <p:sldId id="314" r:id="rId11"/>
    <p:sldId id="315" r:id="rId12"/>
    <p:sldId id="316" r:id="rId13"/>
    <p:sldId id="317" r:id="rId14"/>
    <p:sldId id="318" r:id="rId15"/>
    <p:sldId id="319" r:id="rId16"/>
    <p:sldId id="320" r:id="rId17"/>
    <p:sldId id="321" r:id="rId18"/>
    <p:sldId id="322" r:id="rId19"/>
    <p:sldId id="323" r:id="rId20"/>
    <p:sldId id="307" r:id="rId21"/>
    <p:sldId id="282" r:id="rId22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sinee.wim" initials="N" lastIdx="1" clrIdx="0">
    <p:extLst>
      <p:ext uri="{19B8F6BF-5375-455C-9EA6-DF929625EA0E}">
        <p15:presenceInfo xmlns:p15="http://schemas.microsoft.com/office/powerpoint/2012/main" userId="Natsinee.wi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809" autoAdjust="0"/>
    <p:restoredTop sz="94660"/>
  </p:normalViewPr>
  <p:slideViewPr>
    <p:cSldViewPr snapToGrid="0">
      <p:cViewPr varScale="1">
        <p:scale>
          <a:sx n="74" d="100"/>
          <a:sy n="74" d="100"/>
        </p:scale>
        <p:origin x="7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FD2B6A-F6CD-4C74-9E82-18D1E8018AD3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692BDC-A898-4E51-8BBD-5821A38D5FF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05514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129293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467691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630451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632708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991190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66188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488243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073911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45460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897170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18897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EB05-FF51-41A1-A459-8DEEADF2D49F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5371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16.mp3"/><Relationship Id="rId7" Type="http://schemas.openxmlformats.org/officeDocument/2006/relationships/image" Target="../media/image20.jpeg"/><Relationship Id="rId2" Type="http://schemas.openxmlformats.org/officeDocument/2006/relationships/audio" Target="../media/media15.mp3"/><Relationship Id="rId1" Type="http://schemas.microsoft.com/office/2007/relationships/media" Target="../media/media15.mp3"/><Relationship Id="rId6" Type="http://schemas.openxmlformats.org/officeDocument/2006/relationships/image" Target="../media/image19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6.mp3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18.mp3"/><Relationship Id="rId7" Type="http://schemas.openxmlformats.org/officeDocument/2006/relationships/image" Target="../media/image22.jpeg"/><Relationship Id="rId2" Type="http://schemas.openxmlformats.org/officeDocument/2006/relationships/audio" Target="../media/media17.mp3"/><Relationship Id="rId1" Type="http://schemas.microsoft.com/office/2007/relationships/media" Target="../media/media17.mp3"/><Relationship Id="rId6" Type="http://schemas.openxmlformats.org/officeDocument/2006/relationships/image" Target="../media/image21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8.mp3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20.mp3"/><Relationship Id="rId7" Type="http://schemas.openxmlformats.org/officeDocument/2006/relationships/image" Target="../media/image24.jpeg"/><Relationship Id="rId2" Type="http://schemas.openxmlformats.org/officeDocument/2006/relationships/audio" Target="../media/media19.mp3"/><Relationship Id="rId1" Type="http://schemas.microsoft.com/office/2007/relationships/media" Target="../media/media19.mp3"/><Relationship Id="rId6" Type="http://schemas.openxmlformats.org/officeDocument/2006/relationships/image" Target="../media/image23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0.mp3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22.mp3"/><Relationship Id="rId7" Type="http://schemas.openxmlformats.org/officeDocument/2006/relationships/image" Target="../media/image26.jpeg"/><Relationship Id="rId2" Type="http://schemas.openxmlformats.org/officeDocument/2006/relationships/audio" Target="../media/media21.mp3"/><Relationship Id="rId1" Type="http://schemas.microsoft.com/office/2007/relationships/media" Target="../media/media21.mp3"/><Relationship Id="rId6" Type="http://schemas.openxmlformats.org/officeDocument/2006/relationships/image" Target="../media/image25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2.mp3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24.mp3"/><Relationship Id="rId7" Type="http://schemas.openxmlformats.org/officeDocument/2006/relationships/image" Target="../media/image28.jpeg"/><Relationship Id="rId2" Type="http://schemas.openxmlformats.org/officeDocument/2006/relationships/audio" Target="../media/media23.mp3"/><Relationship Id="rId1" Type="http://schemas.microsoft.com/office/2007/relationships/media" Target="../media/media23.mp3"/><Relationship Id="rId6" Type="http://schemas.openxmlformats.org/officeDocument/2006/relationships/image" Target="../media/image27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4.mp3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26.mp3"/><Relationship Id="rId7" Type="http://schemas.openxmlformats.org/officeDocument/2006/relationships/image" Target="../media/image30.jpeg"/><Relationship Id="rId2" Type="http://schemas.openxmlformats.org/officeDocument/2006/relationships/audio" Target="../media/media25.mp3"/><Relationship Id="rId1" Type="http://schemas.microsoft.com/office/2007/relationships/media" Target="../media/media25.mp3"/><Relationship Id="rId6" Type="http://schemas.openxmlformats.org/officeDocument/2006/relationships/image" Target="../media/image29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6.mp3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28.mp3"/><Relationship Id="rId7" Type="http://schemas.openxmlformats.org/officeDocument/2006/relationships/image" Target="../media/image32.jpeg"/><Relationship Id="rId2" Type="http://schemas.openxmlformats.org/officeDocument/2006/relationships/audio" Target="../media/media27.mp3"/><Relationship Id="rId1" Type="http://schemas.microsoft.com/office/2007/relationships/media" Target="../media/media27.mp3"/><Relationship Id="rId6" Type="http://schemas.openxmlformats.org/officeDocument/2006/relationships/image" Target="../media/image31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8.mp3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30.mp3"/><Relationship Id="rId7" Type="http://schemas.openxmlformats.org/officeDocument/2006/relationships/image" Target="../media/image34.jpeg"/><Relationship Id="rId2" Type="http://schemas.openxmlformats.org/officeDocument/2006/relationships/audio" Target="../media/media29.mp3"/><Relationship Id="rId1" Type="http://schemas.microsoft.com/office/2007/relationships/media" Target="../media/media29.mp3"/><Relationship Id="rId6" Type="http://schemas.openxmlformats.org/officeDocument/2006/relationships/image" Target="../media/image33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30.mp3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32.mp3"/><Relationship Id="rId7" Type="http://schemas.openxmlformats.org/officeDocument/2006/relationships/image" Target="../media/image36.jpeg"/><Relationship Id="rId2" Type="http://schemas.openxmlformats.org/officeDocument/2006/relationships/audio" Target="../media/media31.mp3"/><Relationship Id="rId1" Type="http://schemas.microsoft.com/office/2007/relationships/media" Target="../media/media31.mp3"/><Relationship Id="rId6" Type="http://schemas.openxmlformats.org/officeDocument/2006/relationships/image" Target="../media/image35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32.mp3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34.mp3"/><Relationship Id="rId7" Type="http://schemas.openxmlformats.org/officeDocument/2006/relationships/image" Target="../media/image38.jpeg"/><Relationship Id="rId2" Type="http://schemas.openxmlformats.org/officeDocument/2006/relationships/audio" Target="../media/media33.mp3"/><Relationship Id="rId1" Type="http://schemas.microsoft.com/office/2007/relationships/media" Target="../media/media33.mp3"/><Relationship Id="rId6" Type="http://schemas.openxmlformats.org/officeDocument/2006/relationships/image" Target="../media/image37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34.mp3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5.mp3"/><Relationship Id="rId1" Type="http://schemas.microsoft.com/office/2007/relationships/media" Target="../media/media35.mp3"/><Relationship Id="rId6" Type="http://schemas.openxmlformats.org/officeDocument/2006/relationships/image" Target="../media/image6.pn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2.mp3"/><Relationship Id="rId7" Type="http://schemas.openxmlformats.org/officeDocument/2006/relationships/image" Target="../media/image5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4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.mp3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4.mp3"/><Relationship Id="rId7" Type="http://schemas.openxmlformats.org/officeDocument/2006/relationships/image" Target="../media/image8.jpeg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7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4.mp3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6.mp3"/><Relationship Id="rId7" Type="http://schemas.openxmlformats.org/officeDocument/2006/relationships/image" Target="../media/image10.jpeg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6" Type="http://schemas.openxmlformats.org/officeDocument/2006/relationships/image" Target="../media/image9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6.mp3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8.mp3"/><Relationship Id="rId7" Type="http://schemas.openxmlformats.org/officeDocument/2006/relationships/image" Target="../media/image12.jpeg"/><Relationship Id="rId2" Type="http://schemas.openxmlformats.org/officeDocument/2006/relationships/audio" Target="../media/media7.mp3"/><Relationship Id="rId1" Type="http://schemas.microsoft.com/office/2007/relationships/media" Target="../media/media7.mp3"/><Relationship Id="rId6" Type="http://schemas.openxmlformats.org/officeDocument/2006/relationships/image" Target="../media/image11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8.mp3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10.mp3"/><Relationship Id="rId7" Type="http://schemas.openxmlformats.org/officeDocument/2006/relationships/image" Target="../media/image14.jpeg"/><Relationship Id="rId2" Type="http://schemas.openxmlformats.org/officeDocument/2006/relationships/audio" Target="../media/media9.mp3"/><Relationship Id="rId1" Type="http://schemas.microsoft.com/office/2007/relationships/media" Target="../media/media9.mp3"/><Relationship Id="rId6" Type="http://schemas.openxmlformats.org/officeDocument/2006/relationships/image" Target="../media/image13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0.mp3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12.mp3"/><Relationship Id="rId7" Type="http://schemas.openxmlformats.org/officeDocument/2006/relationships/image" Target="../media/image16.jpeg"/><Relationship Id="rId2" Type="http://schemas.openxmlformats.org/officeDocument/2006/relationships/audio" Target="../media/media11.mp3"/><Relationship Id="rId1" Type="http://schemas.microsoft.com/office/2007/relationships/media" Target="../media/media11.mp3"/><Relationship Id="rId6" Type="http://schemas.openxmlformats.org/officeDocument/2006/relationships/image" Target="../media/image15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2.mp3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14.mp3"/><Relationship Id="rId7" Type="http://schemas.openxmlformats.org/officeDocument/2006/relationships/image" Target="../media/image18.jpeg"/><Relationship Id="rId2" Type="http://schemas.openxmlformats.org/officeDocument/2006/relationships/audio" Target="../media/media13.mp3"/><Relationship Id="rId1" Type="http://schemas.microsoft.com/office/2007/relationships/media" Target="../media/media13.mp3"/><Relationship Id="rId6" Type="http://schemas.openxmlformats.org/officeDocument/2006/relationships/image" Target="../media/image17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4.mp3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562165" y="0"/>
            <a:ext cx="57911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105463" y="0"/>
            <a:ext cx="45670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8" name="Text Box 73"/>
          <p:cNvSpPr txBox="1">
            <a:spLocks noChangeArrowheads="1"/>
          </p:cNvSpPr>
          <p:nvPr/>
        </p:nvSpPr>
        <p:spPr bwMode="auto">
          <a:xfrm>
            <a:off x="6723521" y="3297497"/>
            <a:ext cx="5629835" cy="2516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สื่อการเรียนรู้ด้วยตัวเอง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ชุด </a:t>
            </a:r>
            <a:r>
              <a:rPr lang="en-US" altLang="en-US" sz="3200" b="1" dirty="0" smtClean="0">
                <a:latin typeface="Calibri" panose="020F0502020204030204" pitchFamily="34" charset="0"/>
                <a:cs typeface="+mn-cs"/>
              </a:rPr>
              <a:t>Basic vocab</a:t>
            </a:r>
            <a:endParaRPr lang="th-TH" altLang="en-US" sz="3200" b="1" dirty="0" smtClean="0">
              <a:latin typeface="Calibri" panose="020F0502020204030204" pitchFamily="34" charset="0"/>
              <a:cs typeface="+mn-cs"/>
            </a:endParaRPr>
          </a:p>
          <a:p>
            <a:pPr>
              <a:buNone/>
            </a:pPr>
            <a:r>
              <a:rPr lang="th-TH" sz="3200" b="1" dirty="0">
                <a:cs typeface="+mn-cs"/>
              </a:rPr>
              <a:t>หมวดที่ </a:t>
            </a:r>
            <a:r>
              <a:rPr lang="en-US" sz="3200" b="1" dirty="0">
                <a:cs typeface="+mn-cs"/>
              </a:rPr>
              <a:t>8</a:t>
            </a:r>
            <a:r>
              <a:rPr lang="th-TH" sz="3200" b="1" dirty="0">
                <a:cs typeface="+mn-cs"/>
              </a:rPr>
              <a:t> เครื่องประดับ และเครื่องแต่งกาย</a:t>
            </a:r>
            <a:r>
              <a:rPr lang="en-US" sz="3200" b="1" dirty="0">
                <a:cs typeface="+mn-cs"/>
              </a:rPr>
              <a:t> </a:t>
            </a:r>
            <a:endParaRPr lang="en-US" sz="3200" b="1" dirty="0" smtClean="0">
              <a:cs typeface="+mn-cs"/>
            </a:endParaRPr>
          </a:p>
          <a:p>
            <a:pPr>
              <a:buNone/>
            </a:pPr>
            <a:r>
              <a:rPr lang="en-US" sz="3200" b="1" dirty="0" smtClean="0">
                <a:cs typeface="+mn-cs"/>
              </a:rPr>
              <a:t>(</a:t>
            </a:r>
            <a:r>
              <a:rPr lang="en-US" sz="3200" b="1" dirty="0">
                <a:cs typeface="+mn-cs"/>
              </a:rPr>
              <a:t>Clothing and Accessories</a:t>
            </a:r>
            <a:r>
              <a:rPr lang="en-US" sz="3200" b="1" dirty="0" smtClean="0">
                <a:cs typeface="+mn-cs"/>
              </a:rPr>
              <a:t>)</a:t>
            </a:r>
            <a:endParaRPr lang="en-US" sz="3200" dirty="0">
              <a:cs typeface="+mn-cs"/>
            </a:endParaRP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7362937" y="6320241"/>
            <a:ext cx="3906076" cy="288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200" dirty="0">
                <a:latin typeface="Calibri" panose="020F0502020204030204" pitchFamily="34" charset="0"/>
              </a:rPr>
              <a:t>Copyright © </a:t>
            </a:r>
            <a:r>
              <a:rPr lang="en-US" altLang="th-TH" sz="1200" dirty="0" smtClean="0">
                <a:latin typeface="Calibri" panose="020F0502020204030204" pitchFamily="34" charset="0"/>
              </a:rPr>
              <a:t>2016 </a:t>
            </a:r>
            <a:r>
              <a:rPr lang="en-US" altLang="th-TH" sz="1200" dirty="0">
                <a:latin typeface="Calibri" panose="020F0502020204030204" pitchFamily="34" charset="0"/>
              </a:rPr>
              <a:t>Self-access Learning Centre, KMUTT </a:t>
            </a:r>
            <a:endParaRPr lang="th-TH" altLang="th-TH" sz="1200" dirty="0">
              <a:latin typeface="Calibri" panose="020F0502020204030204" pitchFamily="34" charset="0"/>
            </a:endParaRPr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8" name="Picture 2" descr="(3) high heeled sho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1438" y="470020"/>
            <a:ext cx="3757575" cy="2578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11568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15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16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8194" name="Picture 2" descr="(15) ri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0725" y="1134009"/>
            <a:ext cx="2235093" cy="2735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5178382" y="6215225"/>
            <a:ext cx="7625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ring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แหวน</a:t>
            </a:r>
            <a:endParaRPr lang="th-TH" sz="1400" dirty="0"/>
          </a:p>
        </p:txBody>
      </p:sp>
      <p:pic>
        <p:nvPicPr>
          <p:cNvPr id="8195" name="Picture 3" descr="(16) boots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1258" y="1862723"/>
            <a:ext cx="2762264" cy="1857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463784" y="6215225"/>
            <a:ext cx="11104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boots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รอง</a:t>
            </a:r>
            <a:r>
              <a:rPr lang="th-TH" sz="1400" dirty="0" err="1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เท้าบู๊ท</a:t>
            </a:r>
            <a:endParaRPr lang="th-TH" sz="1400" dirty="0"/>
          </a:p>
        </p:txBody>
      </p:sp>
      <p:pic>
        <p:nvPicPr>
          <p:cNvPr id="4" name="15_ring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29522" y="2486744"/>
            <a:ext cx="609600" cy="609600"/>
          </a:xfrm>
          <a:prstGeom prst="rect">
            <a:avLst/>
          </a:prstGeom>
        </p:spPr>
      </p:pic>
      <p:pic>
        <p:nvPicPr>
          <p:cNvPr id="5" name="16_boots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18303" y="276109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4381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1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17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18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9218" name="Picture 2" descr="(17) belt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813" y="1593740"/>
            <a:ext cx="3162273" cy="215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5017396" y="6119592"/>
            <a:ext cx="914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belt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เข็มขัด</a:t>
            </a:r>
            <a:endParaRPr lang="th-TH" sz="1400" dirty="0"/>
          </a:p>
        </p:txBody>
      </p:sp>
      <p:pic>
        <p:nvPicPr>
          <p:cNvPr id="1026" name="Picture 2" descr="(4) slippers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968" y="1377884"/>
            <a:ext cx="3031627" cy="252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 rot="10800000">
            <a:off x="6473771" y="6119593"/>
            <a:ext cx="14005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slippers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รองเท้าแตะ</a:t>
            </a:r>
            <a:endParaRPr lang="th-TH" sz="1400" dirty="0"/>
          </a:p>
        </p:txBody>
      </p:sp>
      <p:pic>
        <p:nvPicPr>
          <p:cNvPr id="5" name="17_bel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39594" y="2471519"/>
            <a:ext cx="609600" cy="609600"/>
          </a:xfrm>
          <a:prstGeom prst="rect">
            <a:avLst/>
          </a:prstGeom>
        </p:spPr>
      </p:pic>
      <p:pic>
        <p:nvPicPr>
          <p:cNvPr id="8" name="18_slippers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18303" y="27915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0905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17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19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20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2050" name="Picture 2" descr="(19) jean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8887" y="1152462"/>
            <a:ext cx="1890149" cy="2887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725185" y="6177492"/>
            <a:ext cx="11460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jeans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กางเกง</a:t>
            </a:r>
            <a:r>
              <a:rPr lang="th-TH" sz="1400" dirty="0" err="1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ยีนส์</a:t>
            </a:r>
            <a:endParaRPr lang="th-TH" sz="1400" dirty="0"/>
          </a:p>
        </p:txBody>
      </p:sp>
      <p:pic>
        <p:nvPicPr>
          <p:cNvPr id="2051" name="Picture 3" descr="(20) watch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4949" y="1362195"/>
            <a:ext cx="3160746" cy="2578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682154" y="6134599"/>
            <a:ext cx="7901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watch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นาฬิกา</a:t>
            </a:r>
            <a:endParaRPr lang="th-TH" sz="1400" dirty="0"/>
          </a:p>
        </p:txBody>
      </p:sp>
      <p:pic>
        <p:nvPicPr>
          <p:cNvPr id="4" name="19_jeans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06693" y="2471519"/>
            <a:ext cx="609600" cy="609600"/>
          </a:xfrm>
          <a:prstGeom prst="rect">
            <a:avLst/>
          </a:prstGeom>
        </p:spPr>
      </p:pic>
      <p:pic>
        <p:nvPicPr>
          <p:cNvPr id="5" name="20_watch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18303" y="2819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8699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1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21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22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3074" name="Picture 2" descr="(21) rob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230" y="1238518"/>
            <a:ext cx="3449440" cy="2715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932452" y="6160945"/>
            <a:ext cx="10018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robe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เสื้อคลุม</a:t>
            </a:r>
            <a:endParaRPr lang="th-TH" sz="1400" dirty="0"/>
          </a:p>
        </p:txBody>
      </p:sp>
      <p:pic>
        <p:nvPicPr>
          <p:cNvPr id="3075" name="Picture 3" descr="(2) T shirt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4273" y="1441136"/>
            <a:ext cx="3296062" cy="2700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450997" y="6160946"/>
            <a:ext cx="9041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T-shirt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เสื้อยืด</a:t>
            </a:r>
            <a:endParaRPr lang="th-TH" sz="1400" dirty="0"/>
          </a:p>
        </p:txBody>
      </p:sp>
      <p:pic>
        <p:nvPicPr>
          <p:cNvPr id="4" name="21_rob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06693" y="2471519"/>
            <a:ext cx="609600" cy="609600"/>
          </a:xfrm>
          <a:prstGeom prst="rect">
            <a:avLst/>
          </a:prstGeom>
        </p:spPr>
      </p:pic>
      <p:pic>
        <p:nvPicPr>
          <p:cNvPr id="5" name="22_T_shirt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18303" y="277631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2106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1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 23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24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4098" name="Picture 2" descr="(23) pendan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1775" y="972078"/>
            <a:ext cx="2916314" cy="2785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5051027" y="6045949"/>
            <a:ext cx="1038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pendant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จี้</a:t>
            </a:r>
            <a:endParaRPr lang="th-TH" sz="1400" dirty="0"/>
          </a:p>
        </p:txBody>
      </p:sp>
      <p:pic>
        <p:nvPicPr>
          <p:cNvPr id="4099" name="Picture 3" descr="(1) earring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6760" y="1221038"/>
            <a:ext cx="2529487" cy="256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416733" y="6064586"/>
            <a:ext cx="10118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earrings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ต่างหู</a:t>
            </a:r>
            <a:endParaRPr lang="th-TH" sz="1400" dirty="0"/>
          </a:p>
        </p:txBody>
      </p:sp>
      <p:pic>
        <p:nvPicPr>
          <p:cNvPr id="4" name="23_pendan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660697" y="2486744"/>
            <a:ext cx="609600" cy="609600"/>
          </a:xfrm>
          <a:prstGeom prst="rect">
            <a:avLst/>
          </a:prstGeom>
        </p:spPr>
      </p:pic>
      <p:pic>
        <p:nvPicPr>
          <p:cNvPr id="5" name="24_earings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75122" y="2819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6461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17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 25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26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5122" name="Picture 2" descr="(8) sock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53366"/>
            <a:ext cx="3961415" cy="2497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972410" y="6067378"/>
            <a:ext cx="8628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socks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ถุงเท้า</a:t>
            </a:r>
            <a:endParaRPr lang="th-TH" sz="1400" dirty="0"/>
          </a:p>
        </p:txBody>
      </p:sp>
      <p:pic>
        <p:nvPicPr>
          <p:cNvPr id="5123" name="Picture 3" descr="(4) shoe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6917" y="1470823"/>
            <a:ext cx="3102615" cy="2279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503599" y="6047345"/>
            <a:ext cx="10193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shoes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รองเท้า</a:t>
            </a:r>
            <a:endParaRPr lang="th-TH" sz="1400" dirty="0"/>
          </a:p>
        </p:txBody>
      </p:sp>
      <p:pic>
        <p:nvPicPr>
          <p:cNvPr id="4" name="25_scocks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06693" y="2471519"/>
            <a:ext cx="609600" cy="609600"/>
          </a:xfrm>
          <a:prstGeom prst="rect">
            <a:avLst/>
          </a:prstGeom>
        </p:spPr>
      </p:pic>
      <p:pic>
        <p:nvPicPr>
          <p:cNvPr id="5" name="26_shoes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18303" y="279686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0076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17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 27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28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6146" name="Picture 2" descr="(6) blous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45" y="1300174"/>
            <a:ext cx="3146966" cy="2789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5022761" y="6047344"/>
            <a:ext cx="10045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Suit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smtClean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เสื้อ</a:t>
            </a:r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สูท</a:t>
            </a:r>
            <a:endParaRPr lang="th-TH" sz="1400" dirty="0"/>
          </a:p>
        </p:txBody>
      </p:sp>
      <p:pic>
        <p:nvPicPr>
          <p:cNvPr id="6147" name="Picture 3" descr="(2) nightclothe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5314" y="1107202"/>
            <a:ext cx="3026393" cy="2847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418732" y="6047344"/>
            <a:ext cx="1226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nightgown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ชุดนอน</a:t>
            </a:r>
            <a:endParaRPr lang="th-TH" sz="1400" dirty="0"/>
          </a:p>
        </p:txBody>
      </p:sp>
      <p:pic>
        <p:nvPicPr>
          <p:cNvPr id="4" name="27_sui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06693" y="2486744"/>
            <a:ext cx="609600" cy="609600"/>
          </a:xfrm>
          <a:prstGeom prst="rect">
            <a:avLst/>
          </a:prstGeom>
        </p:spPr>
      </p:pic>
      <p:pic>
        <p:nvPicPr>
          <p:cNvPr id="5" name="28_nightgown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18303" y="276109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9210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17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 29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30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7170" name="Picture 2" descr="(7) ha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675" y="1754386"/>
            <a:ext cx="3848787" cy="207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605272" y="6102129"/>
            <a:ext cx="12245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hat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หมวกปีกกว้าง</a:t>
            </a:r>
            <a:endParaRPr lang="th-TH" sz="1400" dirty="0"/>
          </a:p>
        </p:txBody>
      </p:sp>
      <p:pic>
        <p:nvPicPr>
          <p:cNvPr id="7171" name="Picture 3" descr="(6) skirt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596" y="1242721"/>
            <a:ext cx="2694932" cy="2780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638852" y="6047344"/>
            <a:ext cx="9966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skirt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กระโปรง</a:t>
            </a:r>
            <a:endParaRPr lang="th-TH" sz="1400" dirty="0"/>
          </a:p>
        </p:txBody>
      </p:sp>
      <p:pic>
        <p:nvPicPr>
          <p:cNvPr id="4" name="29_ha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627652" y="2486743"/>
            <a:ext cx="609600" cy="609600"/>
          </a:xfrm>
          <a:prstGeom prst="rect">
            <a:avLst/>
          </a:prstGeom>
        </p:spPr>
      </p:pic>
      <p:pic>
        <p:nvPicPr>
          <p:cNvPr id="5" name="30_skirt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831558" y="273855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7347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75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 31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32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8194" name="Picture 2" descr="(22) mirro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101" y="1305123"/>
            <a:ext cx="2773698" cy="263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984224" y="6000479"/>
            <a:ext cx="86020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mirror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กระจก</a:t>
            </a:r>
            <a:endParaRPr lang="th-TH" sz="1400" dirty="0"/>
          </a:p>
        </p:txBody>
      </p:sp>
      <p:pic>
        <p:nvPicPr>
          <p:cNvPr id="8195" name="Picture 3" descr="(9) cap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5314" y="1507366"/>
            <a:ext cx="2687828" cy="2230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561223" y="6047344"/>
            <a:ext cx="10081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cap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หมวกแก๊ป</a:t>
            </a:r>
            <a:endParaRPr lang="th-TH" sz="1400" dirty="0"/>
          </a:p>
        </p:txBody>
      </p:sp>
      <p:pic>
        <p:nvPicPr>
          <p:cNvPr id="4" name="31_mirror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06693" y="2471519"/>
            <a:ext cx="609600" cy="609600"/>
          </a:xfrm>
          <a:prstGeom prst="rect">
            <a:avLst/>
          </a:prstGeom>
        </p:spPr>
      </p:pic>
      <p:pic>
        <p:nvPicPr>
          <p:cNvPr id="5" name="32_cap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908830" y="276109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1444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1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 33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34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9218" name="Picture 2" descr="(11) pant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5036" y="1117586"/>
            <a:ext cx="2190175" cy="295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468673" y="6047344"/>
            <a:ext cx="12541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pants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กางเกงขายาว</a:t>
            </a:r>
            <a:endParaRPr lang="th-TH" sz="1400" dirty="0"/>
          </a:p>
        </p:txBody>
      </p:sp>
      <p:sp>
        <p:nvSpPr>
          <p:cNvPr id="3" name="Rectangle 2"/>
          <p:cNvSpPr/>
          <p:nvPr/>
        </p:nvSpPr>
        <p:spPr>
          <a:xfrm rot="10800000">
            <a:off x="6668092" y="6047345"/>
            <a:ext cx="12062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shorts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กางเกงขาสั้น</a:t>
            </a:r>
            <a:endParaRPr lang="th-TH" sz="1400" dirty="0"/>
          </a:p>
        </p:txBody>
      </p:sp>
      <p:pic>
        <p:nvPicPr>
          <p:cNvPr id="9219" name="Picture 3" descr="(12) shorts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5314" y="1684733"/>
            <a:ext cx="2928747" cy="2282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33_pants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06693" y="2486744"/>
            <a:ext cx="609600" cy="609600"/>
          </a:xfrm>
          <a:prstGeom prst="rect">
            <a:avLst/>
          </a:prstGeom>
        </p:spPr>
      </p:pic>
      <p:pic>
        <p:nvPicPr>
          <p:cNvPr id="5" name="34_shorts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899375" y="277631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4531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17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968412" y="0"/>
            <a:ext cx="502899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0" name="Text Box 73"/>
          <p:cNvSpPr txBox="1">
            <a:spLocks noChangeArrowheads="1"/>
          </p:cNvSpPr>
          <p:nvPr/>
        </p:nvSpPr>
        <p:spPr bwMode="auto">
          <a:xfrm>
            <a:off x="359172" y="428141"/>
            <a:ext cx="4350740" cy="596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เกี่ยวกับสื่อชิ้นนี้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13" name="Text Box 73"/>
          <p:cNvSpPr txBox="1">
            <a:spLocks noChangeArrowheads="1"/>
          </p:cNvSpPr>
          <p:nvPr/>
        </p:nvSpPr>
        <p:spPr bwMode="auto">
          <a:xfrm>
            <a:off x="7119776" y="107877"/>
            <a:ext cx="3152024" cy="596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การใช้สื่อชิ้นนี้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14" name="Rectangle 119"/>
          <p:cNvSpPr>
            <a:spLocks noChangeArrowheads="1"/>
          </p:cNvSpPr>
          <p:nvPr/>
        </p:nvSpPr>
        <p:spPr bwMode="auto">
          <a:xfrm>
            <a:off x="500477" y="1186853"/>
            <a:ext cx="4962750" cy="5336846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buNone/>
            </a:pP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คำศัพท์มีบทบาทอย่างมากในการสื่อสาร</a:t>
            </a:r>
            <a:br>
              <a:rPr lang="th-TH" altLang="th-TH" sz="2400" dirty="0" smtClean="0">
                <a:latin typeface="Cordia New" panose="020B0304020202020204" pitchFamily="34" charset="-34"/>
                <a:cs typeface="+mn-cs"/>
              </a:rPr>
            </a:b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ทั้งทักษะการพูดและการเขียนภาษาอังกฤษ </a:t>
            </a:r>
            <a:br>
              <a:rPr lang="th-TH" altLang="th-TH" sz="2400" dirty="0" smtClean="0">
                <a:latin typeface="Cordia New" panose="020B0304020202020204" pitchFamily="34" charset="-34"/>
                <a:cs typeface="+mn-cs"/>
              </a:rPr>
            </a:b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การเรียนรู้คำศัพท์เพิ่มเติมจึงเป็นสิ่งที่ผู้เรียนภาษาจำเป็นต้องทำอย่างสม่ำเสมอ</a:t>
            </a:r>
            <a:endParaRPr lang="th-TH" altLang="th-TH" sz="2400" dirty="0">
              <a:latin typeface="Cordia New" panose="020B0304020202020204" pitchFamily="34" charset="-34"/>
              <a:cs typeface="+mn-cs"/>
            </a:endParaRPr>
          </a:p>
          <a:p>
            <a:pPr>
              <a:buNone/>
            </a:pPr>
            <a:endParaRPr lang="th-TH" altLang="th-TH" sz="1400" dirty="0" smtClean="0">
              <a:latin typeface="Cordia New" panose="020B0304020202020204" pitchFamily="34" charset="-34"/>
              <a:cs typeface="+mn-cs"/>
            </a:endParaRPr>
          </a:p>
          <a:p>
            <a:pPr>
              <a:buNone/>
            </a:pPr>
            <a:r>
              <a:rPr lang="th-TH" altLang="th-TH" sz="2400" dirty="0">
                <a:latin typeface="Cordia New" panose="020B0304020202020204" pitchFamily="34" charset="-34"/>
                <a:cs typeface="+mn-cs"/>
              </a:rPr>
              <a:t>ในการเรียนรู้คำศัพท์นอกจากการจดจำคำศัพท์รวมทั้งคำแปลให้ได้แล้ว สิ่งที่ผู้เรียนมักไม่ให้ความสนใจคือการฝึกออกเสียงคำศัพท์นั้นๆให้ถูกต้องด้วย</a:t>
            </a:r>
          </a:p>
          <a:p>
            <a:pPr>
              <a:buNone/>
            </a:pPr>
            <a:endParaRPr lang="th-TH" altLang="th-TH" sz="1400" dirty="0">
              <a:latin typeface="Cordia New" panose="020B0304020202020204" pitchFamily="34" charset="-34"/>
              <a:cs typeface="+mn-cs"/>
            </a:endParaRPr>
          </a:p>
          <a:p>
            <a:pPr>
              <a:buNone/>
            </a:pP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สื่อชิ้นนี้ประกอบไปด้วยคำศัพท์พื้นฐานที่เกี่ยวกับผักชนิดต่างๆจำนวน </a:t>
            </a:r>
            <a:r>
              <a:rPr lang="en-US" altLang="th-TH" sz="2400" dirty="0" smtClean="0">
                <a:latin typeface="Cordia New" panose="020B0304020202020204" pitchFamily="34" charset="-34"/>
                <a:cs typeface="+mn-cs"/>
              </a:rPr>
              <a:t>25 </a:t>
            </a: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คำผู้เรียนสามารถใช้เพื่อฝึกทักษะต่างๆได้แก่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 การสะกดคำให้ถูกต้อง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การออกเสียงที่ถูกต้อง</a:t>
            </a:r>
          </a:p>
        </p:txBody>
      </p:sp>
      <p:sp>
        <p:nvSpPr>
          <p:cNvPr id="15" name="Rectangle 119"/>
          <p:cNvSpPr>
            <a:spLocks noChangeArrowheads="1"/>
          </p:cNvSpPr>
          <p:nvPr/>
        </p:nvSpPr>
        <p:spPr bwMode="auto">
          <a:xfrm>
            <a:off x="6866488" y="1867898"/>
            <a:ext cx="4962750" cy="1920526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r>
              <a:rPr lang="th-TH" altLang="th-TH" sz="2200" b="1" u="sng" dirty="0" smtClean="0">
                <a:latin typeface="Cordia New" panose="020B0304020202020204" pitchFamily="34" charset="-34"/>
                <a:cs typeface="+mn-cs"/>
              </a:rPr>
              <a:t>ถ้าต้องการฝึกทักษะการฟัง</a:t>
            </a:r>
            <a:br>
              <a:rPr lang="th-TH" altLang="th-TH" sz="2200" b="1" u="sng" dirty="0" smtClean="0">
                <a:latin typeface="Cordia New" panose="020B0304020202020204" pitchFamily="34" charset="-34"/>
                <a:cs typeface="+mn-cs"/>
              </a:rPr>
            </a:br>
            <a:r>
              <a:rPr lang="th-TH" altLang="th-TH" sz="2200" b="1" u="sng" dirty="0" smtClean="0">
                <a:latin typeface="Cordia New" panose="020B0304020202020204" pitchFamily="34" charset="-34"/>
                <a:cs typeface="+mn-cs"/>
              </a:rPr>
              <a:t>พร้อมการอ่านออกเสียง</a:t>
            </a:r>
            <a:r>
              <a:rPr lang="th-TH" altLang="th-TH" sz="2200" dirty="0" smtClean="0">
                <a:latin typeface="Cordia New" panose="020B0304020202020204" pitchFamily="34" charset="-34"/>
                <a:cs typeface="+mn-cs"/>
              </a:rPr>
              <a:t> </a:t>
            </a:r>
          </a:p>
          <a:p>
            <a:pPr algn="ctr">
              <a:buNone/>
            </a:pPr>
            <a:endParaRPr lang="th-TH" altLang="th-TH" sz="2200" dirty="0" smtClean="0">
              <a:latin typeface="Cordia New" panose="020B0304020202020204" pitchFamily="34" charset="-34"/>
              <a:cs typeface="+mn-cs"/>
            </a:endParaRPr>
          </a:p>
          <a:p>
            <a:pPr algn="ctr">
              <a:buNone/>
            </a:pPr>
            <a:r>
              <a:rPr lang="th-TH" altLang="th-TH" sz="2200" dirty="0" smtClean="0">
                <a:solidFill>
                  <a:srgbClr val="FF0000"/>
                </a:solidFill>
                <a:latin typeface="Cordia New" panose="020B0304020202020204" pitchFamily="34" charset="-34"/>
                <a:cs typeface="+mn-cs"/>
              </a:rPr>
              <a:t>เปิดฟังการออกเสียงและออกเสียงตามไปพร้อมๆกันหลายๆครั้งจนชำนาญ</a:t>
            </a:r>
          </a:p>
        </p:txBody>
      </p:sp>
      <p:sp>
        <p:nvSpPr>
          <p:cNvPr id="3" name="Right Arrow 2"/>
          <p:cNvSpPr/>
          <p:nvPr/>
        </p:nvSpPr>
        <p:spPr>
          <a:xfrm rot="5400000">
            <a:off x="9174018" y="2618822"/>
            <a:ext cx="212447" cy="379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/>
          <p:cNvSpPr/>
          <p:nvPr/>
        </p:nvSpPr>
        <p:spPr>
          <a:xfrm>
            <a:off x="6682867" y="826078"/>
            <a:ext cx="44603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th-TH" altLang="th-TH" sz="2400" dirty="0" smtClean="0">
                <a:latin typeface="Cordia New" panose="020B0304020202020204" pitchFamily="34" charset="-34"/>
              </a:rPr>
              <a:t>เมื่อ</a:t>
            </a:r>
            <a:r>
              <a:rPr lang="th-TH" altLang="th-TH" sz="2400" dirty="0">
                <a:latin typeface="Cordia New" panose="020B0304020202020204" pitchFamily="34" charset="-34"/>
              </a:rPr>
              <a:t>เตรียมกระดาษและปากกาหรือ</a:t>
            </a:r>
            <a:r>
              <a:rPr lang="th-TH" altLang="th-TH" sz="2400" dirty="0" smtClean="0">
                <a:latin typeface="Cordia New" panose="020B0304020202020204" pitchFamily="34" charset="-34"/>
              </a:rPr>
              <a:t>ดินสอ</a:t>
            </a:r>
            <a:br>
              <a:rPr lang="th-TH" altLang="th-TH" sz="2400" dirty="0" smtClean="0">
                <a:latin typeface="Cordia New" panose="020B0304020202020204" pitchFamily="34" charset="-34"/>
              </a:rPr>
            </a:br>
            <a:r>
              <a:rPr lang="th-TH" altLang="th-TH" sz="2400" dirty="0" smtClean="0">
                <a:latin typeface="Cordia New" panose="020B0304020202020204" pitchFamily="34" charset="-34"/>
              </a:rPr>
              <a:t>พร้อม</a:t>
            </a:r>
            <a:r>
              <a:rPr lang="th-TH" altLang="th-TH" sz="2400" dirty="0">
                <a:latin typeface="Cordia New" panose="020B0304020202020204" pitchFamily="34" charset="-34"/>
              </a:rPr>
              <a:t>แล้ว คุณสามารถฝึกตามขั้นตอนต่อไปนี้</a:t>
            </a:r>
          </a:p>
        </p:txBody>
      </p:sp>
      <p:sp>
        <p:nvSpPr>
          <p:cNvPr id="16" name="Rectangle 119"/>
          <p:cNvSpPr>
            <a:spLocks noChangeArrowheads="1"/>
          </p:cNvSpPr>
          <p:nvPr/>
        </p:nvSpPr>
        <p:spPr bwMode="auto">
          <a:xfrm>
            <a:off x="6866488" y="4103844"/>
            <a:ext cx="4962750" cy="208672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r>
              <a:rPr lang="th-TH" altLang="th-TH" sz="2400" b="1" u="sng" dirty="0" smtClean="0">
                <a:latin typeface="Cordia New" panose="020B0304020202020204" pitchFamily="34" charset="-34"/>
                <a:cs typeface="+mn-cs"/>
              </a:rPr>
              <a:t>ถ้าต้องการฝึกความสามารถในการจำศัพท์และการสะกดคำ</a:t>
            </a:r>
            <a:endParaRPr lang="th-TH" altLang="th-TH" sz="2400" dirty="0" smtClean="0">
              <a:latin typeface="Cordia New" panose="020B0304020202020204" pitchFamily="34" charset="-34"/>
              <a:cs typeface="+mn-cs"/>
            </a:endParaRPr>
          </a:p>
          <a:p>
            <a:pPr algn="ctr">
              <a:buNone/>
            </a:pPr>
            <a:endParaRPr lang="th-TH" altLang="th-TH" sz="2400" dirty="0" smtClean="0">
              <a:latin typeface="Cordia New" panose="020B0304020202020204" pitchFamily="34" charset="-34"/>
              <a:cs typeface="+mn-cs"/>
            </a:endParaRPr>
          </a:p>
          <a:p>
            <a:pPr algn="ctr">
              <a:buNone/>
            </a:pPr>
            <a:r>
              <a:rPr lang="th-TH" altLang="th-TH" sz="2400" dirty="0" smtClean="0">
                <a:solidFill>
                  <a:srgbClr val="FF0000"/>
                </a:solidFill>
                <a:latin typeface="Cordia New" panose="020B0304020202020204" pitchFamily="34" charset="-34"/>
                <a:cs typeface="+mn-cs"/>
              </a:rPr>
              <a:t>ดูรูปแต่ละรูปและเขียนคำศัพท์ลงในการดาษ หลังจากนั้นตรวจทานโดยกรฟังหรือดูเฉลยจากด้านล่าง</a:t>
            </a:r>
          </a:p>
        </p:txBody>
      </p:sp>
      <p:sp>
        <p:nvSpPr>
          <p:cNvPr id="17" name="Right Arrow 16"/>
          <p:cNvSpPr/>
          <p:nvPr/>
        </p:nvSpPr>
        <p:spPr>
          <a:xfrm rot="5400000">
            <a:off x="9348843" y="4957303"/>
            <a:ext cx="212447" cy="379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9329" y="223745"/>
            <a:ext cx="1496563" cy="164415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7614" y="72192"/>
            <a:ext cx="1516242" cy="1677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0943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35</a:t>
            </a:r>
            <a:endParaRPr lang="en-US" altLang="th-TH" sz="3200" dirty="0"/>
          </a:p>
        </p:txBody>
      </p:sp>
      <p:sp>
        <p:nvSpPr>
          <p:cNvPr id="13" name="Text Box 42"/>
          <p:cNvSpPr txBox="1">
            <a:spLocks noChangeArrowheads="1"/>
          </p:cNvSpPr>
          <p:nvPr/>
        </p:nvSpPr>
        <p:spPr bwMode="auto">
          <a:xfrm>
            <a:off x="6808184" y="237422"/>
            <a:ext cx="4796679" cy="461664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สำหรับนักศึกษาและพนักงาน </a:t>
            </a:r>
            <a:r>
              <a:rPr lang="th-TH" altLang="en-US" sz="2800" dirty="0" err="1" smtClean="0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. ถ้าต้องการคำปรึกษาเพิ่มเติมเกี่ยวกับการพัฒนาภาษาอังกฤษ ติดต่อ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en-US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pic>
        <p:nvPicPr>
          <p:cNvPr id="14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8141" y="1768136"/>
            <a:ext cx="1516764" cy="1801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6808184" y="4085103"/>
            <a:ext cx="4884662" cy="2185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/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ที่ปรึกษาประจำศูนย์การเรียนรู้แบบพึ่งตนเอง </a:t>
            </a:r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คณะ</a:t>
            </a:r>
            <a:r>
              <a:rPr lang="th-TH" altLang="en-US" sz="2000" i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ศิลป</a:t>
            </a:r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ศาสตร์ </a:t>
            </a:r>
            <a:r>
              <a:rPr lang="th-TH" altLang="en-US" sz="2000" i="1" dirty="0" err="1" smtClean="0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en-US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.</a:t>
            </a:r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</a:p>
          <a:p>
            <a:pPr algn="ctr"/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อาคารภาษาและสังคม ชั้น 4 ห้อง </a:t>
            </a:r>
            <a:r>
              <a:rPr lang="en-US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SOLA 401</a:t>
            </a:r>
          </a:p>
          <a:p>
            <a:pPr algn="ctr"/>
            <a:endParaRPr lang="th-TH" altLang="en-US" sz="2400" i="1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endParaRPr lang="en-US" altLang="en-US" sz="2400" i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Download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สื่อการเรียนรู้ด้วยตัวเองชุดอื่นๆ</a:t>
            </a:r>
          </a:p>
          <a:p>
            <a:pPr algn="ctr"/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ของศูนย์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SALC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ที่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http://kmuttsalc.wikispaces.com</a:t>
            </a:r>
            <a:endParaRPr lang="en-US" altLang="en-US" sz="2400" dirty="0"/>
          </a:p>
        </p:txBody>
      </p:sp>
      <p:pic>
        <p:nvPicPr>
          <p:cNvPr id="10" name="Picture 2" descr="(18) dres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7517" y="1157186"/>
            <a:ext cx="2090561" cy="2689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 rot="10800000">
            <a:off x="4915124" y="6215225"/>
            <a:ext cx="10638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dress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กระโปรงชุด</a:t>
            </a:r>
            <a:endParaRPr lang="th-TH" sz="1400" dirty="0"/>
          </a:p>
        </p:txBody>
      </p:sp>
      <p:pic>
        <p:nvPicPr>
          <p:cNvPr id="2" name="35_dress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627652" y="250196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7050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950039" y="0"/>
            <a:ext cx="515166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5358" y="2414844"/>
            <a:ext cx="3267075" cy="2724150"/>
          </a:xfrm>
          <a:prstGeom prst="rect">
            <a:avLst/>
          </a:prstGeom>
        </p:spPr>
      </p:pic>
      <p:graphicFrame>
        <p:nvGraphicFramePr>
          <p:cNvPr id="10" name="Group 119"/>
          <p:cNvGraphicFramePr>
            <a:graphicFrameLocks noGrp="1"/>
          </p:cNvGraphicFramePr>
          <p:nvPr>
            <p:extLst/>
          </p:nvPr>
        </p:nvGraphicFramePr>
        <p:xfrm>
          <a:off x="1801865" y="1303319"/>
          <a:ext cx="2578974" cy="585897"/>
        </p:xfrm>
        <a:graphic>
          <a:graphicData uri="http://schemas.openxmlformats.org/drawingml/2006/table">
            <a:tbl>
              <a:tblPr/>
              <a:tblGrid>
                <a:gridCol w="2578974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Produced by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65345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9137525"/>
              </p:ext>
            </p:extLst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920767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6784327"/>
              </p:ext>
            </p:extLst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1026" name="Picture 2" descr="(1) pajama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414" y="1340178"/>
            <a:ext cx="3098922" cy="2512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932452" y="6190736"/>
            <a:ext cx="10480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pajamas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ชุดนอน</a:t>
            </a:r>
            <a:endParaRPr lang="th-TH" sz="1400" dirty="0"/>
          </a:p>
        </p:txBody>
      </p:sp>
      <p:pic>
        <p:nvPicPr>
          <p:cNvPr id="1027" name="Picture 3" descr="(10) glov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3003" y="1570470"/>
            <a:ext cx="3346494" cy="2281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539678" y="6151629"/>
            <a:ext cx="9472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gloves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ถุงมือ</a:t>
            </a:r>
            <a:endParaRPr lang="th-TH" sz="1400" dirty="0"/>
          </a:p>
        </p:txBody>
      </p:sp>
      <p:pic>
        <p:nvPicPr>
          <p:cNvPr id="4" name="1_pajamas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695377" y="2471519"/>
            <a:ext cx="609600" cy="609600"/>
          </a:xfrm>
          <a:prstGeom prst="rect">
            <a:avLst/>
          </a:prstGeom>
        </p:spPr>
      </p:pic>
      <p:pic>
        <p:nvPicPr>
          <p:cNvPr id="5" name="2_gloves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18303" y="277631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78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17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3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4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2050" name="Picture 2" descr="(3) high heeled shoe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109" y="1652711"/>
            <a:ext cx="3222258" cy="2210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261655" y="6155067"/>
            <a:ext cx="17256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high heeled shoes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รองเท้าส้นสูง</a:t>
            </a:r>
            <a:endParaRPr lang="th-TH" sz="1400" dirty="0"/>
          </a:p>
        </p:txBody>
      </p:sp>
      <p:pic>
        <p:nvPicPr>
          <p:cNvPr id="2051" name="Picture 3" descr="(3) underpants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8954" y="1688365"/>
            <a:ext cx="2538838" cy="1856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492348" y="6201312"/>
            <a:ext cx="117896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underpants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ชุดชั้นใน</a:t>
            </a:r>
            <a:endParaRPr lang="th-TH" sz="1400" dirty="0"/>
          </a:p>
        </p:txBody>
      </p:sp>
      <p:pic>
        <p:nvPicPr>
          <p:cNvPr id="4" name="3_high_heeled_shoes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06693" y="2485519"/>
            <a:ext cx="609600" cy="609600"/>
          </a:xfrm>
          <a:prstGeom prst="rect">
            <a:avLst/>
          </a:prstGeom>
        </p:spPr>
      </p:pic>
      <p:pic>
        <p:nvPicPr>
          <p:cNvPr id="5" name="4_underpants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18303" y="281250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7859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17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5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6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3074" name="Picture 2" descr="(5) sweater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210" y="1542237"/>
            <a:ext cx="3073006" cy="238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859135" y="6047344"/>
            <a:ext cx="11590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sweater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เสื้อไหมพรม</a:t>
            </a:r>
            <a:endParaRPr lang="th-TH" sz="1400" dirty="0"/>
          </a:p>
        </p:txBody>
      </p:sp>
      <p:pic>
        <p:nvPicPr>
          <p:cNvPr id="3075" name="Picture 3" descr="(5) sunglasses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0955" y="1653716"/>
            <a:ext cx="3112108" cy="2171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461406" y="6047345"/>
            <a:ext cx="12474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sunglasses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แว่นกันแดด</a:t>
            </a:r>
            <a:endParaRPr lang="th-TH" sz="1400" dirty="0"/>
          </a:p>
        </p:txBody>
      </p:sp>
      <p:pic>
        <p:nvPicPr>
          <p:cNvPr id="4" name="5_sweather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674451" y="2486744"/>
            <a:ext cx="609600" cy="609600"/>
          </a:xfrm>
          <a:prstGeom prst="rect">
            <a:avLst/>
          </a:prstGeom>
        </p:spPr>
      </p:pic>
      <p:pic>
        <p:nvPicPr>
          <p:cNvPr id="5" name="6_sunglasses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41692" y="27915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504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43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7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8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4098" name="Picture 2" descr="(7) waistcoat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1592" y="1325330"/>
            <a:ext cx="2610638" cy="2564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5048469" y="6177488"/>
            <a:ext cx="9788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vest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เสื้อกั๊ก</a:t>
            </a:r>
            <a:endParaRPr lang="th-TH" sz="1400" dirty="0"/>
          </a:p>
        </p:txBody>
      </p:sp>
      <p:pic>
        <p:nvPicPr>
          <p:cNvPr id="4099" name="Picture 3" descr="(8) vest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4246" y="1149296"/>
            <a:ext cx="2447343" cy="2801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578959" y="6177488"/>
            <a:ext cx="16790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sleeveless T-shirt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เสื้อกล้าม</a:t>
            </a:r>
            <a:endParaRPr lang="th-TH" sz="1400" dirty="0"/>
          </a:p>
        </p:txBody>
      </p:sp>
      <p:pic>
        <p:nvPicPr>
          <p:cNvPr id="4" name="7_ves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92188" y="2479144"/>
            <a:ext cx="609600" cy="609600"/>
          </a:xfrm>
          <a:prstGeom prst="rect">
            <a:avLst/>
          </a:prstGeom>
        </p:spPr>
      </p:pic>
      <p:pic>
        <p:nvPicPr>
          <p:cNvPr id="5" name="8_sleeveless_T_shirt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18303" y="27915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7566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58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9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10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5122" name="Picture 2" descr="(9) necklac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372" y="1287141"/>
            <a:ext cx="2829385" cy="2409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924572" y="6119592"/>
            <a:ext cx="9556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necklace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สร้อยคอ</a:t>
            </a:r>
            <a:endParaRPr lang="th-TH" sz="1400" dirty="0"/>
          </a:p>
        </p:txBody>
      </p:sp>
      <p:pic>
        <p:nvPicPr>
          <p:cNvPr id="5123" name="Picture 3" descr="(10) tiara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2204" y="1644301"/>
            <a:ext cx="2954003" cy="2296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599392" y="6119592"/>
            <a:ext cx="11083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tiara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มงกุฎประดับ</a:t>
            </a:r>
            <a:endParaRPr lang="th-TH" sz="1400" dirty="0"/>
          </a:p>
        </p:txBody>
      </p:sp>
      <p:pic>
        <p:nvPicPr>
          <p:cNvPr id="4" name="9_necklac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06693" y="2471519"/>
            <a:ext cx="609600" cy="609600"/>
          </a:xfrm>
          <a:prstGeom prst="rect">
            <a:avLst/>
          </a:prstGeom>
        </p:spPr>
      </p:pic>
      <p:pic>
        <p:nvPicPr>
          <p:cNvPr id="5" name="10_tiara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18303" y="280903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6362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1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11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12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6146" name="Picture 2" descr="(11) neckti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304" y="1656063"/>
            <a:ext cx="2220286" cy="2486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905394" y="6215225"/>
            <a:ext cx="11189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Necktie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err="1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เนค</a:t>
            </a:r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ไท</a:t>
            </a:r>
            <a:endParaRPr lang="th-TH" sz="1400" dirty="0"/>
          </a:p>
        </p:txBody>
      </p:sp>
      <p:pic>
        <p:nvPicPr>
          <p:cNvPr id="6147" name="Picture 3" descr="(12) purs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3941" y="1543177"/>
            <a:ext cx="2676218" cy="2443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514690" y="6215225"/>
            <a:ext cx="9971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purse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กระเป๋า</a:t>
            </a:r>
            <a:endParaRPr lang="th-TH" sz="1400" dirty="0"/>
          </a:p>
        </p:txBody>
      </p:sp>
      <p:pic>
        <p:nvPicPr>
          <p:cNvPr id="4" name="11_neckti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60054" y="2498013"/>
            <a:ext cx="609600" cy="609600"/>
          </a:xfrm>
          <a:prstGeom prst="rect">
            <a:avLst/>
          </a:prstGeom>
        </p:spPr>
      </p:pic>
      <p:pic>
        <p:nvPicPr>
          <p:cNvPr id="5" name="12_purse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831774" y="275612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4424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1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13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14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7170" name="Picture 2" descr="(13) handba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494" y="1157324"/>
            <a:ext cx="2874556" cy="2733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788370" y="6144766"/>
            <a:ext cx="12389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handbag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กระเป๋าถือ</a:t>
            </a:r>
            <a:endParaRPr lang="th-TH" sz="1400" dirty="0"/>
          </a:p>
        </p:txBody>
      </p:sp>
      <p:pic>
        <p:nvPicPr>
          <p:cNvPr id="7171" name="Picture 3" descr="(14) scar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9453" y="1581322"/>
            <a:ext cx="2727588" cy="2200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581319" y="6144767"/>
            <a:ext cx="8730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scarf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ผ้าพันคอ</a:t>
            </a:r>
            <a:endParaRPr lang="th-TH" sz="1400" dirty="0"/>
          </a:p>
        </p:txBody>
      </p:sp>
      <p:pic>
        <p:nvPicPr>
          <p:cNvPr id="4" name="13_handbag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06693" y="2471519"/>
            <a:ext cx="609600" cy="609600"/>
          </a:xfrm>
          <a:prstGeom prst="rect">
            <a:avLst/>
          </a:prstGeom>
        </p:spPr>
      </p:pic>
      <p:pic>
        <p:nvPicPr>
          <p:cNvPr id="5" name="14_scarf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70089" y="274324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4290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1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4054</TotalTime>
  <Words>392</Words>
  <Application>Microsoft Office PowerPoint</Application>
  <PresentationFormat>Widescreen</PresentationFormat>
  <Paragraphs>207</Paragraphs>
  <Slides>21</Slides>
  <Notes>0</Notes>
  <HiddenSlides>0</HiddenSlides>
  <MMClips>35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Angsana New</vt:lpstr>
      <vt:lpstr>Arial</vt:lpstr>
      <vt:lpstr>Calibri</vt:lpstr>
      <vt:lpstr>Calibri Light</vt:lpstr>
      <vt:lpstr>Cordia New</vt:lpstr>
      <vt:lpstr>Tahoma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Natsinee.wim</dc:creator>
  <cp:lastModifiedBy>oot</cp:lastModifiedBy>
  <cp:revision>320</cp:revision>
  <cp:lastPrinted>2016-05-27T06:24:58Z</cp:lastPrinted>
  <dcterms:created xsi:type="dcterms:W3CDTF">2015-01-09T05:03:30Z</dcterms:created>
  <dcterms:modified xsi:type="dcterms:W3CDTF">2016-06-12T07:38:58Z</dcterms:modified>
</cp:coreProperties>
</file>