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68" r:id="rId3"/>
    <p:sldId id="295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07" r:id="rId19"/>
    <p:sldId id="282" r:id="rId20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62" autoAdjust="0"/>
    <p:restoredTop sz="94660"/>
  </p:normalViewPr>
  <p:slideViewPr>
    <p:cSldViewPr snapToGrid="0">
      <p:cViewPr varScale="1">
        <p:scale>
          <a:sx n="74" d="100"/>
          <a:sy n="74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D2B6A-F6CD-4C74-9E82-18D1E8018AD3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92BDC-A898-4E51-8BBD-5821A38D5FF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055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09/06/59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6.mp3"/><Relationship Id="rId7" Type="http://schemas.openxmlformats.org/officeDocument/2006/relationships/image" Target="../media/image19.jpeg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6" Type="http://schemas.openxmlformats.org/officeDocument/2006/relationships/image" Target="../media/image18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6.mp3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8.mp3"/><Relationship Id="rId7" Type="http://schemas.openxmlformats.org/officeDocument/2006/relationships/image" Target="../media/image21.jpeg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6" Type="http://schemas.openxmlformats.org/officeDocument/2006/relationships/image" Target="../media/image20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8.mp3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0.mp3"/><Relationship Id="rId7" Type="http://schemas.openxmlformats.org/officeDocument/2006/relationships/image" Target="../media/image23.jpeg"/><Relationship Id="rId2" Type="http://schemas.openxmlformats.org/officeDocument/2006/relationships/audio" Target="../media/media19.mp3"/><Relationship Id="rId1" Type="http://schemas.microsoft.com/office/2007/relationships/media" Target="../media/media19.mp3"/><Relationship Id="rId6" Type="http://schemas.openxmlformats.org/officeDocument/2006/relationships/image" Target="../media/image22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0.mp3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2.mp3"/><Relationship Id="rId7" Type="http://schemas.openxmlformats.org/officeDocument/2006/relationships/image" Target="../media/image25.jpeg"/><Relationship Id="rId2" Type="http://schemas.openxmlformats.org/officeDocument/2006/relationships/audio" Target="../media/media21.mp3"/><Relationship Id="rId1" Type="http://schemas.microsoft.com/office/2007/relationships/media" Target="../media/media21.mp3"/><Relationship Id="rId6" Type="http://schemas.openxmlformats.org/officeDocument/2006/relationships/image" Target="../media/image24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2.mp3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4.mp3"/><Relationship Id="rId7" Type="http://schemas.openxmlformats.org/officeDocument/2006/relationships/image" Target="../media/image27.jpeg"/><Relationship Id="rId2" Type="http://schemas.openxmlformats.org/officeDocument/2006/relationships/audio" Target="../media/media23.mp3"/><Relationship Id="rId1" Type="http://schemas.microsoft.com/office/2007/relationships/media" Target="../media/media23.mp3"/><Relationship Id="rId6" Type="http://schemas.openxmlformats.org/officeDocument/2006/relationships/image" Target="../media/image26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4.mp3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6.mp3"/><Relationship Id="rId7" Type="http://schemas.openxmlformats.org/officeDocument/2006/relationships/image" Target="../media/image29.jpeg"/><Relationship Id="rId2" Type="http://schemas.openxmlformats.org/officeDocument/2006/relationships/audio" Target="../media/media25.mp3"/><Relationship Id="rId1" Type="http://schemas.microsoft.com/office/2007/relationships/media" Target="../media/media25.mp3"/><Relationship Id="rId6" Type="http://schemas.openxmlformats.org/officeDocument/2006/relationships/image" Target="../media/image28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6.mp3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8.mp3"/><Relationship Id="rId7" Type="http://schemas.openxmlformats.org/officeDocument/2006/relationships/image" Target="../media/image31.jpeg"/><Relationship Id="rId2" Type="http://schemas.openxmlformats.org/officeDocument/2006/relationships/audio" Target="../media/media27.mp3"/><Relationship Id="rId1" Type="http://schemas.microsoft.com/office/2007/relationships/media" Target="../media/media27.mp3"/><Relationship Id="rId6" Type="http://schemas.openxmlformats.org/officeDocument/2006/relationships/image" Target="../media/image30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8.mp3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9.mp3"/><Relationship Id="rId1" Type="http://schemas.microsoft.com/office/2007/relationships/media" Target="../media/media29.mp3"/><Relationship Id="rId5" Type="http://schemas.openxmlformats.org/officeDocument/2006/relationships/image" Target="../media/image6.pn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.mp3"/><Relationship Id="rId7" Type="http://schemas.openxmlformats.org/officeDocument/2006/relationships/image" Target="../media/image5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p3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4.mp3"/><Relationship Id="rId7" Type="http://schemas.openxmlformats.org/officeDocument/2006/relationships/image" Target="../media/image8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mp3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6.mp3"/><Relationship Id="rId7" Type="http://schemas.openxmlformats.org/officeDocument/2006/relationships/image" Target="../media/image10.jpe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mp3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8.mp3"/><Relationship Id="rId7" Type="http://schemas.openxmlformats.org/officeDocument/2006/relationships/image" Target="../media/image1.jpeg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1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8.mp3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0.mp3"/><Relationship Id="rId7" Type="http://schemas.openxmlformats.org/officeDocument/2006/relationships/image" Target="../media/image13.jpeg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image" Target="../media/image12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0.mp3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2.mp3"/><Relationship Id="rId7" Type="http://schemas.openxmlformats.org/officeDocument/2006/relationships/image" Target="../media/image15.jpeg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image" Target="../media/image14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2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4.mp3"/><Relationship Id="rId7" Type="http://schemas.openxmlformats.org/officeDocument/2006/relationships/image" Target="../media/image17.jpeg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6" Type="http://schemas.openxmlformats.org/officeDocument/2006/relationships/image" Target="../media/image16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4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62165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05463" y="0"/>
            <a:ext cx="45670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35568" y="3853767"/>
            <a:ext cx="4435978" cy="241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 </a:t>
            </a:r>
            <a:r>
              <a:rPr lang="en-US" altLang="en-US" sz="3200" b="1" dirty="0" smtClean="0">
                <a:latin typeface="Calibri" panose="020F0502020204030204" pitchFamily="34" charset="0"/>
                <a:cs typeface="+mn-cs"/>
              </a:rPr>
              <a:t>Basic vocab</a:t>
            </a:r>
            <a:endParaRPr lang="th-TH" altLang="en-US" sz="3200" b="1" dirty="0" smtClean="0">
              <a:latin typeface="Calibri" panose="020F0502020204030204" pitchFamily="34" charset="0"/>
              <a:cs typeface="+mn-cs"/>
            </a:endParaRPr>
          </a:p>
          <a:p>
            <a:pPr algn="ctr">
              <a:buNone/>
            </a:pPr>
            <a:r>
              <a:rPr lang="th-TH" sz="3200" b="1" dirty="0">
                <a:cs typeface="+mn-cs"/>
              </a:rPr>
              <a:t>หมวดที่ </a:t>
            </a:r>
            <a:r>
              <a:rPr lang="en-US" sz="3200" b="1" dirty="0">
                <a:cs typeface="+mn-cs"/>
              </a:rPr>
              <a:t>6</a:t>
            </a:r>
            <a:r>
              <a:rPr lang="th-TH" sz="3200" b="1" dirty="0">
                <a:cs typeface="+mn-cs"/>
              </a:rPr>
              <a:t> เครื่องใช้ไฟฟ้า</a:t>
            </a:r>
            <a:r>
              <a:rPr lang="en-US" sz="3200" b="1" dirty="0">
                <a:cs typeface="+mn-cs"/>
              </a:rPr>
              <a:t> (Electric Appliances)</a:t>
            </a:r>
            <a:endParaRPr lang="en-US" sz="3200" dirty="0">
              <a:cs typeface="+mn-cs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8" name="Picture 3" descr="(8) vacuum clea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706" y="645583"/>
            <a:ext cx="3704107" cy="2958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sp>
        <p:nvSpPr>
          <p:cNvPr id="2" name="Rectangle 1"/>
          <p:cNvSpPr/>
          <p:nvPr/>
        </p:nvSpPr>
        <p:spPr>
          <a:xfrm rot="10800000">
            <a:off x="4089088" y="6102129"/>
            <a:ext cx="18448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electric razor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>
              <a:spcAft>
                <a:spcPts val="0"/>
              </a:spcAft>
            </a:pPr>
            <a:r>
              <a:rPr lang="th-TH" sz="1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เครื่องโกนหนวดไฟฟ้า</a:t>
            </a:r>
            <a:endParaRPr lang="en-US" sz="1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</p:txBody>
      </p:sp>
      <p:pic>
        <p:nvPicPr>
          <p:cNvPr id="8194" name="Picture 2" descr="(15) grind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92" y="1394800"/>
            <a:ext cx="2888361" cy="2597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(16) electric whis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885" y="1178723"/>
            <a:ext cx="2532839" cy="2646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52326" y="6047344"/>
            <a:ext cx="10031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mixer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เครื่องผสม</a:t>
            </a:r>
            <a:endParaRPr lang="th-TH" sz="1400" dirty="0"/>
          </a:p>
        </p:txBody>
      </p:sp>
      <p:pic>
        <p:nvPicPr>
          <p:cNvPr id="4" name="15_electric_raz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5" name="16_mix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82052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4381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17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18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9218" name="Picture 2" descr="(17) speak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646" y="1096903"/>
            <a:ext cx="2889085" cy="277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04972" y="6045949"/>
            <a:ext cx="9144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speaker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ลำโพง</a:t>
            </a:r>
            <a:endParaRPr lang="th-TH" sz="1400" dirty="0"/>
          </a:p>
        </p:txBody>
      </p:sp>
      <p:pic>
        <p:nvPicPr>
          <p:cNvPr id="9219" name="Picture 3" descr="(10) fa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0024" y="1134577"/>
            <a:ext cx="2062314" cy="294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35413" y="6013271"/>
            <a:ext cx="7854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fan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พัดลม</a:t>
            </a:r>
            <a:endParaRPr lang="th-TH" sz="1400" dirty="0"/>
          </a:p>
        </p:txBody>
      </p:sp>
      <p:pic>
        <p:nvPicPr>
          <p:cNvPr id="4" name="17_speak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801674" y="2486744"/>
            <a:ext cx="609600" cy="609600"/>
          </a:xfrm>
          <a:prstGeom prst="rect">
            <a:avLst/>
          </a:prstGeom>
        </p:spPr>
      </p:pic>
      <p:pic>
        <p:nvPicPr>
          <p:cNvPr id="5" name="18_fan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33390" y="2776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090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0242" name="Picture 2" descr="(1) refrigerato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323" y="1152872"/>
            <a:ext cx="2515421" cy="281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663982" y="6047344"/>
            <a:ext cx="11713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refrigerator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ตู้เย็น</a:t>
            </a:r>
            <a:endParaRPr lang="th-TH" sz="1400" dirty="0"/>
          </a:p>
        </p:txBody>
      </p:sp>
      <p:pic>
        <p:nvPicPr>
          <p:cNvPr id="10243" name="Picture 3" descr="(5) iro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246" y="1152872"/>
            <a:ext cx="2800895" cy="290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387013" y="6000479"/>
            <a:ext cx="9681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iron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เตารีด</a:t>
            </a:r>
            <a:endParaRPr lang="th-TH" sz="1400" dirty="0"/>
          </a:p>
        </p:txBody>
      </p:sp>
      <p:pic>
        <p:nvPicPr>
          <p:cNvPr id="4" name="19_refrigerato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81038" y="2471519"/>
            <a:ext cx="609600" cy="609600"/>
          </a:xfrm>
          <a:prstGeom prst="rect">
            <a:avLst/>
          </a:prstGeom>
        </p:spPr>
      </p:pic>
      <p:pic>
        <p:nvPicPr>
          <p:cNvPr id="5" name="20_iron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698951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8699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1266" name="Picture 2" descr="(6) cook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50" y="1332818"/>
            <a:ext cx="3321571" cy="2495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532532" y="6102129"/>
            <a:ext cx="11107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rice cooker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หม้อหุงข้าว</a:t>
            </a:r>
            <a:endParaRPr lang="th-TH" sz="1400" dirty="0"/>
          </a:p>
        </p:txBody>
      </p:sp>
      <p:pic>
        <p:nvPicPr>
          <p:cNvPr id="11267" name="Picture 3" descr="(2) microwav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558" y="1839319"/>
            <a:ext cx="3304039" cy="21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10661" y="6102130"/>
            <a:ext cx="11053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microwave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ไมโครเวฟ</a:t>
            </a:r>
            <a:endParaRPr lang="th-TH" sz="1400" dirty="0"/>
          </a:p>
        </p:txBody>
      </p:sp>
      <p:pic>
        <p:nvPicPr>
          <p:cNvPr id="4" name="21_rice_cook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5" name="22_microwav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53515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2106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2290" name="Picture 2" descr="(9) la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632" y="1049593"/>
            <a:ext cx="2430636" cy="278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94365" y="6045164"/>
            <a:ext cx="9028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lamp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โคมไฟ</a:t>
            </a:r>
            <a:endParaRPr lang="th-TH" sz="1400" dirty="0"/>
          </a:p>
        </p:txBody>
      </p:sp>
      <p:pic>
        <p:nvPicPr>
          <p:cNvPr id="12291" name="Picture 3" descr="(8) radi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202" y="1702756"/>
            <a:ext cx="3291977" cy="206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74119" y="6000479"/>
            <a:ext cx="878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radio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วิทยุ</a:t>
            </a:r>
            <a:endParaRPr lang="th-TH" sz="1400" dirty="0"/>
          </a:p>
        </p:txBody>
      </p:sp>
      <p:pic>
        <p:nvPicPr>
          <p:cNvPr id="4" name="23_lam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34412" y="2442190"/>
            <a:ext cx="609600" cy="609600"/>
          </a:xfrm>
          <a:prstGeom prst="rect">
            <a:avLst/>
          </a:prstGeom>
        </p:spPr>
      </p:pic>
      <p:pic>
        <p:nvPicPr>
          <p:cNvPr id="5" name="24_radio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46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25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sp>
        <p:nvSpPr>
          <p:cNvPr id="2" name="Rectangle 1"/>
          <p:cNvSpPr/>
          <p:nvPr/>
        </p:nvSpPr>
        <p:spPr>
          <a:xfrm rot="10800000">
            <a:off x="4932452" y="6047344"/>
            <a:ext cx="10476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telephone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โทรศัพท์</a:t>
            </a:r>
            <a:endParaRPr lang="th-TH" sz="1400" dirty="0"/>
          </a:p>
        </p:txBody>
      </p:sp>
      <p:pic>
        <p:nvPicPr>
          <p:cNvPr id="13314" name="Picture 2" descr="(3) telephon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94" y="1017993"/>
            <a:ext cx="3393898" cy="2970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 rot="10800000">
            <a:off x="6554124" y="6047345"/>
            <a:ext cx="15568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air conditioner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เครื่องปรับอากาศ</a:t>
            </a:r>
            <a:endParaRPr lang="th-TH" sz="1400" dirty="0"/>
          </a:p>
        </p:txBody>
      </p:sp>
      <p:pic>
        <p:nvPicPr>
          <p:cNvPr id="16" name="Picture 3" descr="(18) air condition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451" y="1542836"/>
            <a:ext cx="2981827" cy="2270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5_telephon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9" name="26_air_condition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13960" y="27446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7224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2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27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28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4338" name="Picture 2" descr="(4) televisi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63" y="1319728"/>
            <a:ext cx="4055169" cy="2553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785049" y="6047344"/>
            <a:ext cx="10393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television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โทรทัศน์</a:t>
            </a:r>
            <a:endParaRPr lang="th-TH" sz="1400" dirty="0"/>
          </a:p>
        </p:txBody>
      </p:sp>
      <p:pic>
        <p:nvPicPr>
          <p:cNvPr id="1026" name="Picture 2" descr="(2) automatic scubb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732" y="1546492"/>
            <a:ext cx="3363531" cy="2148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69473" y="6047344"/>
            <a:ext cx="13045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floor polisher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เครื่องขัดพื้น</a:t>
            </a:r>
            <a:endParaRPr lang="th-TH" sz="1400" dirty="0"/>
          </a:p>
        </p:txBody>
      </p:sp>
      <p:pic>
        <p:nvPicPr>
          <p:cNvPr id="4" name="27_televisio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501969"/>
            <a:ext cx="609600" cy="609600"/>
          </a:xfrm>
          <a:prstGeom prst="rect">
            <a:avLst/>
          </a:prstGeom>
        </p:spPr>
      </p:pic>
      <p:pic>
        <p:nvPicPr>
          <p:cNvPr id="5" name="28_floor_polish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432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6990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29</a:t>
            </a:r>
            <a:endParaRPr lang="en-US" altLang="th-TH" sz="3200" dirty="0"/>
          </a:p>
        </p:txBody>
      </p:sp>
      <p:pic>
        <p:nvPicPr>
          <p:cNvPr id="2050" name="Picture 2" descr="(1) radii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39" y="2056744"/>
            <a:ext cx="3706133" cy="200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689851" y="6047344"/>
            <a:ext cx="11454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video </a:t>
            </a:r>
            <a:r>
              <a:rPr lang="en-US" sz="1400" dirty="0" smtClean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player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</a:t>
            </a:r>
            <a:r>
              <a:rPr lang="th-TH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เครื่องเล่นวีดีโอ</a:t>
            </a:r>
            <a:endParaRPr lang="th-TH" sz="1400" dirty="0"/>
          </a:p>
        </p:txBody>
      </p:sp>
      <p:pic>
        <p:nvPicPr>
          <p:cNvPr id="3" name="29_video_play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06693" y="2486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4778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Text Box 42"/>
          <p:cNvSpPr txBox="1">
            <a:spLocks noChangeArrowheads="1"/>
          </p:cNvSpPr>
          <p:nvPr/>
        </p:nvSpPr>
        <p:spPr bwMode="auto">
          <a:xfrm>
            <a:off x="510415" y="360532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705" y="2180260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513153" y="4263340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794" y="2901265"/>
            <a:ext cx="3267075" cy="2724150"/>
          </a:xfrm>
          <a:prstGeom prst="rect">
            <a:avLst/>
          </a:prstGeom>
        </p:spPr>
      </p:pic>
      <p:graphicFrame>
        <p:nvGraphicFramePr>
          <p:cNvPr id="1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838178"/>
              </p:ext>
            </p:extLst>
          </p:nvPr>
        </p:nvGraphicFramePr>
        <p:xfrm>
          <a:off x="8241301" y="1789740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4705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950039" y="0"/>
            <a:ext cx="515166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216534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968412" y="0"/>
            <a:ext cx="5028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0" name="Text Box 73"/>
          <p:cNvSpPr txBox="1">
            <a:spLocks noChangeArrowheads="1"/>
          </p:cNvSpPr>
          <p:nvPr/>
        </p:nvSpPr>
        <p:spPr bwMode="auto">
          <a:xfrm>
            <a:off x="359172" y="428141"/>
            <a:ext cx="4350740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เกี่ยวกับสื่อชิ้นนี้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3" name="Text Box 73"/>
          <p:cNvSpPr txBox="1">
            <a:spLocks noChangeArrowheads="1"/>
          </p:cNvSpPr>
          <p:nvPr/>
        </p:nvSpPr>
        <p:spPr bwMode="auto">
          <a:xfrm>
            <a:off x="7119776" y="107877"/>
            <a:ext cx="3152024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4" name="Rectangle 119"/>
          <p:cNvSpPr>
            <a:spLocks noChangeArrowheads="1"/>
          </p:cNvSpPr>
          <p:nvPr/>
        </p:nvSpPr>
        <p:spPr bwMode="auto">
          <a:xfrm>
            <a:off x="500477" y="1186853"/>
            <a:ext cx="4962750" cy="533684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คำศัพท์มีบทบาทอย่างมากในการสื่อสาร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ทั้งทักษะการพูดและการเขียนภาษาอังกฤษ 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การเรียนรู้คำศัพท์เพิ่มเติมจึงเป็นสิ่งที่ผู้เรียนภาษาจำเป็นต้องทำอย่างสม่ำเสมอ</a:t>
            </a:r>
            <a:endParaRPr lang="th-TH" altLang="th-TH" sz="2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endParaRPr lang="th-TH" altLang="th-TH" sz="1400" dirty="0" smtClean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>
                <a:latin typeface="Cordia New" panose="020B0304020202020204" pitchFamily="34" charset="-34"/>
                <a:cs typeface="+mn-cs"/>
              </a:rPr>
              <a:t>ในการเรียนรู้คำศัพท์นอกจากการจดจำคำศัพท์รวมทั้งคำแปลให้ได้แล้ว สิ่งที่ผู้เรียนมักไม่ให้ความสนใจคือการฝึกออกเสียงคำศัพท์นั้นๆให้ถูกต้องด้วย</a:t>
            </a:r>
          </a:p>
          <a:p>
            <a:pPr>
              <a:buNone/>
            </a:pPr>
            <a:endParaRPr lang="th-TH" altLang="th-TH" sz="1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สื่อชิ้นนี้ประกอบไปด้วยคำศัพท์พื้นฐานที่เกี่ยวกับผักชนิดต่างๆจำนวน </a:t>
            </a:r>
            <a:r>
              <a:rPr lang="en-US" altLang="th-TH" sz="2400" dirty="0" smtClean="0">
                <a:latin typeface="Cordia New" panose="020B0304020202020204" pitchFamily="34" charset="-34"/>
                <a:cs typeface="+mn-cs"/>
              </a:rPr>
              <a:t>25 </a:t>
            </a: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คำผู้เรียนสามารถใช้เพื่อฝึกทักษะต่างๆได้แก่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 การสะกดคำให้ถูกต้อง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การออกเสียงที่ถูกต้อง</a:t>
            </a:r>
          </a:p>
        </p:txBody>
      </p:sp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66488" y="1867898"/>
            <a:ext cx="4962750" cy="192052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ถ้าต้องการฝึกทักษะการฟัง</a:t>
            </a:r>
            <a:b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พร้อมการอ่านออกเสียง</a:t>
            </a:r>
            <a:r>
              <a:rPr lang="th-TH" altLang="th-TH" sz="2200" dirty="0" smtClean="0">
                <a:latin typeface="Cordia New" panose="020B0304020202020204" pitchFamily="34" charset="-34"/>
                <a:cs typeface="+mn-cs"/>
              </a:rPr>
              <a:t> </a:t>
            </a:r>
          </a:p>
          <a:p>
            <a:pPr algn="ctr">
              <a:buNone/>
            </a:pPr>
            <a:endParaRPr lang="th-TH" altLang="th-TH" sz="22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2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เปิดฟังการออกเสียงและออกเสียงตามไปพร้อมๆกันหลายๆครั้งจนชำนาญ</a:t>
            </a:r>
          </a:p>
        </p:txBody>
      </p:sp>
      <p:sp>
        <p:nvSpPr>
          <p:cNvPr id="3" name="Right Arrow 2"/>
          <p:cNvSpPr/>
          <p:nvPr/>
        </p:nvSpPr>
        <p:spPr>
          <a:xfrm rot="5400000">
            <a:off x="9174018" y="2618822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6682867" y="826078"/>
            <a:ext cx="4460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</a:rPr>
              <a:t>เมื่อ</a:t>
            </a:r>
            <a:r>
              <a:rPr lang="th-TH" altLang="th-TH" sz="2400" dirty="0">
                <a:latin typeface="Cordia New" panose="020B0304020202020204" pitchFamily="34" charset="-34"/>
              </a:rPr>
              <a:t>เตรียมกระดาษและปากกาหรือ</a:t>
            </a:r>
            <a:r>
              <a:rPr lang="th-TH" altLang="th-TH" sz="2400" dirty="0" smtClean="0">
                <a:latin typeface="Cordia New" panose="020B0304020202020204" pitchFamily="34" charset="-34"/>
              </a:rPr>
              <a:t>ดินสอ</a:t>
            </a:r>
            <a:br>
              <a:rPr lang="th-TH" altLang="th-TH" sz="2400" dirty="0" smtClean="0">
                <a:latin typeface="Cordia New" panose="020B0304020202020204" pitchFamily="34" charset="-34"/>
              </a:rPr>
            </a:br>
            <a:r>
              <a:rPr lang="th-TH" altLang="th-TH" sz="2400" dirty="0" smtClean="0">
                <a:latin typeface="Cordia New" panose="020B0304020202020204" pitchFamily="34" charset="-34"/>
              </a:rPr>
              <a:t>พร้อม</a:t>
            </a:r>
            <a:r>
              <a:rPr lang="th-TH" altLang="th-TH" sz="2400" dirty="0">
                <a:latin typeface="Cordia New" panose="020B0304020202020204" pitchFamily="34" charset="-34"/>
              </a:rPr>
              <a:t>แล้ว คุณสามารถฝึกตามขั้นตอนต่อไปนี้</a:t>
            </a:r>
          </a:p>
        </p:txBody>
      </p:sp>
      <p:sp>
        <p:nvSpPr>
          <p:cNvPr id="16" name="Rectangle 119"/>
          <p:cNvSpPr>
            <a:spLocks noChangeArrowheads="1"/>
          </p:cNvSpPr>
          <p:nvPr/>
        </p:nvSpPr>
        <p:spPr bwMode="auto">
          <a:xfrm>
            <a:off x="6866488" y="4103844"/>
            <a:ext cx="4962750" cy="208672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400" b="1" u="sng" dirty="0" smtClean="0">
                <a:latin typeface="Cordia New" panose="020B0304020202020204" pitchFamily="34" charset="-34"/>
                <a:cs typeface="+mn-cs"/>
              </a:rPr>
              <a:t>ถ้าต้องการฝึกความสามารถในการจำศัพท์และการสะกดคำ</a:t>
            </a: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4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ดูรูปแต่ละรูปและเขียนคำศัพท์ลงในการดาษ หลังจากนั้นตรวจทานโดยกรฟังหรือดูเฉลยจากด้านล่าง</a:t>
            </a:r>
          </a:p>
        </p:txBody>
      </p:sp>
      <p:sp>
        <p:nvSpPr>
          <p:cNvPr id="17" name="Right Arrow 16"/>
          <p:cNvSpPr/>
          <p:nvPr/>
        </p:nvSpPr>
        <p:spPr>
          <a:xfrm rot="5400000">
            <a:off x="9348843" y="4957303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688" y="158744"/>
            <a:ext cx="1553148" cy="14983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563" y="165856"/>
            <a:ext cx="1504419" cy="123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137525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784327"/>
              </p:ext>
            </p:extLst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026" name="Picture 2" descr="(7) blend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967" y="1142185"/>
            <a:ext cx="2591143" cy="2719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838155" y="6000479"/>
            <a:ext cx="9971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blender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เครื่องปั่น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(11) toast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2568" y="1142185"/>
            <a:ext cx="3074222" cy="298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52608" y="6047344"/>
            <a:ext cx="14051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toaster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เครื่องปิ้งขนมปัง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_blend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77552" y="2486744"/>
            <a:ext cx="609600" cy="609600"/>
          </a:xfrm>
          <a:prstGeom prst="rect">
            <a:avLst/>
          </a:prstGeom>
        </p:spPr>
      </p:pic>
      <p:pic>
        <p:nvPicPr>
          <p:cNvPr id="5" name="2_toast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08830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78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2050" name="Picture 2" descr="(3) photocopi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6" y="1203678"/>
            <a:ext cx="3132285" cy="278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360753" y="6091283"/>
            <a:ext cx="15504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photocopier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เครื่องถ่ายเอกสาร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2051" name="Picture 3" descr="(4) drill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740" y="1599543"/>
            <a:ext cx="3222535" cy="2331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22170" y="6103739"/>
            <a:ext cx="700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drill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สว่าน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3_photocopi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806795" y="2460673"/>
            <a:ext cx="609600" cy="609600"/>
          </a:xfrm>
          <a:prstGeom prst="rect">
            <a:avLst/>
          </a:prstGeom>
        </p:spPr>
      </p:pic>
      <p:pic>
        <p:nvPicPr>
          <p:cNvPr id="5" name="4_drill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08830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785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067270"/>
              </p:ext>
            </p:extLst>
          </p:nvPr>
        </p:nvGraphicFramePr>
        <p:xfrm>
          <a:off x="4413653" y="2596275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3074" name="Picture 2" descr="(5) lawn mow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58" y="1041329"/>
            <a:ext cx="4125895" cy="238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414078" y="6047344"/>
            <a:ext cx="14212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lawn mower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เครื่องตัดหญ้า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3075" name="Picture 3" descr="(6) sewing machin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774" y="1041329"/>
            <a:ext cx="3351061" cy="2846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78665" y="6047345"/>
            <a:ext cx="15573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sewing machine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จักรเย็บผ้า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5_lawn_mow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819673" y="2565825"/>
            <a:ext cx="609600" cy="609600"/>
          </a:xfrm>
          <a:prstGeom prst="rect">
            <a:avLst/>
          </a:prstGeom>
        </p:spPr>
      </p:pic>
      <p:pic>
        <p:nvPicPr>
          <p:cNvPr id="5" name="6_sewing_machin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1279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504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7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8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4098" name="Picture 2" descr="(7) electric po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52" y="1252572"/>
            <a:ext cx="3134081" cy="2498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542605" y="6102129"/>
            <a:ext cx="1338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electric skillet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หม้อไฟฟ้า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099" name="Picture 3" descr="(8) vacuum clean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326" y="1252572"/>
            <a:ext cx="3704107" cy="2958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21096" y="6047344"/>
            <a:ext cx="14681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vacuum cleaner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เครื่องดูดฝุ่น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7_electric_skill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53515" y="2427255"/>
            <a:ext cx="609600" cy="609600"/>
          </a:xfrm>
          <a:prstGeom prst="rect">
            <a:avLst/>
          </a:prstGeom>
        </p:spPr>
      </p:pic>
      <p:pic>
        <p:nvPicPr>
          <p:cNvPr id="5" name="8_vacuum_clean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756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5122" name="Picture 2" descr="(9) washing machi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158" y="1108857"/>
            <a:ext cx="2511583" cy="278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302197" y="6052499"/>
            <a:ext cx="1644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washing machine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เครื่องซักผ้า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5123" name="Picture 3" descr="(10) comput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52105">
            <a:off x="7271092" y="1285879"/>
            <a:ext cx="2637410" cy="2609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773458" y="6052500"/>
            <a:ext cx="11634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computer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คอมพิวเตอร์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9_washing_machin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31031" y="2471519"/>
            <a:ext cx="609600" cy="609600"/>
          </a:xfrm>
          <a:prstGeom prst="rect">
            <a:avLst/>
          </a:prstGeom>
        </p:spPr>
      </p:pic>
      <p:pic>
        <p:nvPicPr>
          <p:cNvPr id="5" name="10_comput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07876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6362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6146" name="Picture 2" descr="(11) micropho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352" y="1231476"/>
            <a:ext cx="2640081" cy="2197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416444" y="6102129"/>
            <a:ext cx="1516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microphone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ไมโครโฟน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6147" name="Picture 3" descr="(12) electric therma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347" y="1315367"/>
            <a:ext cx="3148936" cy="2579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11_microphon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45331" y="2471519"/>
            <a:ext cx="609600" cy="609600"/>
          </a:xfrm>
          <a:prstGeom prst="rect">
            <a:avLst/>
          </a:prstGeom>
        </p:spPr>
      </p:pic>
      <p:pic>
        <p:nvPicPr>
          <p:cNvPr id="4" name="12_electric_water_boil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18679" y="2776319"/>
            <a:ext cx="609600" cy="609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0800000">
            <a:off x="6521688" y="6000479"/>
            <a:ext cx="19189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electric water boiler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กระติกน้ำร้อน</a:t>
            </a:r>
            <a:endParaRPr lang="th-TH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442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9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13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7170" name="Picture 2" descr="(13) hair dry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61" y="1348465"/>
            <a:ext cx="3115392" cy="2495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675569" y="6047344"/>
            <a:ext cx="13540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hair dryer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เครื่องเป่าผม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7171" name="Picture 3" descr="(14) digital cloc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776" y="1655033"/>
            <a:ext cx="3405056" cy="2273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71087" y="6047345"/>
            <a:ext cx="13032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digital clock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นาฬิกาดิจิตัล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3_hair_dry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71383" y="2416433"/>
            <a:ext cx="609600" cy="609600"/>
          </a:xfrm>
          <a:prstGeom prst="rect">
            <a:avLst/>
          </a:prstGeom>
        </p:spPr>
      </p:pic>
      <p:pic>
        <p:nvPicPr>
          <p:cNvPr id="5" name="14_digital_clock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290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4125</TotalTime>
  <Words>363</Words>
  <Application>Microsoft Office PowerPoint</Application>
  <PresentationFormat>Widescreen</PresentationFormat>
  <Paragraphs>176</Paragraphs>
  <Slides>19</Slides>
  <Notes>0</Notes>
  <HiddenSlides>0</HiddenSlides>
  <MMClips>29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Angsana New</vt:lpstr>
      <vt:lpstr>Arial</vt:lpstr>
      <vt:lpstr>Calibri</vt:lpstr>
      <vt:lpstr>Calibri Light</vt:lpstr>
      <vt:lpstr>Cordia New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329</cp:revision>
  <cp:lastPrinted>2016-05-27T06:24:58Z</cp:lastPrinted>
  <dcterms:created xsi:type="dcterms:W3CDTF">2015-01-09T05:03:30Z</dcterms:created>
  <dcterms:modified xsi:type="dcterms:W3CDTF">2016-06-09T12:19:19Z</dcterms:modified>
</cp:coreProperties>
</file>