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68" r:id="rId3"/>
    <p:sldId id="295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3" r:id="rId20"/>
    <p:sldId id="324" r:id="rId21"/>
    <p:sldId id="326" r:id="rId22"/>
    <p:sldId id="325" r:id="rId23"/>
    <p:sldId id="307" r:id="rId24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62" autoAdjust="0"/>
    <p:restoredTop sz="94660"/>
  </p:normalViewPr>
  <p:slideViewPr>
    <p:cSldViewPr snapToGrid="0">
      <p:cViewPr varScale="1">
        <p:scale>
          <a:sx n="74" d="100"/>
          <a:sy n="74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D2B6A-F6CD-4C74-9E82-18D1E8018AD3}" type="datetimeFigureOut">
              <a:rPr lang="th-TH" smtClean="0"/>
              <a:t>05/06/59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92BDC-A898-4E51-8BBD-5821A38D5FF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055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05/06/59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microsoft.com/office/2007/relationships/media" Target="../media/media16.mp3"/><Relationship Id="rId7" Type="http://schemas.openxmlformats.org/officeDocument/2006/relationships/image" Target="../media/image6.png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6" Type="http://schemas.openxmlformats.org/officeDocument/2006/relationships/image" Target="../media/image19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6.mp3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microsoft.com/office/2007/relationships/media" Target="../media/media18.mp3"/><Relationship Id="rId7" Type="http://schemas.openxmlformats.org/officeDocument/2006/relationships/image" Target="../media/image6.png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6" Type="http://schemas.openxmlformats.org/officeDocument/2006/relationships/image" Target="../media/image2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8.mp3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microsoft.com/office/2007/relationships/media" Target="../media/media20.mp3"/><Relationship Id="rId7" Type="http://schemas.openxmlformats.org/officeDocument/2006/relationships/image" Target="../media/image6.png"/><Relationship Id="rId2" Type="http://schemas.openxmlformats.org/officeDocument/2006/relationships/audio" Target="../media/media19.mp3"/><Relationship Id="rId1" Type="http://schemas.microsoft.com/office/2007/relationships/media" Target="../media/media19.mp3"/><Relationship Id="rId6" Type="http://schemas.openxmlformats.org/officeDocument/2006/relationships/image" Target="../media/image23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0.mp3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2.mp3"/><Relationship Id="rId7" Type="http://schemas.openxmlformats.org/officeDocument/2006/relationships/image" Target="../media/image26.jpeg"/><Relationship Id="rId2" Type="http://schemas.openxmlformats.org/officeDocument/2006/relationships/audio" Target="../media/media21.mp3"/><Relationship Id="rId1" Type="http://schemas.microsoft.com/office/2007/relationships/media" Target="../media/media21.mp3"/><Relationship Id="rId6" Type="http://schemas.openxmlformats.org/officeDocument/2006/relationships/image" Target="../media/image25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2.mp3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4.mp3"/><Relationship Id="rId7" Type="http://schemas.openxmlformats.org/officeDocument/2006/relationships/image" Target="../media/image28.jpeg"/><Relationship Id="rId2" Type="http://schemas.openxmlformats.org/officeDocument/2006/relationships/audio" Target="../media/media23.mp3"/><Relationship Id="rId1" Type="http://schemas.microsoft.com/office/2007/relationships/media" Target="../media/media23.mp3"/><Relationship Id="rId6" Type="http://schemas.openxmlformats.org/officeDocument/2006/relationships/image" Target="../media/image2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4.mp3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microsoft.com/office/2007/relationships/media" Target="../media/media26.mp3"/><Relationship Id="rId7" Type="http://schemas.openxmlformats.org/officeDocument/2006/relationships/image" Target="../media/image6.png"/><Relationship Id="rId2" Type="http://schemas.openxmlformats.org/officeDocument/2006/relationships/audio" Target="../media/media25.mp3"/><Relationship Id="rId1" Type="http://schemas.microsoft.com/office/2007/relationships/media" Target="../media/media25.mp3"/><Relationship Id="rId6" Type="http://schemas.openxmlformats.org/officeDocument/2006/relationships/image" Target="../media/image29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6.mp3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microsoft.com/office/2007/relationships/media" Target="../media/media28.mp3"/><Relationship Id="rId7" Type="http://schemas.openxmlformats.org/officeDocument/2006/relationships/image" Target="../media/image6.png"/><Relationship Id="rId2" Type="http://schemas.openxmlformats.org/officeDocument/2006/relationships/audio" Target="../media/media27.mp3"/><Relationship Id="rId1" Type="http://schemas.microsoft.com/office/2007/relationships/media" Target="../media/media27.mp3"/><Relationship Id="rId6" Type="http://schemas.openxmlformats.org/officeDocument/2006/relationships/image" Target="../media/image3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8.mp3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30.mp3"/><Relationship Id="rId7" Type="http://schemas.openxmlformats.org/officeDocument/2006/relationships/image" Target="../media/image34.jpeg"/><Relationship Id="rId2" Type="http://schemas.openxmlformats.org/officeDocument/2006/relationships/audio" Target="../media/media29.mp3"/><Relationship Id="rId1" Type="http://schemas.microsoft.com/office/2007/relationships/media" Target="../media/media29.mp3"/><Relationship Id="rId6" Type="http://schemas.openxmlformats.org/officeDocument/2006/relationships/image" Target="../media/image33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0.mp3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32.mp3"/><Relationship Id="rId7" Type="http://schemas.openxmlformats.org/officeDocument/2006/relationships/image" Target="../media/image36.jpeg"/><Relationship Id="rId2" Type="http://schemas.openxmlformats.org/officeDocument/2006/relationships/audio" Target="../media/media31.mp3"/><Relationship Id="rId1" Type="http://schemas.microsoft.com/office/2007/relationships/media" Target="../media/media31.mp3"/><Relationship Id="rId6" Type="http://schemas.openxmlformats.org/officeDocument/2006/relationships/image" Target="../media/image35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2.mp3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microsoft.com/office/2007/relationships/media" Target="../media/media34.mp3"/><Relationship Id="rId7" Type="http://schemas.openxmlformats.org/officeDocument/2006/relationships/image" Target="../media/image6.png"/><Relationship Id="rId2" Type="http://schemas.openxmlformats.org/officeDocument/2006/relationships/audio" Target="../media/media33.mp3"/><Relationship Id="rId1" Type="http://schemas.microsoft.com/office/2007/relationships/media" Target="../media/media33.mp3"/><Relationship Id="rId6" Type="http://schemas.openxmlformats.org/officeDocument/2006/relationships/image" Target="../media/image3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4.mp3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microsoft.com/office/2007/relationships/media" Target="../media/media36.mp3"/><Relationship Id="rId7" Type="http://schemas.openxmlformats.org/officeDocument/2006/relationships/image" Target="../media/image6.png"/><Relationship Id="rId2" Type="http://schemas.openxmlformats.org/officeDocument/2006/relationships/audio" Target="../media/media35.mp3"/><Relationship Id="rId1" Type="http://schemas.microsoft.com/office/2007/relationships/media" Target="../media/media35.mp3"/><Relationship Id="rId6" Type="http://schemas.openxmlformats.org/officeDocument/2006/relationships/image" Target="../media/image39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6.mp3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microsoft.com/office/2007/relationships/media" Target="../media/media38.mp3"/><Relationship Id="rId7" Type="http://schemas.openxmlformats.org/officeDocument/2006/relationships/image" Target="../media/image41.jpeg"/><Relationship Id="rId2" Type="http://schemas.openxmlformats.org/officeDocument/2006/relationships/audio" Target="../media/media37.mp3"/><Relationship Id="rId1" Type="http://schemas.microsoft.com/office/2007/relationships/media" Target="../media/media37.mp3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8.mp3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microsoft.com/office/2007/relationships/media" Target="../media/media39.mp3"/><Relationship Id="rId7" Type="http://schemas.openxmlformats.org/officeDocument/2006/relationships/image" Target="../media/image43.jpeg"/><Relationship Id="rId2" Type="http://schemas.openxmlformats.org/officeDocument/2006/relationships/audio" Target="../media/media37.mp3"/><Relationship Id="rId1" Type="http://schemas.microsoft.com/office/2007/relationships/media" Target="../media/media37.mp3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9.mp3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.mp3"/><Relationship Id="rId7" Type="http://schemas.openxmlformats.org/officeDocument/2006/relationships/image" Target="../media/image5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p3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4.mp3"/><Relationship Id="rId7" Type="http://schemas.openxmlformats.org/officeDocument/2006/relationships/image" Target="../media/image8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mp3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microsoft.com/office/2007/relationships/media" Target="../media/media6.mp3"/><Relationship Id="rId7" Type="http://schemas.openxmlformats.org/officeDocument/2006/relationships/image" Target="../media/image9.jpe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mp3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microsoft.com/office/2007/relationships/media" Target="../media/media8.mp3"/><Relationship Id="rId7" Type="http://schemas.openxmlformats.org/officeDocument/2006/relationships/image" Target="../media/image6.png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image" Target="../media/image1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8.mp3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0.mp3"/><Relationship Id="rId7" Type="http://schemas.openxmlformats.org/officeDocument/2006/relationships/image" Target="../media/image14.jpeg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image" Target="../media/image13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0.mp3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2.mp3"/><Relationship Id="rId7" Type="http://schemas.openxmlformats.org/officeDocument/2006/relationships/image" Target="../media/image16.jpeg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image" Target="../media/image15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2.mp3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microsoft.com/office/2007/relationships/media" Target="../media/media14.mp3"/><Relationship Id="rId7" Type="http://schemas.openxmlformats.org/officeDocument/2006/relationships/image" Target="../media/image17.jpeg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4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562165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05463" y="0"/>
            <a:ext cx="45670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335568" y="3853767"/>
            <a:ext cx="4435978" cy="241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 </a:t>
            </a:r>
            <a:r>
              <a:rPr lang="en-US" altLang="en-US" sz="3200" b="1" dirty="0" smtClean="0">
                <a:latin typeface="Calibri" panose="020F0502020204030204" pitchFamily="34" charset="0"/>
                <a:cs typeface="+mn-cs"/>
              </a:rPr>
              <a:t>Basic vocab</a:t>
            </a:r>
            <a:endParaRPr lang="th-TH" altLang="en-US" sz="3200" b="1" dirty="0" smtClean="0">
              <a:latin typeface="Calibri" panose="020F0502020204030204" pitchFamily="34" charset="0"/>
              <a:cs typeface="+mn-cs"/>
            </a:endParaRPr>
          </a:p>
          <a:p>
            <a:pPr algn="ctr">
              <a:buNone/>
            </a:pPr>
            <a:r>
              <a:rPr lang="th-TH" sz="3200" b="1" dirty="0">
                <a:cs typeface="+mn-cs"/>
              </a:rPr>
              <a:t>หมวด</a:t>
            </a:r>
            <a:r>
              <a:rPr lang="th-TH" sz="3200" b="1" dirty="0" smtClean="0">
                <a:cs typeface="+mn-cs"/>
              </a:rPr>
              <a:t>ที่ </a:t>
            </a:r>
            <a:r>
              <a:rPr lang="en-US" sz="3200" b="1" dirty="0" smtClean="0">
                <a:cs typeface="+mn-cs"/>
              </a:rPr>
              <a:t>4</a:t>
            </a:r>
            <a:r>
              <a:rPr lang="th-TH" sz="3200" b="1" dirty="0" smtClean="0">
                <a:cs typeface="+mn-cs"/>
              </a:rPr>
              <a:t> </a:t>
            </a:r>
            <a:r>
              <a:rPr lang="th-TH" sz="3200" b="1" dirty="0">
                <a:cs typeface="+mn-cs"/>
              </a:rPr>
              <a:t>เครื่องครัว</a:t>
            </a:r>
            <a:r>
              <a:rPr lang="en-US" sz="3200" b="1" dirty="0">
                <a:cs typeface="+mn-cs"/>
              </a:rPr>
              <a:t> (Kitchen Utensils)</a:t>
            </a:r>
            <a:endParaRPr lang="en-US" sz="3200" dirty="0">
              <a:cs typeface="+mn-cs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2016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27" name="Picture 3" descr="(6) gri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464" y="822983"/>
            <a:ext cx="4733911" cy="2911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15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8194" name="Picture 2" descr="(16) po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75" y="1547552"/>
            <a:ext cx="3549225" cy="22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137812" y="6047344"/>
            <a:ext cx="6128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pot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หม้อ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3" name="16_po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00472" y="2471519"/>
            <a:ext cx="609600" cy="609600"/>
          </a:xfrm>
          <a:prstGeom prst="rect">
            <a:avLst/>
          </a:prstGeom>
        </p:spPr>
      </p:pic>
      <p:pic>
        <p:nvPicPr>
          <p:cNvPr id="4" name="13_sauc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857316" y="2757523"/>
            <a:ext cx="609600" cy="609600"/>
          </a:xfrm>
          <a:prstGeom prst="rect">
            <a:avLst/>
          </a:prstGeom>
        </p:spPr>
      </p:pic>
      <p:pic>
        <p:nvPicPr>
          <p:cNvPr id="8195" name="Picture 3" descr="(15) sauce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683" y="1839319"/>
            <a:ext cx="3315829" cy="2035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 rot="10800000">
            <a:off x="6602887" y="6024993"/>
            <a:ext cx="1216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saucer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จานรองแก้ว</a:t>
            </a:r>
            <a:endParaRPr lang="th-TH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4381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763800"/>
              </p:ext>
            </p:extLst>
          </p:nvPr>
        </p:nvGraphicFramePr>
        <p:xfrm>
          <a:off x="4382800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17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18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9218" name="Picture 2" descr="(17) pa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59" y="1629086"/>
            <a:ext cx="3985141" cy="2030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879249" y="6047344"/>
            <a:ext cx="1334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pan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กะทะ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3" name="17_pa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889032" y="2486744"/>
            <a:ext cx="609600" cy="609600"/>
          </a:xfrm>
          <a:prstGeom prst="rect">
            <a:avLst/>
          </a:prstGeom>
        </p:spPr>
      </p:pic>
      <p:pic>
        <p:nvPicPr>
          <p:cNvPr id="9219" name="Picture 3" descr="(18) cup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571" y="1295418"/>
            <a:ext cx="2838583" cy="2363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 rot="10800000">
            <a:off x="6569618" y="6047345"/>
            <a:ext cx="8227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cup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ถ้วย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5" name="18_cup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870195" y="27582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0905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19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20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0242" name="Picture 2" descr="(19) ju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839" y="1098288"/>
            <a:ext cx="2679629" cy="2995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121208" y="6047344"/>
            <a:ext cx="7140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jug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เหยือก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3" name="19_jug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47046" y="2471519"/>
            <a:ext cx="609600" cy="609600"/>
          </a:xfrm>
          <a:prstGeom prst="rect">
            <a:avLst/>
          </a:prstGeom>
        </p:spPr>
      </p:pic>
      <p:pic>
        <p:nvPicPr>
          <p:cNvPr id="10243" name="Picture 3" descr="(20) plat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688" y="1854175"/>
            <a:ext cx="3538562" cy="184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 rot="10800000">
            <a:off x="6640806" y="6070917"/>
            <a:ext cx="5821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plate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จาน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5" name="20_plat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718303" y="281373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8699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3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21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1266" name="Picture 2" descr="(21) bow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94" y="1272926"/>
            <a:ext cx="4129078" cy="2646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235953" y="5986548"/>
            <a:ext cx="7110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bowl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ชาม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1267" name="Picture 3" descr="(22) knif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876" y="1075965"/>
            <a:ext cx="2809521" cy="2955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64922" y="5986549"/>
            <a:ext cx="684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knife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มีด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21_bow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931153" y="2471519"/>
            <a:ext cx="609600" cy="609600"/>
          </a:xfrm>
          <a:prstGeom prst="rect">
            <a:avLst/>
          </a:prstGeom>
        </p:spPr>
      </p:pic>
      <p:pic>
        <p:nvPicPr>
          <p:cNvPr id="5" name="22_knif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76947" y="28052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2106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23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2290" name="Picture 2" descr="(23) mu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572" y="1231638"/>
            <a:ext cx="2596601" cy="2729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05394" y="6047344"/>
            <a:ext cx="10782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mug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แก้วกาแฟ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2291" name="Picture 3" descr="(24) teaspo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954" y="1327422"/>
            <a:ext cx="2863329" cy="2675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30958" y="6047345"/>
            <a:ext cx="1043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teaspoon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ช้อนชา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23_mug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16433"/>
            <a:ext cx="609600" cy="609600"/>
          </a:xfrm>
          <a:prstGeom prst="rect">
            <a:avLst/>
          </a:prstGeom>
        </p:spPr>
      </p:pic>
      <p:pic>
        <p:nvPicPr>
          <p:cNvPr id="5" name="24_teaspoon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23286" y="27434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46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25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26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4" name="Picture 2" descr="(25) fork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370" y="1283523"/>
            <a:ext cx="2885404" cy="2770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 rot="10800000">
            <a:off x="5293379" y="6000479"/>
            <a:ext cx="5813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fork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ส้อม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25_for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41744" y="2501969"/>
            <a:ext cx="609600" cy="609600"/>
          </a:xfrm>
          <a:prstGeom prst="rect">
            <a:avLst/>
          </a:prstGeom>
        </p:spPr>
      </p:pic>
      <p:pic>
        <p:nvPicPr>
          <p:cNvPr id="5" name="26_teapo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718303" y="2761094"/>
            <a:ext cx="609600" cy="609600"/>
          </a:xfrm>
          <a:prstGeom prst="rect">
            <a:avLst/>
          </a:prstGeom>
        </p:spPr>
      </p:pic>
      <p:pic>
        <p:nvPicPr>
          <p:cNvPr id="14338" name="Picture 2" descr="(2) teapot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603" y="1469135"/>
            <a:ext cx="3518954" cy="2583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6604945" y="6000479"/>
            <a:ext cx="7926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teapot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กาน้ำชา</a:t>
            </a:r>
            <a:endParaRPr lang="th-TH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6166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068678"/>
              </p:ext>
            </p:extLst>
          </p:nvPr>
        </p:nvGraphicFramePr>
        <p:xfrm>
          <a:off x="447259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27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28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5362" name="Picture 2" descr="(3) whisk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237">
            <a:off x="238868" y="1389148"/>
            <a:ext cx="4123142" cy="1667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27_whis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976198" y="2486744"/>
            <a:ext cx="609600" cy="609600"/>
          </a:xfrm>
          <a:prstGeom prst="rect">
            <a:avLst/>
          </a:prstGeom>
        </p:spPr>
      </p:pic>
      <p:pic>
        <p:nvPicPr>
          <p:cNvPr id="15363" name="Picture 3" descr="(4) colande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840" y="1735310"/>
            <a:ext cx="3532005" cy="2112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25591" y="6047345"/>
            <a:ext cx="12730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colander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ตะกร้าล้างผัก</a:t>
            </a:r>
            <a:endParaRPr lang="th-TH" sz="1400" dirty="0"/>
          </a:p>
        </p:txBody>
      </p:sp>
      <p:sp>
        <p:nvSpPr>
          <p:cNvPr id="4" name="Rectangle 3"/>
          <p:cNvSpPr/>
          <p:nvPr/>
        </p:nvSpPr>
        <p:spPr>
          <a:xfrm rot="10800000">
            <a:off x="4641795" y="6047344"/>
            <a:ext cx="13489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whisk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ที่ตีไข่หรือครีม</a:t>
            </a:r>
            <a:endParaRPr lang="th-TH" sz="1400" dirty="0"/>
          </a:p>
        </p:txBody>
      </p:sp>
      <p:pic>
        <p:nvPicPr>
          <p:cNvPr id="5" name="28_coland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718303" y="27915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5387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2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29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30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6386" name="Picture 2" descr="(5) draw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952" y="1187710"/>
            <a:ext cx="1872659" cy="281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160136" y="6000479"/>
            <a:ext cx="10233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drawer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ลิ้นชัก</a:t>
            </a:r>
            <a:endParaRPr lang="th-TH" sz="1400" dirty="0"/>
          </a:p>
        </p:txBody>
      </p:sp>
      <p:pic>
        <p:nvPicPr>
          <p:cNvPr id="16387" name="Picture 3" descr="(7) ove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915" y="1549319"/>
            <a:ext cx="2638686" cy="2327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493985" y="6047344"/>
            <a:ext cx="9440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oven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เตาอบ</a:t>
            </a:r>
            <a:endParaRPr lang="th-TH" sz="1400" dirty="0"/>
          </a:p>
        </p:txBody>
      </p:sp>
      <p:pic>
        <p:nvPicPr>
          <p:cNvPr id="4" name="29_draw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  <p:pic>
        <p:nvPicPr>
          <p:cNvPr id="5" name="30_oven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819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379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79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31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32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7410" name="Picture 2" descr="(8) dishwash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065" y="1289122"/>
            <a:ext cx="2270051" cy="2768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689163" y="6047344"/>
            <a:ext cx="12036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dish soap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น้ำยาล้างจาน</a:t>
            </a:r>
            <a:endParaRPr lang="th-TH" sz="1400" dirty="0"/>
          </a:p>
        </p:txBody>
      </p:sp>
      <p:pic>
        <p:nvPicPr>
          <p:cNvPr id="17411" name="Picture 3" descr="(9) tra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470" y="2006394"/>
            <a:ext cx="3383098" cy="1991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86943" y="6000479"/>
            <a:ext cx="6526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tray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ถาด</a:t>
            </a:r>
            <a:endParaRPr lang="th-TH" sz="1400" dirty="0"/>
          </a:p>
        </p:txBody>
      </p:sp>
      <p:pic>
        <p:nvPicPr>
          <p:cNvPr id="4" name="31_dish_soa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  <p:pic>
        <p:nvPicPr>
          <p:cNvPr id="5" name="32_tray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6971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3026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2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33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8434" name="Picture 2" descr="(12) dipp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62" y="1466109"/>
            <a:ext cx="2898590" cy="2260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030276" y="6000479"/>
            <a:ext cx="10042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dipper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กระบวย</a:t>
            </a:r>
            <a:endParaRPr lang="th-TH" sz="1400" dirty="0"/>
          </a:p>
        </p:txBody>
      </p:sp>
      <p:pic>
        <p:nvPicPr>
          <p:cNvPr id="3" name="33_dipp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  <p:pic>
        <p:nvPicPr>
          <p:cNvPr id="18435" name="Picture 3" descr="(13) spoo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853" y="1839319"/>
            <a:ext cx="3164949" cy="188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 rot="10800000">
            <a:off x="6580765" y="6047344"/>
            <a:ext cx="11651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tablespoon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ช้อนโต๊ะ</a:t>
            </a:r>
            <a:endParaRPr lang="th-TH" sz="1400" dirty="0"/>
          </a:p>
        </p:txBody>
      </p:sp>
      <p:pic>
        <p:nvPicPr>
          <p:cNvPr id="5" name="34_tablespoon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742062" y="272170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5424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968412" y="0"/>
            <a:ext cx="50289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0" name="Text Box 73"/>
          <p:cNvSpPr txBox="1">
            <a:spLocks noChangeArrowheads="1"/>
          </p:cNvSpPr>
          <p:nvPr/>
        </p:nvSpPr>
        <p:spPr bwMode="auto">
          <a:xfrm>
            <a:off x="359172" y="428141"/>
            <a:ext cx="4350740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เกี่ยวกับสื่อชิ้นนี้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3" name="Text Box 73"/>
          <p:cNvSpPr txBox="1">
            <a:spLocks noChangeArrowheads="1"/>
          </p:cNvSpPr>
          <p:nvPr/>
        </p:nvSpPr>
        <p:spPr bwMode="auto">
          <a:xfrm>
            <a:off x="7119776" y="107877"/>
            <a:ext cx="3152024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4" name="Rectangle 119"/>
          <p:cNvSpPr>
            <a:spLocks noChangeArrowheads="1"/>
          </p:cNvSpPr>
          <p:nvPr/>
        </p:nvSpPr>
        <p:spPr bwMode="auto">
          <a:xfrm>
            <a:off x="500477" y="1186853"/>
            <a:ext cx="4962750" cy="533684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คำศัพท์มีบทบาทอย่างมากในการสื่อสาร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ทั้งทักษะการพูดและการเขียนภาษาอังกฤษ 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การเรียนรู้คำศัพท์เพิ่มเติมจึงเป็นสิ่งที่ผู้เรียนภาษาจำเป็นต้องทำอย่างสม่ำเสมอ</a:t>
            </a:r>
            <a:endParaRPr lang="th-TH" altLang="th-TH" sz="2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endParaRPr lang="th-TH" altLang="th-TH" sz="1400" dirty="0" smtClean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>
                <a:latin typeface="Cordia New" panose="020B0304020202020204" pitchFamily="34" charset="-34"/>
                <a:cs typeface="+mn-cs"/>
              </a:rPr>
              <a:t>ในการเรียนรู้คำศัพท์นอกจากการจดจำคำศัพท์รวมทั้งคำแปลให้ได้แล้ว สิ่งที่ผู้เรียนมักไม่ให้ความสนใจคือการฝึกออกเสียงคำศัพท์นั้นๆให้ถูกต้องด้วย</a:t>
            </a:r>
          </a:p>
          <a:p>
            <a:pPr>
              <a:buNone/>
            </a:pPr>
            <a:endParaRPr lang="th-TH" altLang="th-TH" sz="1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สื่อชิ้นนี้ประกอบไปด้วยคำศัพท์พื้นฐานที่เกี่ยวกับผักชนิดต่างๆจำนวน </a:t>
            </a:r>
            <a:r>
              <a:rPr lang="en-US" altLang="th-TH" sz="2400" dirty="0" smtClean="0">
                <a:latin typeface="Cordia New" panose="020B0304020202020204" pitchFamily="34" charset="-34"/>
                <a:cs typeface="+mn-cs"/>
              </a:rPr>
              <a:t>25 </a:t>
            </a: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คำผู้เรียนสามารถใช้เพื่อฝึกทักษะต่างๆได้แก่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 การสะกดคำให้ถูกต้อง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การออกเสียงที่ถูกต้อง</a:t>
            </a:r>
          </a:p>
        </p:txBody>
      </p:sp>
      <p:sp>
        <p:nvSpPr>
          <p:cNvPr id="15" name="Rectangle 119"/>
          <p:cNvSpPr>
            <a:spLocks noChangeArrowheads="1"/>
          </p:cNvSpPr>
          <p:nvPr/>
        </p:nvSpPr>
        <p:spPr bwMode="auto">
          <a:xfrm>
            <a:off x="6866488" y="1867898"/>
            <a:ext cx="4962750" cy="192052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ถ้าต้องการฝึกทักษะการฟัง</a:t>
            </a:r>
            <a:b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พร้อมการอ่านออกเสียง</a:t>
            </a:r>
            <a:r>
              <a:rPr lang="th-TH" altLang="th-TH" sz="2200" dirty="0" smtClean="0">
                <a:latin typeface="Cordia New" panose="020B0304020202020204" pitchFamily="34" charset="-34"/>
                <a:cs typeface="+mn-cs"/>
              </a:rPr>
              <a:t> </a:t>
            </a:r>
          </a:p>
          <a:p>
            <a:pPr algn="ctr">
              <a:buNone/>
            </a:pPr>
            <a:endParaRPr lang="th-TH" altLang="th-TH" sz="22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2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เปิดฟังการออกเสียงและออกเสียงตามไปพร้อมๆกันหลายๆครั้งจนชำนาญ</a:t>
            </a:r>
          </a:p>
        </p:txBody>
      </p:sp>
      <p:sp>
        <p:nvSpPr>
          <p:cNvPr id="3" name="Right Arrow 2"/>
          <p:cNvSpPr/>
          <p:nvPr/>
        </p:nvSpPr>
        <p:spPr>
          <a:xfrm rot="5400000">
            <a:off x="9174018" y="2618822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6682867" y="826078"/>
            <a:ext cx="4460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</a:rPr>
              <a:t>เมื่อ</a:t>
            </a:r>
            <a:r>
              <a:rPr lang="th-TH" altLang="th-TH" sz="2400" dirty="0">
                <a:latin typeface="Cordia New" panose="020B0304020202020204" pitchFamily="34" charset="-34"/>
              </a:rPr>
              <a:t>เตรียมกระดาษและปากกาหรือ</a:t>
            </a:r>
            <a:r>
              <a:rPr lang="th-TH" altLang="th-TH" sz="2400" dirty="0" smtClean="0">
                <a:latin typeface="Cordia New" panose="020B0304020202020204" pitchFamily="34" charset="-34"/>
              </a:rPr>
              <a:t>ดินสอ</a:t>
            </a:r>
            <a:br>
              <a:rPr lang="th-TH" altLang="th-TH" sz="2400" dirty="0" smtClean="0">
                <a:latin typeface="Cordia New" panose="020B0304020202020204" pitchFamily="34" charset="-34"/>
              </a:rPr>
            </a:br>
            <a:r>
              <a:rPr lang="th-TH" altLang="th-TH" sz="2400" dirty="0" smtClean="0">
                <a:latin typeface="Cordia New" panose="020B0304020202020204" pitchFamily="34" charset="-34"/>
              </a:rPr>
              <a:t>พร้อม</a:t>
            </a:r>
            <a:r>
              <a:rPr lang="th-TH" altLang="th-TH" sz="2400" dirty="0">
                <a:latin typeface="Cordia New" panose="020B0304020202020204" pitchFamily="34" charset="-34"/>
              </a:rPr>
              <a:t>แล้ว คุณสามารถฝึกตามขั้นตอนต่อไปนี้</a:t>
            </a:r>
          </a:p>
        </p:txBody>
      </p:sp>
      <p:sp>
        <p:nvSpPr>
          <p:cNvPr id="16" name="Rectangle 119"/>
          <p:cNvSpPr>
            <a:spLocks noChangeArrowheads="1"/>
          </p:cNvSpPr>
          <p:nvPr/>
        </p:nvSpPr>
        <p:spPr bwMode="auto">
          <a:xfrm>
            <a:off x="6866488" y="4103844"/>
            <a:ext cx="4962750" cy="208672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400" b="1" u="sng" dirty="0" smtClean="0">
                <a:latin typeface="Cordia New" panose="020B0304020202020204" pitchFamily="34" charset="-34"/>
                <a:cs typeface="+mn-cs"/>
              </a:rPr>
              <a:t>ถ้าต้องการฝึกความสามารถในการจำศัพท์และการสะกดคำ</a:t>
            </a: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4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ดูรูปแต่ละรูปและเขียนคำศัพท์ลงในการดาษ หลังจากนั้นตรวจทานโดยกรฟังหรือดูเฉลยจากด้านล่าง</a:t>
            </a:r>
          </a:p>
        </p:txBody>
      </p:sp>
      <p:sp>
        <p:nvSpPr>
          <p:cNvPr id="17" name="Right Arrow 16"/>
          <p:cNvSpPr/>
          <p:nvPr/>
        </p:nvSpPr>
        <p:spPr>
          <a:xfrm rot="5400000">
            <a:off x="9348843" y="4957303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2" name="Picture 2" descr="(1) mortar and pest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031" y="287634"/>
            <a:ext cx="1500204" cy="13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(21) bow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0694" y="279839"/>
            <a:ext cx="1628544" cy="104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551823" y="181578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35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9458" name="Picture 2" descr="(14) bottl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009" y="1103919"/>
            <a:ext cx="1520825" cy="279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86277" y="6078102"/>
            <a:ext cx="8165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bottle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ขวด</a:t>
            </a:r>
            <a:endParaRPr lang="th-TH" sz="1400" dirty="0"/>
          </a:p>
        </p:txBody>
      </p:sp>
      <p:pic>
        <p:nvPicPr>
          <p:cNvPr id="3" name="35_bottl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81477" y="2471519"/>
            <a:ext cx="609600" cy="609600"/>
          </a:xfrm>
          <a:prstGeom prst="rect">
            <a:avLst/>
          </a:prstGeom>
        </p:spPr>
      </p:pic>
      <p:pic>
        <p:nvPicPr>
          <p:cNvPr id="19459" name="Picture 3" descr="(16) teakettl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791" y="1562765"/>
            <a:ext cx="2858423" cy="2337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 rot="10800000">
            <a:off x="6573702" y="6059147"/>
            <a:ext cx="11406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teakettle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หม้อชงชา</a:t>
            </a:r>
            <a:endParaRPr lang="th-TH" sz="1400" dirty="0"/>
          </a:p>
        </p:txBody>
      </p:sp>
      <p:pic>
        <p:nvPicPr>
          <p:cNvPr id="5" name="36_teakettl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883074" y="2819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970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2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37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38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2" name="39_bottle_open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60813" y="2471519"/>
            <a:ext cx="609600" cy="609600"/>
          </a:xfrm>
          <a:prstGeom prst="rect">
            <a:avLst/>
          </a:prstGeom>
        </p:spPr>
      </p:pic>
      <p:pic>
        <p:nvPicPr>
          <p:cNvPr id="20482" name="Picture 2" descr="(19) bread roll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17" y="1114137"/>
            <a:ext cx="3524813" cy="219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 descr="(20) kettl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869" y="1473841"/>
            <a:ext cx="2955757" cy="2635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73523" y="6047345"/>
            <a:ext cx="10523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 kettle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กาต้มน้ำ</a:t>
            </a:r>
            <a:endParaRPr lang="th-TH" sz="1400" dirty="0"/>
          </a:p>
        </p:txBody>
      </p:sp>
      <p:pic>
        <p:nvPicPr>
          <p:cNvPr id="4" name="38_kettl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869672" y="2819400"/>
            <a:ext cx="609600" cy="609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10800000">
            <a:off x="4660813" y="6047344"/>
            <a:ext cx="11593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rolling pen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ที่นวดแป้ง</a:t>
            </a:r>
            <a:endParaRPr lang="th-TH" sz="1400" dirty="0"/>
          </a:p>
        </p:txBody>
      </p:sp>
    </p:spTree>
    <p:extLst>
      <p:ext uri="{BB962C8B-B14F-4D97-AF65-F5344CB8AC3E}">
        <p14:creationId xmlns:p14="http://schemas.microsoft.com/office/powerpoint/2010/main" val="264735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39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38241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40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2" name="39_bottle_open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60813" y="2471519"/>
            <a:ext cx="609600" cy="609600"/>
          </a:xfrm>
          <a:prstGeom prst="rect">
            <a:avLst/>
          </a:prstGeom>
        </p:spPr>
      </p:pic>
      <p:pic>
        <p:nvPicPr>
          <p:cNvPr id="20484" name="Picture 4" descr="(23) bottle open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552" y="1196134"/>
            <a:ext cx="2321038" cy="2800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40_can_open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718303" y="2747866"/>
            <a:ext cx="609600" cy="609600"/>
          </a:xfrm>
          <a:prstGeom prst="rect">
            <a:avLst/>
          </a:prstGeom>
        </p:spPr>
      </p:pic>
      <p:pic>
        <p:nvPicPr>
          <p:cNvPr id="20485" name="Picture 5" descr="(24) can opene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61019">
            <a:off x="7533660" y="744359"/>
            <a:ext cx="1781843" cy="3703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 rot="10800000">
            <a:off x="6372897" y="6000479"/>
            <a:ext cx="15876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can opener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ที่เปิดกระป๋อง</a:t>
            </a:r>
            <a:endParaRPr lang="th-TH" sz="1400" dirty="0"/>
          </a:p>
        </p:txBody>
      </p:sp>
      <p:sp>
        <p:nvSpPr>
          <p:cNvPr id="11" name="Rectangle 10"/>
          <p:cNvSpPr/>
          <p:nvPr/>
        </p:nvSpPr>
        <p:spPr>
          <a:xfrm rot="10800000">
            <a:off x="4500034" y="6047344"/>
            <a:ext cx="13352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bottle opener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ที่เปิดขวด</a:t>
            </a:r>
            <a:endParaRPr lang="th-TH" sz="1400" dirty="0"/>
          </a:p>
        </p:txBody>
      </p:sp>
    </p:spTree>
    <p:extLst>
      <p:ext uri="{BB962C8B-B14F-4D97-AF65-F5344CB8AC3E}">
        <p14:creationId xmlns:p14="http://schemas.microsoft.com/office/powerpoint/2010/main" val="12240545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2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Text Box 42"/>
          <p:cNvSpPr txBox="1">
            <a:spLocks noChangeArrowheads="1"/>
          </p:cNvSpPr>
          <p:nvPr/>
        </p:nvSpPr>
        <p:spPr bwMode="auto">
          <a:xfrm>
            <a:off x="561930" y="360532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887" y="1884046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703598" y="4123740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459" y="2761665"/>
            <a:ext cx="3267075" cy="2724150"/>
          </a:xfrm>
          <a:prstGeom prst="rect">
            <a:avLst/>
          </a:prstGeom>
        </p:spPr>
      </p:pic>
      <p:graphicFrame>
        <p:nvGraphicFramePr>
          <p:cNvPr id="1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019417"/>
              </p:ext>
            </p:extLst>
          </p:nvPr>
        </p:nvGraphicFramePr>
        <p:xfrm>
          <a:off x="7957966" y="1650140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Produced by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47050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987638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137525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784327"/>
              </p:ext>
            </p:extLst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026" name="Picture 2" descr="(1) pestl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309" y="1348465"/>
            <a:ext cx="2052451" cy="267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069559" y="6047344"/>
            <a:ext cx="7901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pestle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สาก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(2) tong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678" y="1051266"/>
            <a:ext cx="2565762" cy="3107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56254" y="6047344"/>
            <a:ext cx="11709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tongs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คีมคีบน้ำแข็ง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_pestl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94994" y="2423223"/>
            <a:ext cx="609600" cy="609600"/>
          </a:xfrm>
          <a:prstGeom prst="rect">
            <a:avLst/>
          </a:prstGeom>
        </p:spPr>
      </p:pic>
      <p:pic>
        <p:nvPicPr>
          <p:cNvPr id="5" name="2_tongs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17992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78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2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448636"/>
              </p:ext>
            </p:extLst>
          </p:nvPr>
        </p:nvGraphicFramePr>
        <p:xfrm>
          <a:off x="10600631" y="277549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2050" name="Picture 2" descr="(22)  cutting boar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0355" y="1202090"/>
            <a:ext cx="3836552" cy="2788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4585262" y="6000479"/>
            <a:ext cx="13313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cutting board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เขียง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2051" name="Picture 3" descr="(4) cleav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052" y="1621277"/>
            <a:ext cx="3724852" cy="196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 rot="10800000">
            <a:off x="6558411" y="6047344"/>
            <a:ext cx="909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cleaver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มีดปังตอ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8" name="3_cutting_boar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95925" y="2435848"/>
            <a:ext cx="609600" cy="609600"/>
          </a:xfrm>
          <a:prstGeom prst="rect">
            <a:avLst/>
          </a:prstGeom>
        </p:spPr>
      </p:pic>
      <p:pic>
        <p:nvPicPr>
          <p:cNvPr id="9" name="4_cleav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93854" y="276026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785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1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728447"/>
              </p:ext>
            </p:extLst>
          </p:nvPr>
        </p:nvGraphicFramePr>
        <p:xfrm>
          <a:off x="4461763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5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15479"/>
              </p:ext>
            </p:extLst>
          </p:nvPr>
        </p:nvGraphicFramePr>
        <p:xfrm>
          <a:off x="10600631" y="2778305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0" name="5_gril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889987" y="2489649"/>
            <a:ext cx="609600" cy="609600"/>
          </a:xfrm>
          <a:prstGeom prst="rect">
            <a:avLst/>
          </a:prstGeom>
        </p:spPr>
      </p:pic>
      <p:pic>
        <p:nvPicPr>
          <p:cNvPr id="3074" name="Picture 2" descr="(5) gril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71" y="1137698"/>
            <a:ext cx="3573997" cy="2917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221632" y="6047344"/>
            <a:ext cx="16136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grill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ตะแกรงย่างอาหาร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3075" name="Picture 3" descr="(6) siev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053" y="1947692"/>
            <a:ext cx="3450381" cy="1858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6_siev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958161" y="2725317"/>
            <a:ext cx="609600" cy="609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10800000">
            <a:off x="6644347" y="6000479"/>
            <a:ext cx="9426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sieve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กระชอน</a:t>
            </a:r>
            <a:endParaRPr lang="th-TH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504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7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8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4098" name="Picture 2" descr="(7) morta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859" y="1164153"/>
            <a:ext cx="2986248" cy="2789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7_morta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06693" y="2486744"/>
            <a:ext cx="609600" cy="609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rot="10800000">
            <a:off x="5091538" y="6047345"/>
            <a:ext cx="8397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mortar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ครก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099" name="Picture 3" descr="(8) turne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368" y="1328592"/>
            <a:ext cx="3610051" cy="2346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 rot="10800000">
            <a:off x="6520265" y="6047344"/>
            <a:ext cx="7784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spatula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ตะหลิว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5" name="8_spatula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831558" y="27915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756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9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10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5122" name="Picture 2" descr="(9)  ladl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894" y="1203678"/>
            <a:ext cx="3287442" cy="278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237252" y="5963297"/>
            <a:ext cx="639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ladle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ทัพพี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5123" name="Picture 3" descr="(10) chopstick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3263" y="1037246"/>
            <a:ext cx="1939020" cy="3043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98989" y="5963298"/>
            <a:ext cx="12072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chopsticks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ตะเกียบ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9_ladl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27652" y="2471519"/>
            <a:ext cx="609600" cy="609600"/>
          </a:xfrm>
          <a:prstGeom prst="rect">
            <a:avLst/>
          </a:prstGeom>
        </p:spPr>
      </p:pic>
      <p:pic>
        <p:nvPicPr>
          <p:cNvPr id="5" name="10_shopsticks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819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6362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2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11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6146" name="Picture 2" descr="(11) spo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08" y="1054683"/>
            <a:ext cx="3127691" cy="2894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78974" y="6047344"/>
            <a:ext cx="10483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spoon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ช้อน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6147" name="Picture 3" descr="(12) steamer po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314" y="1094686"/>
            <a:ext cx="2958357" cy="3020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59756" y="6047345"/>
            <a:ext cx="1173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steamer pot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หม้อนึ่ง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1_spoo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21124"/>
            <a:ext cx="609600" cy="609600"/>
          </a:xfrm>
          <a:prstGeom prst="rect">
            <a:avLst/>
          </a:prstGeom>
        </p:spPr>
      </p:pic>
      <p:pic>
        <p:nvPicPr>
          <p:cNvPr id="5" name="12_steamer_po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09376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442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879009" y="419983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13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2" name="14_measuring_cu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706693" y="2505189"/>
            <a:ext cx="609600" cy="609600"/>
          </a:xfrm>
          <a:prstGeom prst="rect">
            <a:avLst/>
          </a:prstGeom>
        </p:spPr>
      </p:pic>
      <p:pic>
        <p:nvPicPr>
          <p:cNvPr id="7170" name="Picture 2" descr="(14) measuring cu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19" y="1597316"/>
            <a:ext cx="3710713" cy="2388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4494726" y="6015029"/>
            <a:ext cx="14037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measuring cup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ถ้วยตวง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5_apothecary_morta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907047" y="2712798"/>
            <a:ext cx="609600" cy="609600"/>
          </a:xfrm>
          <a:prstGeom prst="rect">
            <a:avLst/>
          </a:prstGeom>
        </p:spPr>
      </p:pic>
      <p:pic>
        <p:nvPicPr>
          <p:cNvPr id="7171" name="Picture 3" descr="(15) apothecary morta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189" y="1568261"/>
            <a:ext cx="3207173" cy="241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 rot="10800000">
            <a:off x="6511953" y="6000479"/>
            <a:ext cx="16864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apothecary mortar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ครกบดยา</a:t>
            </a:r>
            <a:endParaRPr lang="th-TH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4290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79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4079</TotalTime>
  <Words>426</Words>
  <Application>Microsoft Office PowerPoint</Application>
  <PresentationFormat>Widescreen</PresentationFormat>
  <Paragraphs>231</Paragraphs>
  <Slides>23</Slides>
  <Notes>0</Notes>
  <HiddenSlides>0</HiddenSlides>
  <MMClips>40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Angsana New</vt:lpstr>
      <vt:lpstr>Arial</vt:lpstr>
      <vt:lpstr>Calibri</vt:lpstr>
      <vt:lpstr>Calibri Light</vt:lpstr>
      <vt:lpstr>Cordia New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338</cp:revision>
  <cp:lastPrinted>2016-05-27T06:24:58Z</cp:lastPrinted>
  <dcterms:created xsi:type="dcterms:W3CDTF">2015-01-09T05:03:30Z</dcterms:created>
  <dcterms:modified xsi:type="dcterms:W3CDTF">2016-06-05T01:22:16Z</dcterms:modified>
</cp:coreProperties>
</file>