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7" r:id="rId2"/>
    <p:sldId id="268" r:id="rId3"/>
    <p:sldId id="295" r:id="rId4"/>
    <p:sldId id="308" r:id="rId5"/>
    <p:sldId id="309" r:id="rId6"/>
    <p:sldId id="310" r:id="rId7"/>
    <p:sldId id="311" r:id="rId8"/>
    <p:sldId id="312" r:id="rId9"/>
    <p:sldId id="313" r:id="rId10"/>
    <p:sldId id="314" r:id="rId11"/>
    <p:sldId id="315" r:id="rId12"/>
    <p:sldId id="316" r:id="rId13"/>
    <p:sldId id="317" r:id="rId14"/>
    <p:sldId id="318" r:id="rId15"/>
    <p:sldId id="307" r:id="rId16"/>
    <p:sldId id="320" r:id="rId17"/>
    <p:sldId id="319" r:id="rId18"/>
  </p:sldIdLst>
  <p:sldSz cx="12192000" cy="6858000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atsinee.wim" initials="N" lastIdx="1" clrIdx="0">
    <p:extLst>
      <p:ext uri="{19B8F6BF-5375-455C-9EA6-DF929625EA0E}">
        <p15:presenceInfo xmlns:p15="http://schemas.microsoft.com/office/powerpoint/2012/main" userId="Natsinee.wim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662" autoAdjust="0"/>
    <p:restoredTop sz="94660"/>
  </p:normalViewPr>
  <p:slideViewPr>
    <p:cSldViewPr snapToGrid="0">
      <p:cViewPr varScale="1">
        <p:scale>
          <a:sx n="74" d="100"/>
          <a:sy n="74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FD2B6A-F6CD-4C74-9E82-18D1E8018AD3}" type="datetimeFigureOut">
              <a:rPr lang="th-TH" smtClean="0"/>
              <a:t>04/06/59</a:t>
            </a:fld>
            <a:endParaRPr lang="th-T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692BDC-A898-4E51-8BBD-5821A38D5FF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0055143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04/06/59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7129293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04/06/59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94676911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04/06/59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2630451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04/06/59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06327087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04/06/59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991190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04/06/59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0366188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04/06/59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488243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04/06/59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5073911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04/06/59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245460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04/06/59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897170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04/06/59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4018897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84EB05-FF51-41A1-A459-8DEEADF2D49F}" type="datetimeFigureOut">
              <a:rPr lang="th-TH" smtClean="0"/>
              <a:t>04/06/59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653713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media" Target="../media/media15.mp3"/><Relationship Id="rId7" Type="http://schemas.openxmlformats.org/officeDocument/2006/relationships/image" Target="../media/image20.jpeg"/><Relationship Id="rId2" Type="http://schemas.openxmlformats.org/officeDocument/2006/relationships/audio" Target="../media/media14.mp3"/><Relationship Id="rId1" Type="http://schemas.microsoft.com/office/2007/relationships/media" Target="../media/media14.mp3"/><Relationship Id="rId6" Type="http://schemas.openxmlformats.org/officeDocument/2006/relationships/image" Target="../media/image19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15.mp3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media" Target="../media/media17.mp3"/><Relationship Id="rId7" Type="http://schemas.openxmlformats.org/officeDocument/2006/relationships/image" Target="../media/image22.jpeg"/><Relationship Id="rId2" Type="http://schemas.openxmlformats.org/officeDocument/2006/relationships/audio" Target="../media/media16.mp3"/><Relationship Id="rId1" Type="http://schemas.microsoft.com/office/2007/relationships/media" Target="../media/media16.mp3"/><Relationship Id="rId6" Type="http://schemas.openxmlformats.org/officeDocument/2006/relationships/image" Target="../media/image21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17.mp3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media" Target="../media/media19.mp3"/><Relationship Id="rId7" Type="http://schemas.openxmlformats.org/officeDocument/2006/relationships/image" Target="../media/image24.jpeg"/><Relationship Id="rId2" Type="http://schemas.openxmlformats.org/officeDocument/2006/relationships/audio" Target="../media/media18.mp3"/><Relationship Id="rId1" Type="http://schemas.microsoft.com/office/2007/relationships/media" Target="../media/media18.mp3"/><Relationship Id="rId6" Type="http://schemas.openxmlformats.org/officeDocument/2006/relationships/image" Target="../media/image23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19.mp3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media" Target="../media/media21.mp3"/><Relationship Id="rId7" Type="http://schemas.openxmlformats.org/officeDocument/2006/relationships/image" Target="../media/image26.jpeg"/><Relationship Id="rId2" Type="http://schemas.openxmlformats.org/officeDocument/2006/relationships/audio" Target="../media/media20.mp3"/><Relationship Id="rId1" Type="http://schemas.microsoft.com/office/2007/relationships/media" Target="../media/media20.mp3"/><Relationship Id="rId6" Type="http://schemas.openxmlformats.org/officeDocument/2006/relationships/image" Target="../media/image25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21.mp3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media" Target="../media/media23.mp3"/><Relationship Id="rId7" Type="http://schemas.openxmlformats.org/officeDocument/2006/relationships/image" Target="../media/image28.jpeg"/><Relationship Id="rId2" Type="http://schemas.openxmlformats.org/officeDocument/2006/relationships/audio" Target="../media/media22.mp3"/><Relationship Id="rId1" Type="http://schemas.microsoft.com/office/2007/relationships/media" Target="../media/media22.mp3"/><Relationship Id="rId6" Type="http://schemas.openxmlformats.org/officeDocument/2006/relationships/image" Target="../media/image27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23.mp3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microsoft.com/office/2007/relationships/media" Target="../media/media25.mp3"/><Relationship Id="rId7" Type="http://schemas.openxmlformats.org/officeDocument/2006/relationships/image" Target="../media/image6.png"/><Relationship Id="rId2" Type="http://schemas.openxmlformats.org/officeDocument/2006/relationships/audio" Target="../media/media24.mp3"/><Relationship Id="rId1" Type="http://schemas.microsoft.com/office/2007/relationships/media" Target="../media/media24.mp3"/><Relationship Id="rId6" Type="http://schemas.openxmlformats.org/officeDocument/2006/relationships/image" Target="../media/image29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25.mp3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media" Target="../media/media27.mp3"/><Relationship Id="rId7" Type="http://schemas.openxmlformats.org/officeDocument/2006/relationships/image" Target="../media/image32.jpeg"/><Relationship Id="rId2" Type="http://schemas.openxmlformats.org/officeDocument/2006/relationships/audio" Target="../media/media26.mp3"/><Relationship Id="rId1" Type="http://schemas.microsoft.com/office/2007/relationships/media" Target="../media/media26.mp3"/><Relationship Id="rId6" Type="http://schemas.openxmlformats.org/officeDocument/2006/relationships/image" Target="../media/image31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27.mp3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media" Target="../media/media2.mp3"/><Relationship Id="rId7" Type="http://schemas.openxmlformats.org/officeDocument/2006/relationships/image" Target="../media/image5.jpe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4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2.mp3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media" Target="../media/media4.mp3"/><Relationship Id="rId7" Type="http://schemas.openxmlformats.org/officeDocument/2006/relationships/image" Target="../media/image8.jpeg"/><Relationship Id="rId2" Type="http://schemas.openxmlformats.org/officeDocument/2006/relationships/audio" Target="../media/media3.mp3"/><Relationship Id="rId1" Type="http://schemas.microsoft.com/office/2007/relationships/media" Target="../media/media3.mp3"/><Relationship Id="rId6" Type="http://schemas.openxmlformats.org/officeDocument/2006/relationships/image" Target="../media/image7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4.mp3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media" Target="../media/media6.mp3"/><Relationship Id="rId7" Type="http://schemas.openxmlformats.org/officeDocument/2006/relationships/image" Target="../media/image10.jpeg"/><Relationship Id="rId2" Type="http://schemas.openxmlformats.org/officeDocument/2006/relationships/audio" Target="../media/media5.mp3"/><Relationship Id="rId1" Type="http://schemas.microsoft.com/office/2007/relationships/media" Target="../media/media5.mp3"/><Relationship Id="rId6" Type="http://schemas.openxmlformats.org/officeDocument/2006/relationships/image" Target="../media/image9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6.mp3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media" Target="../media/media8.mp3"/><Relationship Id="rId7" Type="http://schemas.openxmlformats.org/officeDocument/2006/relationships/image" Target="../media/image12.jpeg"/><Relationship Id="rId2" Type="http://schemas.openxmlformats.org/officeDocument/2006/relationships/audio" Target="../media/media7.mp3"/><Relationship Id="rId1" Type="http://schemas.microsoft.com/office/2007/relationships/media" Target="../media/media7.mp3"/><Relationship Id="rId6" Type="http://schemas.openxmlformats.org/officeDocument/2006/relationships/image" Target="../media/image11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8.mp3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media" Target="../media/media10.mp3"/><Relationship Id="rId7" Type="http://schemas.openxmlformats.org/officeDocument/2006/relationships/image" Target="../media/image14.jpeg"/><Relationship Id="rId2" Type="http://schemas.openxmlformats.org/officeDocument/2006/relationships/audio" Target="../media/media9.mp3"/><Relationship Id="rId1" Type="http://schemas.microsoft.com/office/2007/relationships/media" Target="../media/media9.mp3"/><Relationship Id="rId6" Type="http://schemas.openxmlformats.org/officeDocument/2006/relationships/image" Target="../media/image13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10.mp3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media" Target="../media/media12.mp3"/><Relationship Id="rId7" Type="http://schemas.openxmlformats.org/officeDocument/2006/relationships/image" Target="../media/image16.jpeg"/><Relationship Id="rId2" Type="http://schemas.openxmlformats.org/officeDocument/2006/relationships/audio" Target="../media/media11.mp3"/><Relationship Id="rId1" Type="http://schemas.microsoft.com/office/2007/relationships/media" Target="../media/media11.mp3"/><Relationship Id="rId6" Type="http://schemas.openxmlformats.org/officeDocument/2006/relationships/image" Target="../media/image15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12.mp3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media" Target="../media/media13.mp3"/><Relationship Id="rId7" Type="http://schemas.openxmlformats.org/officeDocument/2006/relationships/image" Target="../media/image18.jpeg"/><Relationship Id="rId2" Type="http://schemas.openxmlformats.org/officeDocument/2006/relationships/audio" Target="../media/media12.mp3"/><Relationship Id="rId1" Type="http://schemas.microsoft.com/office/2007/relationships/media" Target="../media/media12.mp3"/><Relationship Id="rId6" Type="http://schemas.openxmlformats.org/officeDocument/2006/relationships/image" Target="../media/image17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13.mp3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6562165" y="0"/>
            <a:ext cx="57911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105463" y="0"/>
            <a:ext cx="45670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8" name="Text Box 73"/>
          <p:cNvSpPr txBox="1">
            <a:spLocks noChangeArrowheads="1"/>
          </p:cNvSpPr>
          <p:nvPr/>
        </p:nvSpPr>
        <p:spPr bwMode="auto">
          <a:xfrm>
            <a:off x="7239771" y="3652669"/>
            <a:ext cx="4435978" cy="2418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th-TH" altLang="en-US" sz="3200" b="1" dirty="0" smtClean="0">
                <a:latin typeface="Calibri" panose="020F0502020204030204" pitchFamily="34" charset="0"/>
                <a:cs typeface="+mn-cs"/>
              </a:rPr>
              <a:t>สื่อการเรียนรู้ด้วยตัวเอง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th-TH" altLang="en-US" sz="3200" b="1" dirty="0" smtClean="0">
                <a:latin typeface="Calibri" panose="020F0502020204030204" pitchFamily="34" charset="0"/>
                <a:cs typeface="+mn-cs"/>
              </a:rPr>
              <a:t>ชุด </a:t>
            </a:r>
            <a:r>
              <a:rPr lang="en-US" altLang="en-US" sz="3200" b="1" dirty="0" smtClean="0">
                <a:latin typeface="Calibri" panose="020F0502020204030204" pitchFamily="34" charset="0"/>
                <a:cs typeface="+mn-cs"/>
              </a:rPr>
              <a:t>Basic vocab</a:t>
            </a:r>
            <a:endParaRPr lang="th-TH" altLang="en-US" sz="3200" b="1" dirty="0" smtClean="0">
              <a:latin typeface="Calibri" panose="020F0502020204030204" pitchFamily="34" charset="0"/>
              <a:cs typeface="+mn-cs"/>
            </a:endParaRPr>
          </a:p>
          <a:p>
            <a:pPr algn="ctr">
              <a:buNone/>
            </a:pPr>
            <a:r>
              <a:rPr lang="th-TH" sz="3200" b="1" dirty="0">
                <a:cs typeface="+mn-cs"/>
              </a:rPr>
              <a:t>หมวดที่ </a:t>
            </a:r>
            <a:r>
              <a:rPr lang="en-US" sz="3200" b="1" dirty="0">
                <a:cs typeface="+mn-cs"/>
              </a:rPr>
              <a:t>3</a:t>
            </a:r>
            <a:r>
              <a:rPr lang="th-TH" sz="3200" b="1" dirty="0" smtClean="0">
                <a:cs typeface="+mn-cs"/>
              </a:rPr>
              <a:t> อาหารและเครื่องดื่ม</a:t>
            </a:r>
            <a:r>
              <a:rPr lang="en-US" sz="3200" b="1" dirty="0" smtClean="0">
                <a:cs typeface="+mn-cs"/>
              </a:rPr>
              <a:t>(Food and drink)</a:t>
            </a:r>
            <a:endParaRPr lang="en-US" sz="3200" dirty="0">
              <a:cs typeface="+mn-cs"/>
            </a:endParaRPr>
          </a:p>
        </p:txBody>
      </p:sp>
      <p:sp>
        <p:nvSpPr>
          <p:cNvPr id="19" name="Text Box 5"/>
          <p:cNvSpPr txBox="1">
            <a:spLocks noChangeArrowheads="1"/>
          </p:cNvSpPr>
          <p:nvPr/>
        </p:nvSpPr>
        <p:spPr bwMode="auto">
          <a:xfrm>
            <a:off x="7362937" y="6320241"/>
            <a:ext cx="3906076" cy="288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th-TH" sz="1200" dirty="0">
                <a:latin typeface="Calibri" panose="020F0502020204030204" pitchFamily="34" charset="0"/>
              </a:rPr>
              <a:t>Copyright © </a:t>
            </a:r>
            <a:r>
              <a:rPr lang="en-US" altLang="th-TH" sz="1200" dirty="0" smtClean="0">
                <a:latin typeface="Calibri" panose="020F0502020204030204" pitchFamily="34" charset="0"/>
              </a:rPr>
              <a:t>2016 </a:t>
            </a:r>
            <a:r>
              <a:rPr lang="en-US" altLang="th-TH" sz="1200" dirty="0">
                <a:latin typeface="Calibri" panose="020F0502020204030204" pitchFamily="34" charset="0"/>
              </a:rPr>
              <a:t>Self-access Learning Centre, KMUTT </a:t>
            </a:r>
            <a:endParaRPr lang="th-TH" altLang="th-TH" sz="1200" dirty="0">
              <a:latin typeface="Calibri" panose="020F0502020204030204" pitchFamily="34" charset="0"/>
            </a:endParaRPr>
          </a:p>
        </p:txBody>
      </p:sp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5503" y="240501"/>
            <a:ext cx="3451537" cy="3287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11568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/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879009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15 </a:t>
            </a:r>
            <a:endParaRPr lang="en-US" altLang="th-TH" sz="3200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8258008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16 </a:t>
            </a:r>
            <a:endParaRPr lang="en-US" altLang="th-TH" sz="3200" dirty="0"/>
          </a:p>
        </p:txBody>
      </p:sp>
      <p:graphicFrame>
        <p:nvGraphicFramePr>
          <p:cNvPr id="20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2945332"/>
              </p:ext>
            </p:extLst>
          </p:nvPr>
        </p:nvGraphicFramePr>
        <p:xfrm>
          <a:off x="10718303" y="2780186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7574246" y="4255048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pic>
        <p:nvPicPr>
          <p:cNvPr id="8194" name="Picture 2" descr="(15) green te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1210" y="1091404"/>
            <a:ext cx="2647434" cy="295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 rot="10800000">
            <a:off x="4932452" y="6012354"/>
            <a:ext cx="102909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green tea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ชาเขียว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8195" name="Picture 3" descr="(16) honey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6147" y="1440632"/>
            <a:ext cx="2941168" cy="27790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 rot="10800000">
            <a:off x="6680144" y="6000479"/>
            <a:ext cx="7034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honey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น้ำผึ้ง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4" name="15_green_tea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673893" y="2486744"/>
            <a:ext cx="609600" cy="609600"/>
          </a:xfrm>
          <a:prstGeom prst="rect">
            <a:avLst/>
          </a:prstGeom>
        </p:spPr>
      </p:pic>
      <p:pic>
        <p:nvPicPr>
          <p:cNvPr id="5" name="16_honey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1124323" y="274973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94381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1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96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1505906"/>
              </p:ext>
            </p:extLst>
          </p:nvPr>
        </p:nvGraphicFramePr>
        <p:xfrm>
          <a:off x="4502502" y="2549565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879009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17 </a:t>
            </a:r>
            <a:endParaRPr lang="en-US" altLang="th-TH" sz="3200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8258008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18</a:t>
            </a:r>
            <a:endParaRPr lang="en-US" altLang="th-TH" sz="3200" dirty="0"/>
          </a:p>
        </p:txBody>
      </p:sp>
      <p:graphicFrame>
        <p:nvGraphicFramePr>
          <p:cNvPr id="20" name="Group 119"/>
          <p:cNvGraphicFramePr>
            <a:graphicFrameLocks noGrp="1"/>
          </p:cNvGraphicFramePr>
          <p:nvPr>
            <p:extLst/>
          </p:nvPr>
        </p:nvGraphicFramePr>
        <p:xfrm>
          <a:off x="10312283" y="2791544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7574246" y="4255048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pic>
        <p:nvPicPr>
          <p:cNvPr id="9218" name="Picture 2" descr="(17) orange juice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2251" y="1066007"/>
            <a:ext cx="2688510" cy="3060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 rot="10800000">
            <a:off x="4652180" y="5981023"/>
            <a:ext cx="12719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orange juice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น้ำส้ม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9219" name="Picture 3" descr="(18) lemonade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1116" y="1044790"/>
            <a:ext cx="2455948" cy="30357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 rot="10800000">
            <a:off x="6588610" y="5981023"/>
            <a:ext cx="104622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lemonade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น้ำมะนาว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4" name="17_orange_juice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5021643" y="2549565"/>
            <a:ext cx="609600" cy="609600"/>
          </a:xfrm>
          <a:prstGeom prst="rect">
            <a:avLst/>
          </a:prstGeom>
        </p:spPr>
      </p:pic>
      <p:pic>
        <p:nvPicPr>
          <p:cNvPr id="5" name="18_lemonade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718303" y="276109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209051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5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01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/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879009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19 </a:t>
            </a:r>
            <a:endParaRPr lang="en-US" altLang="th-TH" sz="3200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8258008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20 </a:t>
            </a:r>
            <a:endParaRPr lang="en-US" altLang="th-TH" sz="3200" dirty="0"/>
          </a:p>
        </p:txBody>
      </p:sp>
      <p:graphicFrame>
        <p:nvGraphicFramePr>
          <p:cNvPr id="20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4888474"/>
              </p:ext>
            </p:extLst>
          </p:nvPr>
        </p:nvGraphicFramePr>
        <p:xfrm>
          <a:off x="10422214" y="2632401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7574246" y="4255048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pic>
        <p:nvPicPr>
          <p:cNvPr id="10242" name="Picture 2" descr="(19) champaign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9021" y="1299662"/>
            <a:ext cx="2653858" cy="2593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 rot="10800000">
            <a:off x="4673948" y="6000479"/>
            <a:ext cx="135336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champagne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 err="1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แชมเปญ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10243" name="Picture 3" descr="(20) cheese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5314" y="1198365"/>
            <a:ext cx="3356900" cy="27958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 rot="10800000">
            <a:off x="6640519" y="6000479"/>
            <a:ext cx="84959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cheese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เนยแข็ง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4" name="19_champagne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729879" y="2486744"/>
            <a:ext cx="609600" cy="609600"/>
          </a:xfrm>
          <a:prstGeom prst="rect">
            <a:avLst/>
          </a:prstGeom>
        </p:spPr>
      </p:pic>
      <p:pic>
        <p:nvPicPr>
          <p:cNvPr id="5" name="20_cheese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908830" y="261717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486992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8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80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266149"/>
              </p:ext>
            </p:extLst>
          </p:nvPr>
        </p:nvGraphicFramePr>
        <p:xfrm>
          <a:off x="4462487" y="2599343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879009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21 </a:t>
            </a:r>
            <a:endParaRPr lang="en-US" altLang="th-TH" sz="3200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8258008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22 </a:t>
            </a:r>
            <a:endParaRPr lang="en-US" altLang="th-TH" sz="3200" dirty="0"/>
          </a:p>
        </p:txBody>
      </p:sp>
      <p:graphicFrame>
        <p:nvGraphicFramePr>
          <p:cNvPr id="20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9322715"/>
              </p:ext>
            </p:extLst>
          </p:nvPr>
        </p:nvGraphicFramePr>
        <p:xfrm>
          <a:off x="10496281" y="2791543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7574246" y="4255048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pic>
        <p:nvPicPr>
          <p:cNvPr id="11266" name="Picture 2" descr="(21) bread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504" y="1117586"/>
            <a:ext cx="3529107" cy="2957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 rot="10800000">
            <a:off x="5040428" y="6047344"/>
            <a:ext cx="10061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bread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ขนมปัง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11267" name="Picture 3" descr="(22) jam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6368" y="1395150"/>
            <a:ext cx="3475915" cy="2792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 rot="10800000">
            <a:off x="6536295" y="6047345"/>
            <a:ext cx="8188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jam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แยม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4" name="21_brea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920893" y="2568893"/>
            <a:ext cx="609600" cy="609600"/>
          </a:xfrm>
          <a:prstGeom prst="rect">
            <a:avLst/>
          </a:prstGeom>
        </p:spPr>
      </p:pic>
      <p:pic>
        <p:nvPicPr>
          <p:cNvPr id="5" name="22_jam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911006" y="273036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32106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7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93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7373676"/>
              </p:ext>
            </p:extLst>
          </p:nvPr>
        </p:nvGraphicFramePr>
        <p:xfrm>
          <a:off x="4376575" y="2596274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505344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879009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 23</a:t>
            </a:r>
            <a:endParaRPr lang="en-US" altLang="th-TH" sz="3200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8258008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24 </a:t>
            </a:r>
            <a:endParaRPr lang="en-US" altLang="th-TH" sz="3200" dirty="0"/>
          </a:p>
        </p:txBody>
      </p:sp>
      <p:graphicFrame>
        <p:nvGraphicFramePr>
          <p:cNvPr id="20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1539343"/>
              </p:ext>
            </p:extLst>
          </p:nvPr>
        </p:nvGraphicFramePr>
        <p:xfrm>
          <a:off x="10600631" y="2766258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7927202" y="4341947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pic>
        <p:nvPicPr>
          <p:cNvPr id="12290" name="Picture 2" descr="(23) salami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558" y="1058890"/>
            <a:ext cx="3829783" cy="3074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 rot="10800000">
            <a:off x="4815085" y="6047344"/>
            <a:ext cx="127977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salami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>
              <a:spcAft>
                <a:spcPts val="0"/>
              </a:spcAft>
            </a:pPr>
            <a:r>
              <a:rPr lang="th-TH" sz="14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ahoma" panose="020B0604030504040204" pitchFamily="34" charset="0"/>
              </a:rPr>
              <a:t>ไส้กรอกอิตาลี </a:t>
            </a:r>
            <a:endParaRPr lang="en-US" sz="1400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</p:txBody>
      </p:sp>
      <p:pic>
        <p:nvPicPr>
          <p:cNvPr id="12291" name="Picture 3" descr="(24) ice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5619" y="1987818"/>
            <a:ext cx="3473371" cy="2136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 rot="10800000">
            <a:off x="6570464" y="6047345"/>
            <a:ext cx="73662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ice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น้ำแข็ง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4" name="23_salami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872094" y="2596274"/>
            <a:ext cx="609600" cy="609600"/>
          </a:xfrm>
          <a:prstGeom prst="rect">
            <a:avLst/>
          </a:prstGeom>
        </p:spPr>
      </p:pic>
      <p:pic>
        <p:nvPicPr>
          <p:cNvPr id="5" name="24_ice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1006651" y="2767939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16461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1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88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761650" y="43052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/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879009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25</a:t>
            </a:r>
            <a:endParaRPr lang="en-US" altLang="th-TH" sz="3200" dirty="0"/>
          </a:p>
        </p:txBody>
      </p:sp>
      <p:pic>
        <p:nvPicPr>
          <p:cNvPr id="13314" name="Picture 2" descr="(26) fried eg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1567" y="2175276"/>
            <a:ext cx="3630881" cy="1568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 rot="10800000">
            <a:off x="6465044" y="6000479"/>
            <a:ext cx="11290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fried egg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ไข่ดาว</a:t>
            </a:r>
            <a:endParaRPr lang="th-TH" sz="1400" dirty="0">
              <a:solidFill>
                <a:srgbClr val="FF0000"/>
              </a:solidFill>
            </a:endParaRPr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8229612" y="370189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26</a:t>
            </a:r>
            <a:endParaRPr lang="en-US" altLang="th-TH" sz="3200" dirty="0"/>
          </a:p>
        </p:txBody>
      </p:sp>
      <p:sp>
        <p:nvSpPr>
          <p:cNvPr id="19" name="Text Box 2"/>
          <p:cNvSpPr txBox="1">
            <a:spLocks noChangeArrowheads="1"/>
          </p:cNvSpPr>
          <p:nvPr/>
        </p:nvSpPr>
        <p:spPr bwMode="auto">
          <a:xfrm>
            <a:off x="7029568" y="4379273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20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5551283"/>
              </p:ext>
            </p:extLst>
          </p:nvPr>
        </p:nvGraphicFramePr>
        <p:xfrm>
          <a:off x="10241690" y="247151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pic>
        <p:nvPicPr>
          <p:cNvPr id="4" name="25_butter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788035" y="2471519"/>
            <a:ext cx="609600" cy="609600"/>
          </a:xfrm>
          <a:prstGeom prst="rect">
            <a:avLst/>
          </a:prstGeom>
        </p:spPr>
      </p:pic>
      <p:pic>
        <p:nvPicPr>
          <p:cNvPr id="5" name="26_fried_egg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0791176" y="2471519"/>
            <a:ext cx="609600" cy="609600"/>
          </a:xfrm>
          <a:prstGeom prst="rect">
            <a:avLst/>
          </a:prstGeom>
        </p:spPr>
      </p:pic>
      <p:pic>
        <p:nvPicPr>
          <p:cNvPr id="13316" name="Picture 4" descr="(25) butter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1593" y="1412746"/>
            <a:ext cx="4239774" cy="27271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 rot="10800000">
            <a:off x="4822862" y="6000479"/>
            <a:ext cx="114954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butter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เนยอ่อน</a:t>
            </a:r>
            <a:endParaRPr lang="th-TH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47050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5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80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/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879009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25</a:t>
            </a:r>
            <a:endParaRPr lang="en-US" altLang="th-TH" sz="3200" dirty="0"/>
          </a:p>
        </p:txBody>
      </p:sp>
      <p:pic>
        <p:nvPicPr>
          <p:cNvPr id="13315" name="Picture 3" descr="(27) fried rice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189" y="2042882"/>
            <a:ext cx="3798822" cy="1700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8229612" y="370189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26</a:t>
            </a:r>
            <a:endParaRPr lang="en-US" altLang="th-TH" sz="3200" dirty="0"/>
          </a:p>
        </p:txBody>
      </p:sp>
      <p:sp>
        <p:nvSpPr>
          <p:cNvPr id="19" name="Text Box 2"/>
          <p:cNvSpPr txBox="1">
            <a:spLocks noChangeArrowheads="1"/>
          </p:cNvSpPr>
          <p:nvPr/>
        </p:nvSpPr>
        <p:spPr bwMode="auto">
          <a:xfrm>
            <a:off x="6836368" y="4369792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20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113309"/>
              </p:ext>
            </p:extLst>
          </p:nvPr>
        </p:nvGraphicFramePr>
        <p:xfrm>
          <a:off x="10261853" y="3429000"/>
          <a:ext cx="1547522" cy="579150"/>
        </p:xfrm>
        <a:graphic>
          <a:graphicData uri="http://schemas.openxmlformats.org/drawingml/2006/table">
            <a:tbl>
              <a:tblPr/>
              <a:tblGrid>
                <a:gridCol w="1547522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pic>
        <p:nvPicPr>
          <p:cNvPr id="23" name="Picture 2" descr="(28) roasted potato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3463" y="1264263"/>
            <a:ext cx="4047046" cy="2090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Rectangle 23"/>
          <p:cNvSpPr/>
          <p:nvPr/>
        </p:nvSpPr>
        <p:spPr>
          <a:xfrm rot="10800000">
            <a:off x="6543275" y="6010593"/>
            <a:ext cx="14794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baked potato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มันอบ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8" name="27_fried_rice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769441" y="2471519"/>
            <a:ext cx="609600" cy="609600"/>
          </a:xfrm>
          <a:prstGeom prst="rect">
            <a:avLst/>
          </a:prstGeom>
        </p:spPr>
      </p:pic>
      <p:pic>
        <p:nvPicPr>
          <p:cNvPr id="9" name="28_baked_potato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1035614" y="3355064"/>
            <a:ext cx="609600" cy="6096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 rot="10800000">
            <a:off x="4842321" y="6010592"/>
            <a:ext cx="113428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fried rice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ข้าวผัด</a:t>
            </a:r>
            <a:endParaRPr lang="th-TH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74610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38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12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3" name="Text Box 42"/>
          <p:cNvSpPr txBox="1">
            <a:spLocks noChangeArrowheads="1"/>
          </p:cNvSpPr>
          <p:nvPr/>
        </p:nvSpPr>
        <p:spPr bwMode="auto">
          <a:xfrm>
            <a:off x="445617" y="399169"/>
            <a:ext cx="4796679" cy="461664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3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l"/>
              <a:defRPr sz="2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l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r>
              <a:rPr lang="th-TH" altLang="en-US" sz="28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สำหรับนักศึกษาและพนักงาน </a:t>
            </a:r>
            <a:r>
              <a:rPr lang="th-TH" altLang="en-US" sz="2800" dirty="0" err="1" smtClean="0">
                <a:latin typeface="Cordia New" panose="020B0304020202020204" pitchFamily="34" charset="-34"/>
                <a:cs typeface="Cordia New" panose="020B0304020202020204" pitchFamily="34" charset="-34"/>
              </a:rPr>
              <a:t>มจธ</a:t>
            </a:r>
            <a:r>
              <a:rPr lang="th-TH" altLang="en-US" sz="28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. ถ้าต้องการคำปรึกษาเพิ่มเติมเกี่ยวกับการพัฒนาภาษาอังกฤษ ติดต่อ</a:t>
            </a: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th-TH" sz="2800" dirty="0" smtClean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th-TH" sz="2800" dirty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th-TH" sz="2800" dirty="0" smtClean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th-TH" sz="2800" dirty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en-US" sz="2800" dirty="0">
              <a:latin typeface="Cordia New" panose="020B0304020202020204" pitchFamily="34" charset="-34"/>
              <a:cs typeface="Cordia New" panose="020B0304020202020204" pitchFamily="34" charset="-34"/>
            </a:endParaRPr>
          </a:p>
        </p:txBody>
      </p:sp>
      <p:pic>
        <p:nvPicPr>
          <p:cNvPr id="14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5574" y="2132046"/>
            <a:ext cx="1516764" cy="1801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3"/>
          <p:cNvSpPr>
            <a:spLocks noChangeArrowheads="1"/>
          </p:cNvSpPr>
          <p:nvPr/>
        </p:nvSpPr>
        <p:spPr bwMode="auto">
          <a:xfrm>
            <a:off x="472564" y="4123740"/>
            <a:ext cx="4884662" cy="2185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/>
            <a:r>
              <a:rPr lang="th-TH" altLang="en-US" sz="2000" i="1" dirty="0">
                <a:latin typeface="Cordia New" panose="020B0304020202020204" pitchFamily="34" charset="-34"/>
                <a:cs typeface="Cordia New" panose="020B0304020202020204" pitchFamily="34" charset="-34"/>
              </a:rPr>
              <a:t>ที่ปรึกษาประจำศูนย์การเรียนรู้แบบพึ่งตนเอง </a:t>
            </a:r>
            <a:r>
              <a:rPr lang="th-TH" altLang="en-US" sz="20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คณะ</a:t>
            </a:r>
            <a:r>
              <a:rPr lang="th-TH" altLang="en-US" sz="2000" i="1" dirty="0" err="1">
                <a:latin typeface="Cordia New" panose="020B0304020202020204" pitchFamily="34" charset="-34"/>
                <a:cs typeface="Cordia New" panose="020B0304020202020204" pitchFamily="34" charset="-34"/>
              </a:rPr>
              <a:t>ศิลป</a:t>
            </a:r>
            <a:r>
              <a:rPr lang="th-TH" altLang="en-US" sz="2000" i="1" dirty="0">
                <a:latin typeface="Cordia New" panose="020B0304020202020204" pitchFamily="34" charset="-34"/>
                <a:cs typeface="Cordia New" panose="020B0304020202020204" pitchFamily="34" charset="-34"/>
              </a:rPr>
              <a:t>ศาสตร์ </a:t>
            </a:r>
            <a:r>
              <a:rPr lang="th-TH" altLang="en-US" sz="2000" i="1" dirty="0" err="1" smtClean="0">
                <a:latin typeface="Cordia New" panose="020B0304020202020204" pitchFamily="34" charset="-34"/>
                <a:cs typeface="Cordia New" panose="020B0304020202020204" pitchFamily="34" charset="-34"/>
              </a:rPr>
              <a:t>มจธ</a:t>
            </a:r>
            <a:r>
              <a:rPr lang="en-US" altLang="en-US" sz="20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.</a:t>
            </a:r>
            <a:r>
              <a:rPr lang="th-TH" altLang="en-US" sz="20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 </a:t>
            </a:r>
          </a:p>
          <a:p>
            <a:pPr algn="ctr"/>
            <a:r>
              <a:rPr lang="th-TH" altLang="en-US" sz="20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อาคารภาษาและสังคม ชั้น 4 ห้อง </a:t>
            </a:r>
            <a:r>
              <a:rPr lang="en-US" altLang="en-US" sz="20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SOLA 401</a:t>
            </a:r>
          </a:p>
          <a:p>
            <a:pPr algn="ctr"/>
            <a:endParaRPr lang="th-TH" altLang="en-US" sz="2400" i="1" dirty="0" smtClean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/>
            <a:endParaRPr lang="en-US" altLang="en-US" sz="2400" i="1" dirty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/>
            <a:r>
              <a:rPr lang="en-US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Download </a:t>
            </a:r>
            <a:r>
              <a:rPr lang="th-TH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สื่อการเรียนรู้ด้วยตัวเองชุดอื่นๆ</a:t>
            </a:r>
          </a:p>
          <a:p>
            <a:pPr algn="ctr"/>
            <a:r>
              <a:rPr lang="th-TH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ของศูนย์ </a:t>
            </a:r>
            <a:r>
              <a:rPr lang="en-US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SALC </a:t>
            </a:r>
            <a:r>
              <a:rPr lang="th-TH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ที่ </a:t>
            </a:r>
            <a:r>
              <a:rPr lang="en-US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http://kmuttsalc.wikispaces.com</a:t>
            </a:r>
            <a:endParaRPr lang="en-US" altLang="en-US" sz="2400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4935" y="2409508"/>
            <a:ext cx="3267075" cy="2724150"/>
          </a:xfrm>
          <a:prstGeom prst="rect">
            <a:avLst/>
          </a:prstGeom>
        </p:spPr>
      </p:pic>
      <p:graphicFrame>
        <p:nvGraphicFramePr>
          <p:cNvPr id="19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0905114"/>
              </p:ext>
            </p:extLst>
          </p:nvPr>
        </p:nvGraphicFramePr>
        <p:xfrm>
          <a:off x="8022361" y="1444987"/>
          <a:ext cx="2578974" cy="585897"/>
        </p:xfrm>
        <a:graphic>
          <a:graphicData uri="http://schemas.openxmlformats.org/drawingml/2006/table">
            <a:tbl>
              <a:tblPr/>
              <a:tblGrid>
                <a:gridCol w="2578974"/>
              </a:tblGrid>
              <a:tr h="585897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Produced by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649234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968412" y="0"/>
            <a:ext cx="502899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0" name="Text Box 73"/>
          <p:cNvSpPr txBox="1">
            <a:spLocks noChangeArrowheads="1"/>
          </p:cNvSpPr>
          <p:nvPr/>
        </p:nvSpPr>
        <p:spPr bwMode="auto">
          <a:xfrm>
            <a:off x="359172" y="428141"/>
            <a:ext cx="4350740" cy="596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th-TH" altLang="en-US" sz="3200" b="1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เกี่ยวกับสื่อชิ้นนี้</a:t>
            </a:r>
            <a:endParaRPr lang="en-US" altLang="en-US" sz="3200" b="1" dirty="0">
              <a:latin typeface="Calibri" panose="020F0502020204030204" pitchFamily="34" charset="0"/>
              <a:cs typeface="Cordia New" panose="020B0304020202020204" pitchFamily="34" charset="-34"/>
            </a:endParaRPr>
          </a:p>
        </p:txBody>
      </p:sp>
      <p:sp>
        <p:nvSpPr>
          <p:cNvPr id="13" name="Text Box 73"/>
          <p:cNvSpPr txBox="1">
            <a:spLocks noChangeArrowheads="1"/>
          </p:cNvSpPr>
          <p:nvPr/>
        </p:nvSpPr>
        <p:spPr bwMode="auto">
          <a:xfrm>
            <a:off x="7119776" y="107877"/>
            <a:ext cx="3152024" cy="596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th-TH" altLang="en-US" sz="3200" b="1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การใช้สื่อชิ้นนี้</a:t>
            </a:r>
            <a:endParaRPr lang="en-US" altLang="en-US" sz="3200" b="1" dirty="0">
              <a:latin typeface="Calibri" panose="020F0502020204030204" pitchFamily="34" charset="0"/>
              <a:cs typeface="Cordia New" panose="020B0304020202020204" pitchFamily="34" charset="-34"/>
            </a:endParaRPr>
          </a:p>
        </p:txBody>
      </p:sp>
      <p:sp>
        <p:nvSpPr>
          <p:cNvPr id="14" name="Rectangle 119"/>
          <p:cNvSpPr>
            <a:spLocks noChangeArrowheads="1"/>
          </p:cNvSpPr>
          <p:nvPr/>
        </p:nvSpPr>
        <p:spPr bwMode="auto">
          <a:xfrm>
            <a:off x="500477" y="1186853"/>
            <a:ext cx="4962750" cy="5336846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>
              <a:buNone/>
            </a:pPr>
            <a:r>
              <a:rPr lang="th-TH" altLang="th-TH" sz="2400" dirty="0" smtClean="0">
                <a:latin typeface="Cordia New" panose="020B0304020202020204" pitchFamily="34" charset="-34"/>
                <a:cs typeface="+mn-cs"/>
              </a:rPr>
              <a:t>คำศัพท์มีบทบาทอย่างมากในการสื่อสาร</a:t>
            </a:r>
            <a:br>
              <a:rPr lang="th-TH" altLang="th-TH" sz="2400" dirty="0" smtClean="0">
                <a:latin typeface="Cordia New" panose="020B0304020202020204" pitchFamily="34" charset="-34"/>
                <a:cs typeface="+mn-cs"/>
              </a:rPr>
            </a:br>
            <a:r>
              <a:rPr lang="th-TH" altLang="th-TH" sz="2400" dirty="0" smtClean="0">
                <a:latin typeface="Cordia New" panose="020B0304020202020204" pitchFamily="34" charset="-34"/>
                <a:cs typeface="+mn-cs"/>
              </a:rPr>
              <a:t>ทั้งทักษะการพูดและการเขียนภาษาอังกฤษ </a:t>
            </a:r>
            <a:br>
              <a:rPr lang="th-TH" altLang="th-TH" sz="2400" dirty="0" smtClean="0">
                <a:latin typeface="Cordia New" panose="020B0304020202020204" pitchFamily="34" charset="-34"/>
                <a:cs typeface="+mn-cs"/>
              </a:rPr>
            </a:br>
            <a:r>
              <a:rPr lang="th-TH" altLang="th-TH" sz="2400" dirty="0" smtClean="0">
                <a:latin typeface="Cordia New" panose="020B0304020202020204" pitchFamily="34" charset="-34"/>
                <a:cs typeface="+mn-cs"/>
              </a:rPr>
              <a:t>การเรียนรู้คำศัพท์เพิ่มเติมจึงเป็นสิ่งที่ผู้เรียนภาษาจำเป็นต้องทำอย่างสม่ำเสมอ</a:t>
            </a:r>
            <a:endParaRPr lang="th-TH" altLang="th-TH" sz="2400" dirty="0">
              <a:latin typeface="Cordia New" panose="020B0304020202020204" pitchFamily="34" charset="-34"/>
              <a:cs typeface="+mn-cs"/>
            </a:endParaRPr>
          </a:p>
          <a:p>
            <a:pPr>
              <a:buNone/>
            </a:pPr>
            <a:endParaRPr lang="th-TH" altLang="th-TH" sz="1400" dirty="0" smtClean="0">
              <a:latin typeface="Cordia New" panose="020B0304020202020204" pitchFamily="34" charset="-34"/>
              <a:cs typeface="+mn-cs"/>
            </a:endParaRPr>
          </a:p>
          <a:p>
            <a:pPr>
              <a:buNone/>
            </a:pPr>
            <a:r>
              <a:rPr lang="th-TH" altLang="th-TH" sz="2400" dirty="0">
                <a:latin typeface="Cordia New" panose="020B0304020202020204" pitchFamily="34" charset="-34"/>
                <a:cs typeface="+mn-cs"/>
              </a:rPr>
              <a:t>ในการเรียนรู้คำศัพท์นอกจากการจดจำคำศัพท์รวมทั้งคำแปลให้ได้แล้ว สิ่งที่ผู้เรียนมักไม่ให้ความสนใจคือการฝึกออกเสียงคำศัพท์นั้นๆให้ถูกต้องด้วย</a:t>
            </a:r>
          </a:p>
          <a:p>
            <a:pPr>
              <a:buNone/>
            </a:pPr>
            <a:endParaRPr lang="th-TH" altLang="th-TH" sz="1400" dirty="0">
              <a:latin typeface="Cordia New" panose="020B0304020202020204" pitchFamily="34" charset="-34"/>
              <a:cs typeface="+mn-cs"/>
            </a:endParaRPr>
          </a:p>
          <a:p>
            <a:pPr>
              <a:buNone/>
            </a:pPr>
            <a:r>
              <a:rPr lang="th-TH" altLang="th-TH" sz="2400" dirty="0" smtClean="0">
                <a:latin typeface="Cordia New" panose="020B0304020202020204" pitchFamily="34" charset="-34"/>
                <a:cs typeface="+mn-cs"/>
              </a:rPr>
              <a:t>สื่อชิ้นนี้ประกอบไปด้วยคำศัพท์พื้นฐานที่เกี่ยวกับผักชนิดต่างๆจำนวน </a:t>
            </a:r>
            <a:r>
              <a:rPr lang="en-US" altLang="th-TH" sz="2400" dirty="0" smtClean="0">
                <a:latin typeface="Cordia New" panose="020B0304020202020204" pitchFamily="34" charset="-34"/>
                <a:cs typeface="+mn-cs"/>
              </a:rPr>
              <a:t>25 </a:t>
            </a:r>
            <a:r>
              <a:rPr lang="th-TH" altLang="th-TH" sz="2400" dirty="0" smtClean="0">
                <a:latin typeface="Cordia New" panose="020B0304020202020204" pitchFamily="34" charset="-34"/>
                <a:cs typeface="+mn-cs"/>
              </a:rPr>
              <a:t>คำผู้เรียนสามารถใช้เพื่อฝึกทักษะต่างๆได้แก่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th-TH" altLang="th-TH" sz="2400" dirty="0" smtClean="0">
                <a:latin typeface="Cordia New" panose="020B0304020202020204" pitchFamily="34" charset="-34"/>
                <a:cs typeface="+mn-cs"/>
              </a:rPr>
              <a:t> การสะกดคำให้ถูกต้อง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th-TH" altLang="th-TH" sz="2400" dirty="0" smtClean="0">
                <a:latin typeface="Cordia New" panose="020B0304020202020204" pitchFamily="34" charset="-34"/>
                <a:cs typeface="+mn-cs"/>
              </a:rPr>
              <a:t>การออกเสียงที่ถูกต้อง</a:t>
            </a:r>
          </a:p>
        </p:txBody>
      </p:sp>
      <p:sp>
        <p:nvSpPr>
          <p:cNvPr id="15" name="Rectangle 119"/>
          <p:cNvSpPr>
            <a:spLocks noChangeArrowheads="1"/>
          </p:cNvSpPr>
          <p:nvPr/>
        </p:nvSpPr>
        <p:spPr bwMode="auto">
          <a:xfrm>
            <a:off x="6866488" y="1867898"/>
            <a:ext cx="4962750" cy="1920526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buNone/>
            </a:pPr>
            <a:r>
              <a:rPr lang="th-TH" altLang="th-TH" sz="2200" b="1" u="sng" dirty="0" smtClean="0">
                <a:latin typeface="Cordia New" panose="020B0304020202020204" pitchFamily="34" charset="-34"/>
                <a:cs typeface="+mn-cs"/>
              </a:rPr>
              <a:t>ถ้าต้องการฝึกทักษะการฟัง</a:t>
            </a:r>
            <a:br>
              <a:rPr lang="th-TH" altLang="th-TH" sz="2200" b="1" u="sng" dirty="0" smtClean="0">
                <a:latin typeface="Cordia New" panose="020B0304020202020204" pitchFamily="34" charset="-34"/>
                <a:cs typeface="+mn-cs"/>
              </a:rPr>
            </a:br>
            <a:r>
              <a:rPr lang="th-TH" altLang="th-TH" sz="2200" b="1" u="sng" dirty="0" smtClean="0">
                <a:latin typeface="Cordia New" panose="020B0304020202020204" pitchFamily="34" charset="-34"/>
                <a:cs typeface="+mn-cs"/>
              </a:rPr>
              <a:t>พร้อมการอ่านออกเสียง</a:t>
            </a:r>
            <a:r>
              <a:rPr lang="th-TH" altLang="th-TH" sz="2200" dirty="0" smtClean="0">
                <a:latin typeface="Cordia New" panose="020B0304020202020204" pitchFamily="34" charset="-34"/>
                <a:cs typeface="+mn-cs"/>
              </a:rPr>
              <a:t> </a:t>
            </a:r>
          </a:p>
          <a:p>
            <a:pPr algn="ctr">
              <a:buNone/>
            </a:pPr>
            <a:endParaRPr lang="th-TH" altLang="th-TH" sz="2200" dirty="0" smtClean="0">
              <a:latin typeface="Cordia New" panose="020B0304020202020204" pitchFamily="34" charset="-34"/>
              <a:cs typeface="+mn-cs"/>
            </a:endParaRPr>
          </a:p>
          <a:p>
            <a:pPr algn="ctr">
              <a:buNone/>
            </a:pPr>
            <a:r>
              <a:rPr lang="th-TH" altLang="th-TH" sz="2200" dirty="0" smtClean="0">
                <a:solidFill>
                  <a:srgbClr val="FF0000"/>
                </a:solidFill>
                <a:latin typeface="Cordia New" panose="020B0304020202020204" pitchFamily="34" charset="-34"/>
                <a:cs typeface="+mn-cs"/>
              </a:rPr>
              <a:t>เปิดฟังการออกเสียงและออกเสียงตามไปพร้อมๆกันหลายๆครั้งจนชำนาญ</a:t>
            </a:r>
          </a:p>
        </p:txBody>
      </p:sp>
      <p:sp>
        <p:nvSpPr>
          <p:cNvPr id="3" name="Right Arrow 2"/>
          <p:cNvSpPr/>
          <p:nvPr/>
        </p:nvSpPr>
        <p:spPr>
          <a:xfrm rot="5400000">
            <a:off x="9174018" y="2618822"/>
            <a:ext cx="212447" cy="3798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" name="Rectangle 3"/>
          <p:cNvSpPr/>
          <p:nvPr/>
        </p:nvSpPr>
        <p:spPr>
          <a:xfrm>
            <a:off x="6682867" y="826078"/>
            <a:ext cx="44603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th-TH" altLang="th-TH" sz="2400" dirty="0" smtClean="0">
                <a:latin typeface="Cordia New" panose="020B0304020202020204" pitchFamily="34" charset="-34"/>
              </a:rPr>
              <a:t>เมื่อ</a:t>
            </a:r>
            <a:r>
              <a:rPr lang="th-TH" altLang="th-TH" sz="2400" dirty="0">
                <a:latin typeface="Cordia New" panose="020B0304020202020204" pitchFamily="34" charset="-34"/>
              </a:rPr>
              <a:t>เตรียมกระดาษและปากกาหรือ</a:t>
            </a:r>
            <a:r>
              <a:rPr lang="th-TH" altLang="th-TH" sz="2400" dirty="0" smtClean="0">
                <a:latin typeface="Cordia New" panose="020B0304020202020204" pitchFamily="34" charset="-34"/>
              </a:rPr>
              <a:t>ดินสอ</a:t>
            </a:r>
            <a:br>
              <a:rPr lang="th-TH" altLang="th-TH" sz="2400" dirty="0" smtClean="0">
                <a:latin typeface="Cordia New" panose="020B0304020202020204" pitchFamily="34" charset="-34"/>
              </a:rPr>
            </a:br>
            <a:r>
              <a:rPr lang="th-TH" altLang="th-TH" sz="2400" dirty="0" smtClean="0">
                <a:latin typeface="Cordia New" panose="020B0304020202020204" pitchFamily="34" charset="-34"/>
              </a:rPr>
              <a:t>พร้อม</a:t>
            </a:r>
            <a:r>
              <a:rPr lang="th-TH" altLang="th-TH" sz="2400" dirty="0">
                <a:latin typeface="Cordia New" panose="020B0304020202020204" pitchFamily="34" charset="-34"/>
              </a:rPr>
              <a:t>แล้ว คุณสามารถฝึกตามขั้นตอนต่อไปนี้</a:t>
            </a:r>
          </a:p>
        </p:txBody>
      </p:sp>
      <p:sp>
        <p:nvSpPr>
          <p:cNvPr id="16" name="Rectangle 119"/>
          <p:cNvSpPr>
            <a:spLocks noChangeArrowheads="1"/>
          </p:cNvSpPr>
          <p:nvPr/>
        </p:nvSpPr>
        <p:spPr bwMode="auto">
          <a:xfrm>
            <a:off x="6866488" y="4103844"/>
            <a:ext cx="4962750" cy="2086725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buNone/>
            </a:pPr>
            <a:r>
              <a:rPr lang="th-TH" altLang="th-TH" sz="2400" b="1" u="sng" dirty="0" smtClean="0">
                <a:latin typeface="Cordia New" panose="020B0304020202020204" pitchFamily="34" charset="-34"/>
                <a:cs typeface="+mn-cs"/>
              </a:rPr>
              <a:t>ถ้าต้องการฝึกความสามารถในการจำศัพท์และการสะกดคำ</a:t>
            </a:r>
            <a:endParaRPr lang="th-TH" altLang="th-TH" sz="2400" dirty="0" smtClean="0">
              <a:latin typeface="Cordia New" panose="020B0304020202020204" pitchFamily="34" charset="-34"/>
              <a:cs typeface="+mn-cs"/>
            </a:endParaRPr>
          </a:p>
          <a:p>
            <a:pPr algn="ctr">
              <a:buNone/>
            </a:pPr>
            <a:endParaRPr lang="th-TH" altLang="th-TH" sz="2400" dirty="0" smtClean="0">
              <a:latin typeface="Cordia New" panose="020B0304020202020204" pitchFamily="34" charset="-34"/>
              <a:cs typeface="+mn-cs"/>
            </a:endParaRPr>
          </a:p>
          <a:p>
            <a:pPr algn="ctr">
              <a:buNone/>
            </a:pPr>
            <a:r>
              <a:rPr lang="th-TH" altLang="th-TH" sz="2400" dirty="0" smtClean="0">
                <a:solidFill>
                  <a:srgbClr val="FF0000"/>
                </a:solidFill>
                <a:latin typeface="Cordia New" panose="020B0304020202020204" pitchFamily="34" charset="-34"/>
                <a:cs typeface="+mn-cs"/>
              </a:rPr>
              <a:t>ดูรูปแต่ละรูปและเขียนคำศัพท์ลงในการดาษ หลังจากนั้นตรวจทานโดยกรฟังหรือดูเฉลยจากด้านล่าง</a:t>
            </a:r>
          </a:p>
        </p:txBody>
      </p:sp>
      <p:sp>
        <p:nvSpPr>
          <p:cNvPr id="17" name="Right Arrow 16"/>
          <p:cNvSpPr/>
          <p:nvPr/>
        </p:nvSpPr>
        <p:spPr>
          <a:xfrm rot="5400000">
            <a:off x="9348843" y="4957303"/>
            <a:ext cx="212447" cy="3798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0664" y="107877"/>
            <a:ext cx="1717617" cy="160719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0762" y="191819"/>
            <a:ext cx="937811" cy="1439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20943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9137525"/>
              </p:ext>
            </p:extLst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920767" y="370189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1</a:t>
            </a:r>
            <a:endParaRPr lang="en-US" altLang="th-TH" sz="3200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8258008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2 </a:t>
            </a:r>
            <a:endParaRPr lang="en-US" altLang="th-TH" sz="3200" dirty="0"/>
          </a:p>
        </p:txBody>
      </p:sp>
      <p:graphicFrame>
        <p:nvGraphicFramePr>
          <p:cNvPr id="20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6784327"/>
              </p:ext>
            </p:extLst>
          </p:nvPr>
        </p:nvGraphicFramePr>
        <p:xfrm>
          <a:off x="10312283" y="2791544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7574246" y="4255048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pic>
        <p:nvPicPr>
          <p:cNvPr id="1026" name="Picture 2" descr="(1) beer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43" r="15541" b="27722"/>
          <a:stretch>
            <a:fillRect/>
          </a:stretch>
        </p:blipFill>
        <p:spPr bwMode="auto">
          <a:xfrm>
            <a:off x="696220" y="1058890"/>
            <a:ext cx="3567170" cy="3074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 rot="10800000">
            <a:off x="4811924" y="6047344"/>
            <a:ext cx="121539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beer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เบียร์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1027" name="Picture 3" descr="(2) wine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7196" y="982545"/>
            <a:ext cx="2941357" cy="3272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 rot="10800000">
            <a:off x="6620945" y="6047345"/>
            <a:ext cx="61763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wine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ไวน์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4" name="1_beer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706693" y="2414072"/>
            <a:ext cx="609600" cy="609600"/>
          </a:xfrm>
          <a:prstGeom prst="rect">
            <a:avLst/>
          </a:prstGeom>
        </p:spPr>
      </p:pic>
      <p:pic>
        <p:nvPicPr>
          <p:cNvPr id="5" name="2_wine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795346" y="28194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4780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6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12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/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879009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3</a:t>
            </a:r>
            <a:endParaRPr lang="en-US" altLang="th-TH" sz="3200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8258008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4 </a:t>
            </a:r>
            <a:endParaRPr lang="en-US" altLang="th-TH" sz="3200" dirty="0"/>
          </a:p>
        </p:txBody>
      </p:sp>
      <p:graphicFrame>
        <p:nvGraphicFramePr>
          <p:cNvPr id="20" name="Group 119"/>
          <p:cNvGraphicFramePr>
            <a:graphicFrameLocks noGrp="1"/>
          </p:cNvGraphicFramePr>
          <p:nvPr>
            <p:extLst/>
          </p:nvPr>
        </p:nvGraphicFramePr>
        <p:xfrm>
          <a:off x="10312283" y="2791544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7574246" y="4255048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pic>
        <p:nvPicPr>
          <p:cNvPr id="2050" name="Picture 2" descr="(3) soda pop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3982" y="1200331"/>
            <a:ext cx="2473665" cy="279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 rot="10800000">
            <a:off x="5186397" y="6047344"/>
            <a:ext cx="7753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soda 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โซดา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2051" name="Picture 3" descr="(4) Spaghetti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2314" y="1706362"/>
            <a:ext cx="3639981" cy="217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 rot="10800000">
            <a:off x="6596830" y="6047345"/>
            <a:ext cx="97868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spaghetti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สปาเกตตี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4" name="3_soda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783867" y="2471519"/>
            <a:ext cx="609600" cy="609600"/>
          </a:xfrm>
          <a:prstGeom prst="rect">
            <a:avLst/>
          </a:prstGeom>
        </p:spPr>
      </p:pic>
      <p:pic>
        <p:nvPicPr>
          <p:cNvPr id="5" name="4_spaghetti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908830" y="28194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77859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2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12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/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879009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5 </a:t>
            </a:r>
            <a:endParaRPr lang="en-US" altLang="th-TH" sz="3200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8258008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6 </a:t>
            </a:r>
            <a:endParaRPr lang="en-US" altLang="th-TH" sz="3200" dirty="0"/>
          </a:p>
        </p:txBody>
      </p:sp>
      <p:graphicFrame>
        <p:nvGraphicFramePr>
          <p:cNvPr id="20" name="Group 119"/>
          <p:cNvGraphicFramePr>
            <a:graphicFrameLocks noGrp="1"/>
          </p:cNvGraphicFramePr>
          <p:nvPr>
            <p:extLst/>
          </p:nvPr>
        </p:nvGraphicFramePr>
        <p:xfrm>
          <a:off x="10312283" y="2791544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7574246" y="4255048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pic>
        <p:nvPicPr>
          <p:cNvPr id="3074" name="Picture 2" descr="(5) onion ri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296" y="1297890"/>
            <a:ext cx="3831640" cy="2681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 rot="10800000">
            <a:off x="4841147" y="6014274"/>
            <a:ext cx="109076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onion ring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หอมทอด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3075" name="Picture 3" descr="(6) rice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6368" y="1684734"/>
            <a:ext cx="3530847" cy="2298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 rot="10800000">
            <a:off x="6643130" y="6014274"/>
            <a:ext cx="5007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rice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ข้าว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4" name="5_onion ring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726190" y="2486744"/>
            <a:ext cx="609600" cy="609600"/>
          </a:xfrm>
          <a:prstGeom prst="rect">
            <a:avLst/>
          </a:prstGeom>
        </p:spPr>
      </p:pic>
      <p:pic>
        <p:nvPicPr>
          <p:cNvPr id="5" name="6_rice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895952" y="276431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6504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8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01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9005054"/>
              </p:ext>
            </p:extLst>
          </p:nvPr>
        </p:nvGraphicFramePr>
        <p:xfrm>
          <a:off x="4221632" y="2446986"/>
          <a:ext cx="1421640" cy="634133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63413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879009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7 </a:t>
            </a:r>
            <a:endParaRPr lang="en-US" altLang="th-TH" sz="3200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8258008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8 </a:t>
            </a:r>
            <a:endParaRPr lang="en-US" altLang="th-TH" sz="3200" dirty="0"/>
          </a:p>
        </p:txBody>
      </p:sp>
      <p:graphicFrame>
        <p:nvGraphicFramePr>
          <p:cNvPr id="20" name="Group 119"/>
          <p:cNvGraphicFramePr>
            <a:graphicFrameLocks noGrp="1"/>
          </p:cNvGraphicFramePr>
          <p:nvPr>
            <p:extLst/>
          </p:nvPr>
        </p:nvGraphicFramePr>
        <p:xfrm>
          <a:off x="10312283" y="2791544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7574246" y="4255048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pic>
        <p:nvPicPr>
          <p:cNvPr id="4098" name="Picture 2" descr="(7) noodle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272" y="1099657"/>
            <a:ext cx="3657938" cy="26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 rot="10800000">
            <a:off x="4931265" y="6000479"/>
            <a:ext cx="10482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noodles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ก๋วยเตี๋ยว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4099" name="Picture 3" descr="(8) soup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0408" y="1140656"/>
            <a:ext cx="3524043" cy="2928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 rot="10800000">
            <a:off x="6493902" y="6000479"/>
            <a:ext cx="6849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soup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ซุป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4" name="7_noodles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737788" y="2410825"/>
            <a:ext cx="609600" cy="609600"/>
          </a:xfrm>
          <a:prstGeom prst="rect">
            <a:avLst/>
          </a:prstGeom>
        </p:spPr>
      </p:pic>
      <p:pic>
        <p:nvPicPr>
          <p:cNvPr id="5" name="8_soup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908830" y="2776319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575660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2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80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1606968"/>
              </p:ext>
            </p:extLst>
          </p:nvPr>
        </p:nvGraphicFramePr>
        <p:xfrm>
          <a:off x="4441022" y="2540717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879009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9 </a:t>
            </a:r>
            <a:endParaRPr lang="en-US" altLang="th-TH" sz="3200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8258008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10 </a:t>
            </a:r>
            <a:endParaRPr lang="en-US" altLang="th-TH" sz="3200" dirty="0"/>
          </a:p>
        </p:txBody>
      </p:sp>
      <p:graphicFrame>
        <p:nvGraphicFramePr>
          <p:cNvPr id="20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4529057"/>
              </p:ext>
            </p:extLst>
          </p:nvPr>
        </p:nvGraphicFramePr>
        <p:xfrm>
          <a:off x="10387735" y="2727786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7574246" y="4255048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pic>
        <p:nvPicPr>
          <p:cNvPr id="5122" name="Picture 2" descr="(9) cake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204" y="1161925"/>
            <a:ext cx="4022305" cy="286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 rot="10800000">
            <a:off x="5214696" y="6045506"/>
            <a:ext cx="76592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cake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เค้ก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5123" name="Picture 3" descr="(10) pie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7231" y="2004097"/>
            <a:ext cx="3508896" cy="2026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 rot="10800000">
            <a:off x="6477832" y="6045506"/>
            <a:ext cx="7170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pie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พาย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4" name="9_cake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988057" y="2486744"/>
            <a:ext cx="609600" cy="609600"/>
          </a:xfrm>
          <a:prstGeom prst="rect">
            <a:avLst/>
          </a:prstGeom>
        </p:spPr>
      </p:pic>
      <p:pic>
        <p:nvPicPr>
          <p:cNvPr id="5" name="10_pie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908830" y="2741387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76362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5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75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/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879009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11 </a:t>
            </a:r>
            <a:endParaRPr lang="en-US" altLang="th-TH" sz="3200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8258008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12 </a:t>
            </a:r>
            <a:endParaRPr lang="en-US" altLang="th-TH" sz="3200" dirty="0"/>
          </a:p>
        </p:txBody>
      </p:sp>
      <p:graphicFrame>
        <p:nvGraphicFramePr>
          <p:cNvPr id="20" name="Group 119"/>
          <p:cNvGraphicFramePr>
            <a:graphicFrameLocks noGrp="1"/>
          </p:cNvGraphicFramePr>
          <p:nvPr>
            <p:extLst/>
          </p:nvPr>
        </p:nvGraphicFramePr>
        <p:xfrm>
          <a:off x="10312283" y="2791544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7574246" y="4255048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pic>
        <p:nvPicPr>
          <p:cNvPr id="6146" name="Picture 2" descr="(11) ice cream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9656" y="1144580"/>
            <a:ext cx="1936581" cy="2922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2534993" y="5501772"/>
            <a:ext cx="207027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dirty="0"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ice cream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r>
              <a:rPr lang="th-TH" dirty="0" err="1">
                <a:ea typeface="Times New Roman" panose="02020603050405020304" pitchFamily="18" charset="0"/>
                <a:cs typeface="Tahoma" panose="020B0604030504040204" pitchFamily="34" charset="0"/>
              </a:rPr>
              <a:t>ไอศครีม</a:t>
            </a:r>
            <a:endParaRPr lang="th-TH" dirty="0"/>
          </a:p>
        </p:txBody>
      </p:sp>
      <p:pic>
        <p:nvPicPr>
          <p:cNvPr id="6147" name="Picture 3" descr="(12) French fries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5529" y="1180279"/>
            <a:ext cx="3101124" cy="3074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9057310" y="5501772"/>
            <a:ext cx="207868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dirty="0"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French fries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r>
              <a:rPr lang="th-TH" dirty="0">
                <a:ea typeface="Times New Roman" panose="02020603050405020304" pitchFamily="18" charset="0"/>
                <a:cs typeface="Tahoma" panose="020B0604030504040204" pitchFamily="34" charset="0"/>
              </a:rPr>
              <a:t>มันฝรั่งทอด</a:t>
            </a:r>
            <a:endParaRPr lang="th-TH" dirty="0"/>
          </a:p>
        </p:txBody>
      </p:sp>
      <p:pic>
        <p:nvPicPr>
          <p:cNvPr id="4" name="11_ice_cream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706809" y="2446883"/>
            <a:ext cx="609600" cy="609600"/>
          </a:xfrm>
          <a:prstGeom prst="rect">
            <a:avLst/>
          </a:prstGeom>
        </p:spPr>
      </p:pic>
      <p:pic>
        <p:nvPicPr>
          <p:cNvPr id="5" name="13_pizza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718303" y="271279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04424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3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88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/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879009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13 </a:t>
            </a:r>
            <a:endParaRPr lang="en-US" altLang="th-TH" sz="3200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8258008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14 </a:t>
            </a:r>
            <a:endParaRPr lang="en-US" altLang="th-TH" sz="3200" dirty="0"/>
          </a:p>
        </p:txBody>
      </p:sp>
      <p:graphicFrame>
        <p:nvGraphicFramePr>
          <p:cNvPr id="20" name="Group 119"/>
          <p:cNvGraphicFramePr>
            <a:graphicFrameLocks noGrp="1"/>
          </p:cNvGraphicFramePr>
          <p:nvPr>
            <p:extLst/>
          </p:nvPr>
        </p:nvGraphicFramePr>
        <p:xfrm>
          <a:off x="10312283" y="2791544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7574246" y="4255048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pic>
        <p:nvPicPr>
          <p:cNvPr id="7170" name="Picture 2" descr="(13) pizz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64" y="1426754"/>
            <a:ext cx="4015272" cy="23390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 rot="10800000">
            <a:off x="5127923" y="6047344"/>
            <a:ext cx="8070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pizza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 err="1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พิซ</a:t>
            </a:r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ซ่า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7171" name="Picture 3" descr="(14) coffee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4202" y="1114526"/>
            <a:ext cx="3382224" cy="3015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 rot="10800000">
            <a:off x="6544681" y="6047345"/>
            <a:ext cx="8391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coffee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กาแฟ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4" name="13_pizza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681415" y="2429312"/>
            <a:ext cx="609600" cy="609600"/>
          </a:xfrm>
          <a:prstGeom prst="rect">
            <a:avLst/>
          </a:prstGeom>
        </p:spPr>
      </p:pic>
      <p:pic>
        <p:nvPicPr>
          <p:cNvPr id="5" name="14_coffee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718303" y="276109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742903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8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80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3888</TotalTime>
  <Words>335</Words>
  <Application>Microsoft Office PowerPoint</Application>
  <PresentationFormat>Widescreen</PresentationFormat>
  <Paragraphs>171</Paragraphs>
  <Slides>17</Slides>
  <Notes>0</Notes>
  <HiddenSlides>0</HiddenSlides>
  <MMClips>28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6" baseType="lpstr">
      <vt:lpstr>Angsana New</vt:lpstr>
      <vt:lpstr>Arial</vt:lpstr>
      <vt:lpstr>Calibri</vt:lpstr>
      <vt:lpstr>Calibri Light</vt:lpstr>
      <vt:lpstr>Cordia New</vt:lpstr>
      <vt:lpstr>Tahoma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Natsinee.wim</dc:creator>
  <cp:lastModifiedBy>oot</cp:lastModifiedBy>
  <cp:revision>339</cp:revision>
  <cp:lastPrinted>2016-05-27T06:24:58Z</cp:lastPrinted>
  <dcterms:created xsi:type="dcterms:W3CDTF">2015-01-09T05:03:30Z</dcterms:created>
  <dcterms:modified xsi:type="dcterms:W3CDTF">2016-06-04T11:23:37Z</dcterms:modified>
</cp:coreProperties>
</file>