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2E49-668D-4FD1-9F7B-5457165B0BB9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94DE-17CA-4AA3-9D01-6FE8EB5976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37850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2E49-668D-4FD1-9F7B-5457165B0BB9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94DE-17CA-4AA3-9D01-6FE8EB5976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03973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2E49-668D-4FD1-9F7B-5457165B0BB9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94DE-17CA-4AA3-9D01-6FE8EB5976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3500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2E49-668D-4FD1-9F7B-5457165B0BB9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94DE-17CA-4AA3-9D01-6FE8EB5976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558869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2E49-668D-4FD1-9F7B-5457165B0BB9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94DE-17CA-4AA3-9D01-6FE8EB5976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22897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2E49-668D-4FD1-9F7B-5457165B0BB9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94DE-17CA-4AA3-9D01-6FE8EB5976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227434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2E49-668D-4FD1-9F7B-5457165B0BB9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94DE-17CA-4AA3-9D01-6FE8EB5976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2689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2E49-668D-4FD1-9F7B-5457165B0BB9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94DE-17CA-4AA3-9D01-6FE8EB5976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54657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2E49-668D-4FD1-9F7B-5457165B0BB9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94DE-17CA-4AA3-9D01-6FE8EB5976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41279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2E49-668D-4FD1-9F7B-5457165B0BB9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94DE-17CA-4AA3-9D01-6FE8EB5976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83298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2E49-668D-4FD1-9F7B-5457165B0BB9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94DE-17CA-4AA3-9D01-6FE8EB5976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717708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22E49-668D-4FD1-9F7B-5457165B0BB9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094DE-17CA-4AA3-9D01-6FE8EB5976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4323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16.mp3"/><Relationship Id="rId7" Type="http://schemas.openxmlformats.org/officeDocument/2006/relationships/image" Target="../media/image20.pn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19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18.mp3"/><Relationship Id="rId7" Type="http://schemas.openxmlformats.org/officeDocument/2006/relationships/image" Target="../media/image22.pn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21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p3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20.mp3"/><Relationship Id="rId7" Type="http://schemas.openxmlformats.org/officeDocument/2006/relationships/image" Target="../media/image24.png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image" Target="../media/image2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0.mp3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22.mp3"/><Relationship Id="rId7" Type="http://schemas.openxmlformats.org/officeDocument/2006/relationships/image" Target="../media/image26.jpeg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2.mp3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microsoft.com/office/2007/relationships/media" Target="../media/media24.mp3"/><Relationship Id="rId7" Type="http://schemas.openxmlformats.org/officeDocument/2006/relationships/image" Target="../media/image27.jpeg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4.mp3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microsoft.com/office/2007/relationships/media" Target="../media/media26.mp3"/><Relationship Id="rId7" Type="http://schemas.openxmlformats.org/officeDocument/2006/relationships/image" Target="../media/image29.jpeg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6.mp3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microsoft.com/office/2007/relationships/media" Target="../media/media28.mp3"/><Relationship Id="rId7" Type="http://schemas.openxmlformats.org/officeDocument/2006/relationships/image" Target="../media/image4.png"/><Relationship Id="rId2" Type="http://schemas.openxmlformats.org/officeDocument/2006/relationships/audio" Target="../media/media27.mp3"/><Relationship Id="rId1" Type="http://schemas.microsoft.com/office/2007/relationships/media" Target="../media/media27.mp3"/><Relationship Id="rId6" Type="http://schemas.openxmlformats.org/officeDocument/2006/relationships/image" Target="../media/image3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8.mp3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microsoft.com/office/2007/relationships/media" Target="../media/media30.mp3"/><Relationship Id="rId7" Type="http://schemas.openxmlformats.org/officeDocument/2006/relationships/image" Target="../media/image4.png"/><Relationship Id="rId2" Type="http://schemas.openxmlformats.org/officeDocument/2006/relationships/audio" Target="../media/media29.mp3"/><Relationship Id="rId1" Type="http://schemas.microsoft.com/office/2007/relationships/media" Target="../media/media29.mp3"/><Relationship Id="rId6" Type="http://schemas.openxmlformats.org/officeDocument/2006/relationships/image" Target="../media/image3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0.mp3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1.mp3"/><Relationship Id="rId1" Type="http://schemas.microsoft.com/office/2007/relationships/media" Target="../media/media31.mp3"/><Relationship Id="rId6" Type="http://schemas.openxmlformats.org/officeDocument/2006/relationships/image" Target="../media/image4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microsoft.com/office/2007/relationships/media" Target="../media/media2.mp3"/><Relationship Id="rId7" Type="http://schemas.openxmlformats.org/officeDocument/2006/relationships/image" Target="../media/image5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4.mp3"/><Relationship Id="rId7" Type="http://schemas.openxmlformats.org/officeDocument/2006/relationships/image" Target="../media/image8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microsoft.com/office/2007/relationships/media" Target="../media/media6.mp3"/><Relationship Id="rId7" Type="http://schemas.openxmlformats.org/officeDocument/2006/relationships/image" Target="../media/image9.jpe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media" Target="../media/media8.mp3"/><Relationship Id="rId7" Type="http://schemas.openxmlformats.org/officeDocument/2006/relationships/image" Target="../media/image11.jpe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media" Target="../media/media10.mp3"/><Relationship Id="rId7" Type="http://schemas.openxmlformats.org/officeDocument/2006/relationships/image" Target="../media/image13.jpe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microsoft.com/office/2007/relationships/media" Target="../media/media12.mp3"/><Relationship Id="rId7" Type="http://schemas.openxmlformats.org/officeDocument/2006/relationships/image" Target="../media/image4.pn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microsoft.com/office/2007/relationships/media" Target="../media/media14.mp3"/><Relationship Id="rId7" Type="http://schemas.openxmlformats.org/officeDocument/2006/relationships/image" Target="../media/image17.jpeg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Rectangle 4"/>
          <p:cNvSpPr/>
          <p:nvPr/>
        </p:nvSpPr>
        <p:spPr>
          <a:xfrm>
            <a:off x="6452326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endParaRPr lang="th-TH" altLang="en-US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spcBef>
                <a:spcPct val="50000"/>
              </a:spcBef>
            </a:pPr>
            <a:endParaRPr lang="th-TH" altLang="en-US" b="1" dirty="0">
              <a:latin typeface="Calibri" panose="020F0502020204030204" pitchFamily="34" charset="0"/>
            </a:endParaRPr>
          </a:p>
          <a:p>
            <a:pPr algn="ctr">
              <a:spcBef>
                <a:spcPct val="50000"/>
              </a:spcBef>
            </a:pPr>
            <a:endParaRPr lang="th-TH" altLang="en-US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spcBef>
                <a:spcPct val="50000"/>
              </a:spcBef>
            </a:pPr>
            <a:endParaRPr lang="th-TH" altLang="en-US" b="1" dirty="0">
              <a:latin typeface="Calibri" panose="020F050202020403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th-TH" altLang="en-US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>
              <a:spcBef>
                <a:spcPct val="50000"/>
              </a:spcBef>
            </a:pPr>
            <a:r>
              <a:rPr lang="th-TH" altLang="en-US" b="1" dirty="0" smtClean="0">
                <a:latin typeface="Calibri" panose="020F0502020204030204" pitchFamily="34" charset="0"/>
                <a:cs typeface="+mn-cs"/>
              </a:rPr>
              <a:t>ชุด </a:t>
            </a:r>
            <a:r>
              <a:rPr lang="en-US" altLang="en-US" b="1" dirty="0" smtClean="0">
                <a:latin typeface="Calibri" panose="020F0502020204030204" pitchFamily="34" charset="0"/>
                <a:cs typeface="+mn-cs"/>
              </a:rPr>
              <a:t>Basic vocab</a:t>
            </a:r>
            <a:endParaRPr lang="th-TH" altLang="en-US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buNone/>
            </a:pPr>
            <a:r>
              <a:rPr lang="th-TH" b="1" dirty="0" smtClean="0">
                <a:cs typeface="+mn-cs"/>
              </a:rPr>
              <a:t>หมวดที่ </a:t>
            </a:r>
            <a:r>
              <a:rPr lang="en-US" b="1" dirty="0" smtClean="0"/>
              <a:t>11</a:t>
            </a:r>
            <a:r>
              <a:rPr lang="th-TH" b="1" dirty="0"/>
              <a:t>เครื่องใช้ในบ้าน</a:t>
            </a:r>
            <a:r>
              <a:rPr lang="en-US" b="1" dirty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(</a:t>
            </a:r>
            <a:r>
              <a:rPr lang="en-US" b="1" dirty="0"/>
              <a:t>Household Goods and  Furniture)</a:t>
            </a:r>
            <a:endParaRPr lang="en-US" dirty="0"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6991" y="882666"/>
            <a:ext cx="2363686" cy="2485526"/>
          </a:xfrm>
          <a:prstGeom prst="rect">
            <a:avLst/>
          </a:prstGeom>
        </p:spPr>
      </p:pic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706115" y="6397515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6019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15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16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7020" y="1342199"/>
            <a:ext cx="2014425" cy="250684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10800000">
            <a:off x="5025595" y="6215225"/>
            <a:ext cx="8841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mirror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กระจกเงา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0756" y="1342199"/>
            <a:ext cx="2706034" cy="263723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rot="10800000">
            <a:off x="6661630" y="6215225"/>
            <a:ext cx="8627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bucket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ถังน้ำ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15_mirro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05272" y="2486744"/>
            <a:ext cx="609600" cy="609600"/>
          </a:xfrm>
          <a:prstGeom prst="rect">
            <a:avLst/>
          </a:prstGeom>
        </p:spPr>
      </p:pic>
      <p:pic>
        <p:nvPicPr>
          <p:cNvPr id="17" name="16_bucke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80430" y="25019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959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1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17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18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7248" y="1329960"/>
            <a:ext cx="2598373" cy="292316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10800000">
            <a:off x="4890468" y="6189444"/>
            <a:ext cx="9448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bin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ถังขยะ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0658" y="1599087"/>
            <a:ext cx="3297890" cy="221305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rot="10800000">
            <a:off x="6529061" y="6189444"/>
            <a:ext cx="931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light bulb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หลอดไฟ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17_bi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71322" y="2478973"/>
            <a:ext cx="609600" cy="609600"/>
          </a:xfrm>
          <a:prstGeom prst="rect">
            <a:avLst/>
          </a:prstGeom>
        </p:spPr>
      </p:pic>
      <p:pic>
        <p:nvPicPr>
          <p:cNvPr id="17" name="18_light_bulb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80430" y="25079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0158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19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20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2190" y="1232567"/>
            <a:ext cx="1966192" cy="274820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10800000">
            <a:off x="4847666" y="6152391"/>
            <a:ext cx="1079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sink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อ่างล้างมือ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5387" y="1508650"/>
            <a:ext cx="2871741" cy="219603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rot="10800000">
            <a:off x="6637827" y="6152391"/>
            <a:ext cx="7053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desk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โต๊ะ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19_sin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91443" y="2501969"/>
            <a:ext cx="609600" cy="609600"/>
          </a:xfrm>
          <a:prstGeom prst="rect">
            <a:avLst/>
          </a:prstGeom>
        </p:spPr>
      </p:pic>
      <p:pic>
        <p:nvPicPr>
          <p:cNvPr id="17" name="20_desk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72326" y="252625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9834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1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21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22</a:t>
            </a:r>
            <a:endParaRPr lang="en-US" altLang="th-TH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975" y="1303469"/>
            <a:ext cx="3360719" cy="248292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10800000">
            <a:off x="4817234" y="6102985"/>
            <a:ext cx="9981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bathtub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อ่างอาบน้ำ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6145" name="Picture 1" descr="(26) toile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361" y="1303469"/>
            <a:ext cx="2349565" cy="280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 rot="10800000">
            <a:off x="6508234" y="6102985"/>
            <a:ext cx="8899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toilet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ชักโครก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5" name="21_bathtub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35752" y="2501969"/>
            <a:ext cx="609600" cy="609600"/>
          </a:xfrm>
          <a:prstGeom prst="rect">
            <a:avLst/>
          </a:prstGeom>
        </p:spPr>
      </p:pic>
      <p:pic>
        <p:nvPicPr>
          <p:cNvPr id="16" name="22_toile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80430" y="24715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9941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1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23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24</a:t>
            </a:r>
            <a:endParaRPr lang="en-US" altLang="th-TH" sz="3200" dirty="0"/>
          </a:p>
        </p:txBody>
      </p:sp>
      <p:sp>
        <p:nvSpPr>
          <p:cNvPr id="14" name="Rectangle 13"/>
          <p:cNvSpPr/>
          <p:nvPr/>
        </p:nvSpPr>
        <p:spPr>
          <a:xfrm rot="10800000">
            <a:off x="4520833" y="6047344"/>
            <a:ext cx="13734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bed sheet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ผ้าปูเตียง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620204" y="6047345"/>
            <a:ext cx="103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bookcase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ตู้หนังสือ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23_bed_she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48030" y="2501969"/>
            <a:ext cx="609600" cy="609600"/>
          </a:xfrm>
          <a:prstGeom prst="rect">
            <a:avLst/>
          </a:prstGeom>
        </p:spPr>
      </p:pic>
      <p:pic>
        <p:nvPicPr>
          <p:cNvPr id="17" name="24_bookcas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388958" y="2501969"/>
            <a:ext cx="609600" cy="609600"/>
          </a:xfrm>
          <a:prstGeom prst="rect">
            <a:avLst/>
          </a:prstGeom>
        </p:spPr>
      </p:pic>
      <p:pic>
        <p:nvPicPr>
          <p:cNvPr id="4098" name="Picture 2" descr="(29) bed shee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08" y="985866"/>
            <a:ext cx="3530593" cy="325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(24) bookcas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143" y="1294157"/>
            <a:ext cx="2975597" cy="29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94504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4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25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26</a:t>
            </a:r>
            <a:endParaRPr lang="en-US" altLang="th-TH" sz="3200" dirty="0"/>
          </a:p>
        </p:txBody>
      </p:sp>
      <p:sp>
        <p:nvSpPr>
          <p:cNvPr id="13" name="Rectangle 12"/>
          <p:cNvSpPr/>
          <p:nvPr/>
        </p:nvSpPr>
        <p:spPr>
          <a:xfrm rot="10800000">
            <a:off x="4805942" y="6047344"/>
            <a:ext cx="10293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sofa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โซฟา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582583" y="6047345"/>
            <a:ext cx="7412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stove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เตา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25_sof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8127" y="2449673"/>
            <a:ext cx="609600" cy="609600"/>
          </a:xfrm>
          <a:prstGeom prst="rect">
            <a:avLst/>
          </a:prstGeom>
        </p:spPr>
      </p:pic>
      <p:pic>
        <p:nvPicPr>
          <p:cNvPr id="17" name="26_stov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41795" y="2471519"/>
            <a:ext cx="609600" cy="609600"/>
          </a:xfrm>
          <a:prstGeom prst="rect">
            <a:avLst/>
          </a:prstGeom>
        </p:spPr>
      </p:pic>
      <p:pic>
        <p:nvPicPr>
          <p:cNvPr id="3074" name="Picture 2" descr="(25) sof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12" y="1294237"/>
            <a:ext cx="3730264" cy="292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(11) stov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025" y="1294237"/>
            <a:ext cx="2878962" cy="2943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063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27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28</a:t>
            </a:r>
            <a:endParaRPr lang="en-US" altLang="th-TH" sz="3200" dirty="0"/>
          </a:p>
        </p:txBody>
      </p:sp>
      <p:pic>
        <p:nvPicPr>
          <p:cNvPr id="3073" name="Picture 1" descr="(23) tabl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368" y="1320609"/>
            <a:ext cx="3213401" cy="258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0800000">
            <a:off x="6452326" y="6215225"/>
            <a:ext cx="8394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table 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โต๊ะ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0800000">
            <a:off x="4859879" y="6215225"/>
            <a:ext cx="11674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chair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 เก้าอี้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7" name="27_chai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29196" y="2486744"/>
            <a:ext cx="609600" cy="609600"/>
          </a:xfrm>
          <a:prstGeom prst="rect">
            <a:avLst/>
          </a:prstGeom>
        </p:spPr>
      </p:pic>
      <p:pic>
        <p:nvPicPr>
          <p:cNvPr id="18" name="28_tabl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433811" y="2471519"/>
            <a:ext cx="609600" cy="609600"/>
          </a:xfrm>
          <a:prstGeom prst="rect">
            <a:avLst/>
          </a:prstGeom>
        </p:spPr>
      </p:pic>
      <p:pic>
        <p:nvPicPr>
          <p:cNvPr id="2050" name="Picture 2" descr="(22) chai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385" y="1117718"/>
            <a:ext cx="2451358" cy="2989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182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7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4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29</a:t>
            </a:r>
            <a:endParaRPr lang="en-US" altLang="th-TH" sz="3200" dirty="0"/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30</a:t>
            </a:r>
            <a:endParaRPr lang="en-US" altLang="th-TH" sz="3200" dirty="0"/>
          </a:p>
        </p:txBody>
      </p:sp>
      <p:pic>
        <p:nvPicPr>
          <p:cNvPr id="2049" name="Picture 1" descr="(2) cupboar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64" y="982430"/>
            <a:ext cx="2046686" cy="3255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 rot="10800000">
            <a:off x="4932452" y="6067378"/>
            <a:ext cx="9976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cupboard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ตู้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10800000">
            <a:off x="6546666" y="6047345"/>
            <a:ext cx="626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bed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เตียง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4" name="29_cupboar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05272" y="2449673"/>
            <a:ext cx="609600" cy="609600"/>
          </a:xfrm>
          <a:prstGeom prst="rect">
            <a:avLst/>
          </a:prstGeom>
        </p:spPr>
      </p:pic>
      <p:pic>
        <p:nvPicPr>
          <p:cNvPr id="25" name="30_be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502810" y="2487618"/>
            <a:ext cx="609600" cy="609600"/>
          </a:xfrm>
          <a:prstGeom prst="rect">
            <a:avLst/>
          </a:prstGeom>
        </p:spPr>
      </p:pic>
      <p:pic>
        <p:nvPicPr>
          <p:cNvPr id="1026" name="Picture 2" descr="(30) be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987" y="1538431"/>
            <a:ext cx="3334803" cy="2432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8714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6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6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3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31</a:t>
            </a:r>
            <a:endParaRPr lang="en-US" altLang="th-TH" sz="3200" dirty="0"/>
          </a:p>
        </p:txBody>
      </p:sp>
      <p:sp>
        <p:nvSpPr>
          <p:cNvPr id="18" name="Text Box 42"/>
          <p:cNvSpPr txBox="1">
            <a:spLocks noChangeArrowheads="1"/>
          </p:cNvSpPr>
          <p:nvPr/>
        </p:nvSpPr>
        <p:spPr bwMode="auto">
          <a:xfrm>
            <a:off x="6931154" y="302496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111" y="1833210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6931154" y="4150177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1025" name="Picture 1" descr="(31) coat hang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84" y="1653601"/>
            <a:ext cx="3165035" cy="198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 rot="10800000">
            <a:off x="4605272" y="6047344"/>
            <a:ext cx="12878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coat hanger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ไม้แขวนเสื้อ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2" name="31_coat_hang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05271" y="25019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8690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069" y="2492117"/>
            <a:ext cx="3267075" cy="2724150"/>
          </a:xfrm>
          <a:prstGeom prst="rect">
            <a:avLst/>
          </a:prstGeom>
        </p:spPr>
      </p:pic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58756"/>
              </p:ext>
            </p:extLst>
          </p:nvPr>
        </p:nvGraphicFramePr>
        <p:xfrm>
          <a:off x="8318576" y="1380592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597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8" name="Rectangle 119"/>
          <p:cNvSpPr>
            <a:spLocks noChangeArrowheads="1"/>
          </p:cNvSpPr>
          <p:nvPr/>
        </p:nvSpPr>
        <p:spPr bwMode="auto">
          <a:xfrm>
            <a:off x="500477" y="1186853"/>
            <a:ext cx="4962750" cy="533684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คำศัพท์มีบทบาทอย่างมากในการสื่อสาร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ทั้งทักษะการพูดและการเขียนภาษาอังกฤษ 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การเรียนรู้คำศัพท์เพิ่มเติมจึงเป็นสิ่งที่ผู้เรียนภาษาจำเป็นต้องทำอย่างสม่ำเสมอ</a:t>
            </a:r>
            <a:endParaRPr lang="th-TH" altLang="th-TH" sz="2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endParaRPr lang="th-TH" altLang="th-TH" sz="14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>
                <a:latin typeface="Cordia New" panose="020B0304020202020204" pitchFamily="34" charset="-34"/>
                <a:cs typeface="+mn-cs"/>
              </a:rPr>
              <a:t>ในการเรียนรู้คำศัพท์นอกจากการจดจำคำศัพท์รวมทั้งคำแปลให้ได้แล้ว สิ่งที่ผู้เรียนมักไม่ให้ความสนใจคือการฝึกออกเสียงคำศัพท์นั้นๆให้ถูกต้องด้วย</a:t>
            </a:r>
          </a:p>
          <a:p>
            <a:pPr>
              <a:buNone/>
            </a:pPr>
            <a:endParaRPr lang="th-TH" altLang="th-TH" sz="1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สื่อชิ้นนี้ประกอบไปด้วยคำศัพท์พื้นฐานที่เกี่ยวกับผักชนิดต่างๆจำนวน </a:t>
            </a:r>
            <a:r>
              <a:rPr lang="en-US" altLang="th-TH" sz="2400" dirty="0" smtClean="0">
                <a:latin typeface="Cordia New" panose="020B0304020202020204" pitchFamily="34" charset="-34"/>
                <a:cs typeface="+mn-cs"/>
              </a:rPr>
              <a:t>25 </a:t>
            </a: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คำผู้เรียนสามารถใช้เพื่อฝึกทักษะต่างๆได้แก่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 การสะกดคำให้ถูกต้อง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การออกเสียงที่ถูกต้อง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922" y="224574"/>
            <a:ext cx="1117742" cy="1650533"/>
          </a:xfrm>
          <a:prstGeom prst="rect">
            <a:avLst/>
          </a:prstGeom>
        </p:spPr>
      </p:pic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7119776" y="107877"/>
            <a:ext cx="3152024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1" name="Rectangle 119"/>
          <p:cNvSpPr>
            <a:spLocks noChangeArrowheads="1"/>
          </p:cNvSpPr>
          <p:nvPr/>
        </p:nvSpPr>
        <p:spPr bwMode="auto">
          <a:xfrm>
            <a:off x="6866488" y="1867898"/>
            <a:ext cx="4962750" cy="192052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ถ้าต้องการฝึกทักษะการฟัง</a:t>
            </a:r>
            <a:b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พร้อมการอ่านออกเสียง</a:t>
            </a:r>
            <a:r>
              <a:rPr lang="th-TH" altLang="th-TH" sz="2200" dirty="0" smtClean="0">
                <a:latin typeface="Cordia New" panose="020B0304020202020204" pitchFamily="34" charset="-34"/>
                <a:cs typeface="+mn-cs"/>
              </a:rPr>
              <a:t> </a:t>
            </a:r>
          </a:p>
          <a:p>
            <a:pPr algn="ctr">
              <a:buNone/>
            </a:pPr>
            <a:endParaRPr lang="th-TH" altLang="th-TH" sz="22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2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เปิดฟังการออกเสียงและออกเสียงตามไปพร้อมๆกันหลายๆครั้งจนชำนาญ</a:t>
            </a:r>
          </a:p>
        </p:txBody>
      </p:sp>
      <p:sp>
        <p:nvSpPr>
          <p:cNvPr id="12" name="Right Arrow 11"/>
          <p:cNvSpPr/>
          <p:nvPr/>
        </p:nvSpPr>
        <p:spPr>
          <a:xfrm rot="5400000">
            <a:off x="9174018" y="2618822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Rectangle 12"/>
          <p:cNvSpPr/>
          <p:nvPr/>
        </p:nvSpPr>
        <p:spPr>
          <a:xfrm>
            <a:off x="6682867" y="826078"/>
            <a:ext cx="4460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</a:rPr>
              <a:t>เมื่อ</a:t>
            </a:r>
            <a:r>
              <a:rPr lang="th-TH" altLang="th-TH" sz="2400" dirty="0">
                <a:latin typeface="Cordia New" panose="020B0304020202020204" pitchFamily="34" charset="-34"/>
              </a:rPr>
              <a:t>เตรียมกระดาษและปากกาหรือ</a:t>
            </a:r>
            <a:r>
              <a:rPr lang="th-TH" altLang="th-TH" sz="2400" dirty="0" smtClean="0">
                <a:latin typeface="Cordia New" panose="020B0304020202020204" pitchFamily="34" charset="-34"/>
              </a:rPr>
              <a:t>ดินสอ</a:t>
            </a:r>
            <a:br>
              <a:rPr lang="th-TH" altLang="th-TH" sz="2400" dirty="0" smtClean="0">
                <a:latin typeface="Cordia New" panose="020B0304020202020204" pitchFamily="34" charset="-34"/>
              </a:rPr>
            </a:br>
            <a:r>
              <a:rPr lang="th-TH" altLang="th-TH" sz="2400" dirty="0" smtClean="0">
                <a:latin typeface="Cordia New" panose="020B0304020202020204" pitchFamily="34" charset="-34"/>
              </a:rPr>
              <a:t>พร้อม</a:t>
            </a:r>
            <a:r>
              <a:rPr lang="th-TH" altLang="th-TH" sz="2400" dirty="0">
                <a:latin typeface="Cordia New" panose="020B0304020202020204" pitchFamily="34" charset="-34"/>
              </a:rPr>
              <a:t>แล้ว คุณสามารถฝึกตามขั้นตอนต่อไปนี้</a:t>
            </a:r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6866488" y="4103844"/>
            <a:ext cx="4962750" cy="20867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400" b="1" u="sng" dirty="0" smtClean="0">
                <a:latin typeface="Cordia New" panose="020B0304020202020204" pitchFamily="34" charset="-34"/>
                <a:cs typeface="+mn-cs"/>
              </a:rPr>
              <a:t>ถ้าต้องการฝึกความสามารถในการจำศัพท์และการสะกดคำ</a:t>
            </a: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4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ดูรูปแต่ละรูปและเขียนคำศัพท์ลงในการดาษ หลังจากนั้นตรวจทานโดยกรฟังหรือดูเฉลยจากด้านล่าง</a:t>
            </a:r>
          </a:p>
        </p:txBody>
      </p:sp>
      <p:sp>
        <p:nvSpPr>
          <p:cNvPr id="15" name="Right Arrow 14"/>
          <p:cNvSpPr/>
          <p:nvPr/>
        </p:nvSpPr>
        <p:spPr>
          <a:xfrm rot="5400000">
            <a:off x="9348843" y="4957303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0258" y="183339"/>
            <a:ext cx="905985" cy="147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967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16342" y="433960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497866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3" y="4415964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433073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</a:t>
            </a:r>
            <a:r>
              <a:rPr lang="en-US" altLang="th-TH" sz="3200" dirty="0"/>
              <a:t>2</a:t>
            </a:r>
          </a:p>
        </p:txBody>
      </p:sp>
      <p:sp>
        <p:nvSpPr>
          <p:cNvPr id="24" name="Rectangle 23"/>
          <p:cNvSpPr/>
          <p:nvPr/>
        </p:nvSpPr>
        <p:spPr>
          <a:xfrm rot="10800000">
            <a:off x="4542728" y="6080611"/>
            <a:ext cx="12052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rocking chair 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เก้าอี้โยก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rot="10800000">
            <a:off x="6559175" y="6080611"/>
            <a:ext cx="1241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tablecloth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ผ้าปูโต๊ะ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7" name="1_rocking_chai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05272" y="2471519"/>
            <a:ext cx="609600" cy="609600"/>
          </a:xfrm>
          <a:prstGeom prst="rect">
            <a:avLst/>
          </a:prstGeom>
        </p:spPr>
      </p:pic>
      <p:pic>
        <p:nvPicPr>
          <p:cNvPr id="28" name="2_tablecloth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42438" y="2501968"/>
            <a:ext cx="609600" cy="609600"/>
          </a:xfrm>
          <a:prstGeom prst="rect">
            <a:avLst/>
          </a:prstGeom>
        </p:spPr>
      </p:pic>
      <p:pic>
        <p:nvPicPr>
          <p:cNvPr id="9218" name="Picture 2" descr="(1) rocking chai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78" y="1225539"/>
            <a:ext cx="3168335" cy="2817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(28) tablecloth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459" y="1644522"/>
            <a:ext cx="3258012" cy="2398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88617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7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2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</a:t>
            </a:r>
            <a:endParaRPr lang="en-US" altLang="th-TH" sz="3200" dirty="0"/>
          </a:p>
        </p:txBody>
      </p:sp>
      <p:pic>
        <p:nvPicPr>
          <p:cNvPr id="15361" name="Picture 1" descr="(3) pillo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90" y="1432017"/>
            <a:ext cx="3379742" cy="2657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10800000">
            <a:off x="4822256" y="6047344"/>
            <a:ext cx="1101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pillow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หมอน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5362" name="Picture 2" descr="(4) foot scrap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383" y="1378345"/>
            <a:ext cx="3251936" cy="2435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0800000">
            <a:off x="6481484" y="6050813"/>
            <a:ext cx="12063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doormat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พรมเช็ดเท้า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3_pillow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14873" y="2449673"/>
            <a:ext cx="609600" cy="609600"/>
          </a:xfrm>
          <a:prstGeom prst="rect">
            <a:avLst/>
          </a:prstGeom>
        </p:spPr>
      </p:pic>
      <p:pic>
        <p:nvPicPr>
          <p:cNvPr id="15" name="4_doorma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80430" y="24715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581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7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8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5</a:t>
            </a:r>
            <a:endParaRPr lang="en-US" altLang="th-TH" sz="3200" dirty="0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6</a:t>
            </a:r>
            <a:endParaRPr lang="en-US" altLang="th-TH" sz="3200" dirty="0"/>
          </a:p>
        </p:txBody>
      </p:sp>
      <p:sp>
        <p:nvSpPr>
          <p:cNvPr id="14" name="Rectangle 13"/>
          <p:cNvSpPr/>
          <p:nvPr/>
        </p:nvSpPr>
        <p:spPr>
          <a:xfrm rot="10800000">
            <a:off x="4786100" y="6047344"/>
            <a:ext cx="1241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bench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ม้านั่ง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0800000">
            <a:off x="6633894" y="6047344"/>
            <a:ext cx="7616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blanket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ผ้าห่ม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7" name="5_bench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05272" y="2449673"/>
            <a:ext cx="609600" cy="609600"/>
          </a:xfrm>
          <a:prstGeom prst="rect">
            <a:avLst/>
          </a:prstGeom>
        </p:spPr>
      </p:pic>
      <p:pic>
        <p:nvPicPr>
          <p:cNvPr id="18" name="6_blanke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56760" y="2486744"/>
            <a:ext cx="609600" cy="609600"/>
          </a:xfrm>
          <a:prstGeom prst="rect">
            <a:avLst/>
          </a:prstGeom>
        </p:spPr>
      </p:pic>
      <p:pic>
        <p:nvPicPr>
          <p:cNvPr id="8194" name="Picture 2" descr="(27) benc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61" y="1228214"/>
            <a:ext cx="3451512" cy="27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(6) blanket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8" y="1368569"/>
            <a:ext cx="2508743" cy="266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3315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5" y="4335736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7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8</a:t>
            </a:r>
            <a:endParaRPr lang="en-US" altLang="th-TH" sz="3200" dirty="0"/>
          </a:p>
        </p:txBody>
      </p:sp>
      <p:sp>
        <p:nvSpPr>
          <p:cNvPr id="13" name="Rectangle 12"/>
          <p:cNvSpPr/>
          <p:nvPr/>
        </p:nvSpPr>
        <p:spPr>
          <a:xfrm rot="10800000">
            <a:off x="4836515" y="6047344"/>
            <a:ext cx="9595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closet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ตู้เสื้อผ้า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481808" y="6047344"/>
            <a:ext cx="9427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curtain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ผ้าม่าน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7_clos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27652" y="2471519"/>
            <a:ext cx="609600" cy="609600"/>
          </a:xfrm>
          <a:prstGeom prst="rect">
            <a:avLst/>
          </a:prstGeom>
        </p:spPr>
      </p:pic>
      <p:pic>
        <p:nvPicPr>
          <p:cNvPr id="17" name="8_curtai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502810" y="2471519"/>
            <a:ext cx="609600" cy="609600"/>
          </a:xfrm>
          <a:prstGeom prst="rect">
            <a:avLst/>
          </a:prstGeom>
        </p:spPr>
      </p:pic>
      <p:pic>
        <p:nvPicPr>
          <p:cNvPr id="7170" name="Picture 2" descr="(8) curtai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568" y="1627881"/>
            <a:ext cx="3244281" cy="227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(7) closet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820" y="1383678"/>
            <a:ext cx="3118261" cy="2785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6965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9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555346"/>
              </p:ext>
            </p:extLst>
          </p:nvPr>
        </p:nvGraphicFramePr>
        <p:xfrm>
          <a:off x="10379210" y="24867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Number10</a:t>
            </a:r>
            <a:endParaRPr lang="en-US" altLang="th-TH" sz="3200" dirty="0"/>
          </a:p>
        </p:txBody>
      </p:sp>
      <p:sp>
        <p:nvSpPr>
          <p:cNvPr id="13" name="Rectangle 12"/>
          <p:cNvSpPr/>
          <p:nvPr/>
        </p:nvSpPr>
        <p:spPr>
          <a:xfrm rot="10800000">
            <a:off x="4744346" y="6026672"/>
            <a:ext cx="11438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clock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นาฬิกา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462924" y="6026672"/>
            <a:ext cx="9911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towel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ผ้าเช็ดตัว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9_cloc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27652" y="2486744"/>
            <a:ext cx="609600" cy="609600"/>
          </a:xfrm>
          <a:prstGeom prst="rect">
            <a:avLst/>
          </a:prstGeom>
        </p:spPr>
      </p:pic>
      <p:pic>
        <p:nvPicPr>
          <p:cNvPr id="17" name="10_towel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908830" y="2471519"/>
            <a:ext cx="609600" cy="609600"/>
          </a:xfrm>
          <a:prstGeom prst="rect">
            <a:avLst/>
          </a:prstGeom>
        </p:spPr>
      </p:pic>
      <p:pic>
        <p:nvPicPr>
          <p:cNvPr id="6146" name="Picture 2" descr="(9) cloc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75" y="1172179"/>
            <a:ext cx="2995572" cy="265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(10) towe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294" y="1344179"/>
            <a:ext cx="3548649" cy="250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041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1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11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12</a:t>
            </a:r>
            <a:endParaRPr lang="en-US" altLang="th-TH" sz="3200" dirty="0"/>
          </a:p>
        </p:txBody>
      </p:sp>
      <p:sp>
        <p:nvSpPr>
          <p:cNvPr id="13" name="Rectangle 12"/>
          <p:cNvSpPr/>
          <p:nvPr/>
        </p:nvSpPr>
        <p:spPr>
          <a:xfrm rot="10800000">
            <a:off x="4932452" y="6000479"/>
            <a:ext cx="10238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stool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เก้าอี้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8758125">
            <a:off x="7506312" y="1899613"/>
            <a:ext cx="2958131" cy="139332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rot="10800000">
            <a:off x="6495241" y="6000479"/>
            <a:ext cx="9338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flashlight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ไฟฉาย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11_stoo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05273" y="2486744"/>
            <a:ext cx="609600" cy="609600"/>
          </a:xfrm>
          <a:prstGeom prst="rect">
            <a:avLst/>
          </a:prstGeom>
        </p:spPr>
      </p:pic>
      <p:pic>
        <p:nvPicPr>
          <p:cNvPr id="17" name="12_flashligh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399472" y="2501969"/>
            <a:ext cx="609600" cy="609600"/>
          </a:xfrm>
          <a:prstGeom prst="rect">
            <a:avLst/>
          </a:prstGeom>
        </p:spPr>
      </p:pic>
      <p:pic>
        <p:nvPicPr>
          <p:cNvPr id="5122" name="Picture 2" descr="(11) stoo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838" y="1277744"/>
            <a:ext cx="2745077" cy="287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553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7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24251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13</a:t>
            </a:r>
            <a:endParaRPr lang="en-US" altLang="th-TH" sz="32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9796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14</a:t>
            </a:r>
            <a:endParaRPr lang="en-US" altLang="th-TH" sz="3200" dirty="0"/>
          </a:p>
        </p:txBody>
      </p:sp>
      <p:sp>
        <p:nvSpPr>
          <p:cNvPr id="13" name="Rectangle 12"/>
          <p:cNvSpPr/>
          <p:nvPr/>
        </p:nvSpPr>
        <p:spPr>
          <a:xfrm rot="10800000">
            <a:off x="4737447" y="6047344"/>
            <a:ext cx="11576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hand towel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ผ้าเช็ดมือ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6517792" y="6047345"/>
            <a:ext cx="14079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extension cord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ปลั๊กต่อ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" name="13_hand_towe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75054" y="2471519"/>
            <a:ext cx="609600" cy="609600"/>
          </a:xfrm>
          <a:prstGeom prst="rect">
            <a:avLst/>
          </a:prstGeom>
        </p:spPr>
      </p:pic>
      <p:pic>
        <p:nvPicPr>
          <p:cNvPr id="17" name="14_extention_cor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542776" y="2486744"/>
            <a:ext cx="609600" cy="609600"/>
          </a:xfrm>
          <a:prstGeom prst="rect">
            <a:avLst/>
          </a:prstGeom>
        </p:spPr>
      </p:pic>
      <p:pic>
        <p:nvPicPr>
          <p:cNvPr id="10242" name="Picture 2" descr="(13) hand towe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947" y="1166541"/>
            <a:ext cx="2293763" cy="285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homeware (14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513" y="1379878"/>
            <a:ext cx="2754611" cy="264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6540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0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356</Words>
  <Application>Microsoft Office PowerPoint</Application>
  <PresentationFormat>Widescreen</PresentationFormat>
  <Paragraphs>190</Paragraphs>
  <Slides>19</Slides>
  <Notes>0</Notes>
  <HiddenSlides>0</HiddenSlides>
  <MMClips>31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Angsana New</vt:lpstr>
      <vt:lpstr>Arial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oot</dc:creator>
  <cp:lastModifiedBy>oot</cp:lastModifiedBy>
  <cp:revision>19</cp:revision>
  <dcterms:created xsi:type="dcterms:W3CDTF">2016-06-12T08:43:08Z</dcterms:created>
  <dcterms:modified xsi:type="dcterms:W3CDTF">2016-06-12T14:48:41Z</dcterms:modified>
</cp:coreProperties>
</file>