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323D0-4934-442E-8873-E109F035C428}" type="datetimeFigureOut">
              <a:rPr lang="th-TH" smtClean="0"/>
              <a:t>12/06/59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8C1B-FFE2-4EA7-85B3-4FA106D12A6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219307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323D0-4934-442E-8873-E109F035C428}" type="datetimeFigureOut">
              <a:rPr lang="th-TH" smtClean="0"/>
              <a:t>12/06/59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8C1B-FFE2-4EA7-85B3-4FA106D12A6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344899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323D0-4934-442E-8873-E109F035C428}" type="datetimeFigureOut">
              <a:rPr lang="th-TH" smtClean="0"/>
              <a:t>12/06/59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8C1B-FFE2-4EA7-85B3-4FA106D12A6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942343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323D0-4934-442E-8873-E109F035C428}" type="datetimeFigureOut">
              <a:rPr lang="th-TH" smtClean="0"/>
              <a:t>12/06/59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8C1B-FFE2-4EA7-85B3-4FA106D12A6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061499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323D0-4934-442E-8873-E109F035C428}" type="datetimeFigureOut">
              <a:rPr lang="th-TH" smtClean="0"/>
              <a:t>12/06/59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8C1B-FFE2-4EA7-85B3-4FA106D12A6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813393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323D0-4934-442E-8873-E109F035C428}" type="datetimeFigureOut">
              <a:rPr lang="th-TH" smtClean="0"/>
              <a:t>12/06/59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8C1B-FFE2-4EA7-85B3-4FA106D12A6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3988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323D0-4934-442E-8873-E109F035C428}" type="datetimeFigureOut">
              <a:rPr lang="th-TH" smtClean="0"/>
              <a:t>12/06/59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8C1B-FFE2-4EA7-85B3-4FA106D12A6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730708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323D0-4934-442E-8873-E109F035C428}" type="datetimeFigureOut">
              <a:rPr lang="th-TH" smtClean="0"/>
              <a:t>12/06/59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8C1B-FFE2-4EA7-85B3-4FA106D12A6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143063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323D0-4934-442E-8873-E109F035C428}" type="datetimeFigureOut">
              <a:rPr lang="th-TH" smtClean="0"/>
              <a:t>12/06/59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8C1B-FFE2-4EA7-85B3-4FA106D12A6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001263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323D0-4934-442E-8873-E109F035C428}" type="datetimeFigureOut">
              <a:rPr lang="th-TH" smtClean="0"/>
              <a:t>12/06/59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8C1B-FFE2-4EA7-85B3-4FA106D12A6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32472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323D0-4934-442E-8873-E109F035C428}" type="datetimeFigureOut">
              <a:rPr lang="th-TH" smtClean="0"/>
              <a:t>12/06/59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8C1B-FFE2-4EA7-85B3-4FA106D12A6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142934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0323D0-4934-442E-8873-E109F035C428}" type="datetimeFigureOut">
              <a:rPr lang="th-TH" smtClean="0"/>
              <a:t>12/06/59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948C1B-FFE2-4EA7-85B3-4FA106D12A6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78246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microsoft.com/office/2007/relationships/media" Target="../media/media16.mp3"/><Relationship Id="rId7" Type="http://schemas.openxmlformats.org/officeDocument/2006/relationships/image" Target="../media/image6.png"/><Relationship Id="rId2" Type="http://schemas.openxmlformats.org/officeDocument/2006/relationships/audio" Target="../media/media15.mp3"/><Relationship Id="rId1" Type="http://schemas.microsoft.com/office/2007/relationships/media" Target="../media/media15.mp3"/><Relationship Id="rId6" Type="http://schemas.openxmlformats.org/officeDocument/2006/relationships/image" Target="../media/image19.pn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6.mp3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18.mp3"/><Relationship Id="rId7" Type="http://schemas.openxmlformats.org/officeDocument/2006/relationships/image" Target="../media/image22.png"/><Relationship Id="rId2" Type="http://schemas.openxmlformats.org/officeDocument/2006/relationships/audio" Target="../media/media17.mp3"/><Relationship Id="rId1" Type="http://schemas.microsoft.com/office/2007/relationships/media" Target="../media/media17.mp3"/><Relationship Id="rId6" Type="http://schemas.openxmlformats.org/officeDocument/2006/relationships/image" Target="../media/image21.pn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8.mp3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20.mp3"/><Relationship Id="rId7" Type="http://schemas.openxmlformats.org/officeDocument/2006/relationships/image" Target="../media/image24.png"/><Relationship Id="rId2" Type="http://schemas.openxmlformats.org/officeDocument/2006/relationships/audio" Target="../media/media19.mp3"/><Relationship Id="rId1" Type="http://schemas.microsoft.com/office/2007/relationships/media" Target="../media/media19.mp3"/><Relationship Id="rId6" Type="http://schemas.openxmlformats.org/officeDocument/2006/relationships/image" Target="../media/image23.pn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0.mp3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22.mp3"/><Relationship Id="rId7" Type="http://schemas.openxmlformats.org/officeDocument/2006/relationships/image" Target="../media/image26.png"/><Relationship Id="rId2" Type="http://schemas.openxmlformats.org/officeDocument/2006/relationships/audio" Target="../media/media21.mp3"/><Relationship Id="rId1" Type="http://schemas.microsoft.com/office/2007/relationships/media" Target="../media/media21.mp3"/><Relationship Id="rId6" Type="http://schemas.openxmlformats.org/officeDocument/2006/relationships/image" Target="../media/image25.pn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2.mp3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microsoft.com/office/2007/relationships/media" Target="../media/media24.mp3"/><Relationship Id="rId7" Type="http://schemas.openxmlformats.org/officeDocument/2006/relationships/image" Target="../media/image6.png"/><Relationship Id="rId2" Type="http://schemas.openxmlformats.org/officeDocument/2006/relationships/audio" Target="../media/media23.mp3"/><Relationship Id="rId1" Type="http://schemas.microsoft.com/office/2007/relationships/media" Target="../media/media23.mp3"/><Relationship Id="rId6" Type="http://schemas.openxmlformats.org/officeDocument/2006/relationships/image" Target="../media/image27.pn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4.mp3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2.mp3"/><Relationship Id="rId7" Type="http://schemas.openxmlformats.org/officeDocument/2006/relationships/image" Target="../media/image5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4.pn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.mp3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4.mp3"/><Relationship Id="rId7" Type="http://schemas.openxmlformats.org/officeDocument/2006/relationships/image" Target="../media/image8.png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image" Target="../media/image7.pn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4.mp3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6.mp3"/><Relationship Id="rId7" Type="http://schemas.openxmlformats.org/officeDocument/2006/relationships/image" Target="../media/image10.png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6" Type="http://schemas.openxmlformats.org/officeDocument/2006/relationships/image" Target="../media/image9.pn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6.mp3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8.mp3"/><Relationship Id="rId7" Type="http://schemas.openxmlformats.org/officeDocument/2006/relationships/image" Target="../media/image12.png"/><Relationship Id="rId2" Type="http://schemas.openxmlformats.org/officeDocument/2006/relationships/audio" Target="../media/media7.mp3"/><Relationship Id="rId1" Type="http://schemas.microsoft.com/office/2007/relationships/media" Target="../media/media7.mp3"/><Relationship Id="rId6" Type="http://schemas.openxmlformats.org/officeDocument/2006/relationships/image" Target="../media/image11.pn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8.mp3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10.mp3"/><Relationship Id="rId7" Type="http://schemas.openxmlformats.org/officeDocument/2006/relationships/image" Target="../media/image14.png"/><Relationship Id="rId2" Type="http://schemas.openxmlformats.org/officeDocument/2006/relationships/audio" Target="../media/media9.mp3"/><Relationship Id="rId1" Type="http://schemas.microsoft.com/office/2007/relationships/media" Target="../media/media9.mp3"/><Relationship Id="rId6" Type="http://schemas.openxmlformats.org/officeDocument/2006/relationships/image" Target="../media/image13.pn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0.mp3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12.mp3"/><Relationship Id="rId7" Type="http://schemas.openxmlformats.org/officeDocument/2006/relationships/image" Target="../media/image16.png"/><Relationship Id="rId2" Type="http://schemas.openxmlformats.org/officeDocument/2006/relationships/audio" Target="../media/media11.mp3"/><Relationship Id="rId1" Type="http://schemas.microsoft.com/office/2007/relationships/media" Target="../media/media11.mp3"/><Relationship Id="rId6" Type="http://schemas.openxmlformats.org/officeDocument/2006/relationships/image" Target="../media/image15.pn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2.mp3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14.mp3"/><Relationship Id="rId7" Type="http://schemas.openxmlformats.org/officeDocument/2006/relationships/image" Target="../media/image18.png"/><Relationship Id="rId2" Type="http://schemas.openxmlformats.org/officeDocument/2006/relationships/audio" Target="../media/media13.mp3"/><Relationship Id="rId1" Type="http://schemas.microsoft.com/office/2007/relationships/media" Target="../media/media13.mp3"/><Relationship Id="rId6" Type="http://schemas.openxmlformats.org/officeDocument/2006/relationships/image" Target="../media/image17.pn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4.mp3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5" name="Rectangle 4"/>
          <p:cNvSpPr/>
          <p:nvPr/>
        </p:nvSpPr>
        <p:spPr>
          <a:xfrm>
            <a:off x="6447563" y="0"/>
            <a:ext cx="57911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50000"/>
              </a:spcBef>
            </a:pPr>
            <a:endParaRPr lang="th-TH" altLang="en-US" b="1" dirty="0" smtClean="0">
              <a:latin typeface="Calibri" panose="020F0502020204030204" pitchFamily="34" charset="0"/>
              <a:cs typeface="+mn-cs"/>
            </a:endParaRPr>
          </a:p>
          <a:p>
            <a:pPr algn="ctr">
              <a:spcBef>
                <a:spcPct val="50000"/>
              </a:spcBef>
            </a:pPr>
            <a:endParaRPr lang="th-TH" altLang="en-US" b="1" dirty="0">
              <a:latin typeface="Calibri" panose="020F0502020204030204" pitchFamily="34" charset="0"/>
            </a:endParaRPr>
          </a:p>
          <a:p>
            <a:pPr algn="ctr">
              <a:spcBef>
                <a:spcPct val="50000"/>
              </a:spcBef>
            </a:pPr>
            <a:endParaRPr lang="th-TH" altLang="en-US" b="1" dirty="0" smtClean="0">
              <a:latin typeface="Calibri" panose="020F0502020204030204" pitchFamily="34" charset="0"/>
              <a:cs typeface="+mn-cs"/>
            </a:endParaRPr>
          </a:p>
          <a:p>
            <a:pPr algn="ctr">
              <a:spcBef>
                <a:spcPct val="50000"/>
              </a:spcBef>
            </a:pPr>
            <a:endParaRPr lang="th-TH" altLang="en-US" b="1" dirty="0">
              <a:latin typeface="Calibri" panose="020F0502020204030204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th-TH" altLang="en-US" b="1" dirty="0" smtClean="0">
                <a:latin typeface="Calibri" panose="020F0502020204030204" pitchFamily="34" charset="0"/>
                <a:cs typeface="+mn-cs"/>
              </a:rPr>
              <a:t>สื่อการเรียนรู้ด้วยตัวเอง</a:t>
            </a:r>
          </a:p>
          <a:p>
            <a:pPr algn="ctr">
              <a:spcBef>
                <a:spcPct val="50000"/>
              </a:spcBef>
            </a:pPr>
            <a:r>
              <a:rPr lang="th-TH" altLang="en-US" b="1" dirty="0" smtClean="0">
                <a:latin typeface="Calibri" panose="020F0502020204030204" pitchFamily="34" charset="0"/>
                <a:cs typeface="+mn-cs"/>
              </a:rPr>
              <a:t>ชุด </a:t>
            </a:r>
            <a:r>
              <a:rPr lang="en-US" altLang="en-US" b="1" dirty="0" smtClean="0">
                <a:latin typeface="Calibri" panose="020F0502020204030204" pitchFamily="34" charset="0"/>
                <a:cs typeface="+mn-cs"/>
              </a:rPr>
              <a:t>Basic vocab</a:t>
            </a:r>
            <a:endParaRPr lang="th-TH" altLang="en-US" b="1" dirty="0" smtClean="0">
              <a:latin typeface="Calibri" panose="020F0502020204030204" pitchFamily="34" charset="0"/>
              <a:cs typeface="+mn-cs"/>
            </a:endParaRPr>
          </a:p>
          <a:p>
            <a:pPr algn="ctr">
              <a:buNone/>
            </a:pPr>
            <a:r>
              <a:rPr lang="th-TH" b="1" dirty="0" smtClean="0">
                <a:cs typeface="+mn-cs"/>
              </a:rPr>
              <a:t>หมวดที่ </a:t>
            </a:r>
            <a:r>
              <a:rPr lang="en-US" b="1" dirty="0" smtClean="0"/>
              <a:t>10</a:t>
            </a:r>
            <a:r>
              <a:rPr lang="th-TH" b="1" dirty="0" smtClean="0">
                <a:cs typeface="+mn-cs"/>
              </a:rPr>
              <a:t> </a:t>
            </a:r>
            <a:r>
              <a:rPr lang="th-TH" b="1" dirty="0"/>
              <a:t>เครื่องมือ</a:t>
            </a:r>
            <a:r>
              <a:rPr lang="en-US" b="1" dirty="0"/>
              <a:t> (Tools)</a:t>
            </a:r>
            <a:endParaRPr lang="en-US" dirty="0">
              <a:cs typeface="+mn-cs"/>
            </a:endParaRPr>
          </a:p>
        </p:txBody>
      </p:sp>
      <p:pic>
        <p:nvPicPr>
          <p:cNvPr id="1026" name="Picture 2" descr="(14) paintbrus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0659" y="1023782"/>
            <a:ext cx="2792046" cy="2363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706115" y="6397515"/>
            <a:ext cx="3906076" cy="288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1200" dirty="0">
                <a:latin typeface="Calibri" panose="020F0502020204030204" pitchFamily="34" charset="0"/>
              </a:rPr>
              <a:t>Copyright © </a:t>
            </a:r>
            <a:r>
              <a:rPr lang="en-US" altLang="th-TH" sz="1200" dirty="0" smtClean="0">
                <a:latin typeface="Calibri" panose="020F0502020204030204" pitchFamily="34" charset="0"/>
              </a:rPr>
              <a:t>2016 </a:t>
            </a:r>
            <a:r>
              <a:rPr lang="en-US" altLang="th-TH" sz="1200" dirty="0">
                <a:latin typeface="Calibri" panose="020F0502020204030204" pitchFamily="34" charset="0"/>
              </a:rPr>
              <a:t>Self-access Learning Centre, KMUTT </a:t>
            </a:r>
            <a:endParaRPr lang="th-TH" altLang="th-TH" sz="1200" dirty="0">
              <a:latin typeface="Calibri" panose="020F0502020204030204" pitchFamily="34" charset="0"/>
            </a:endParaRPr>
          </a:p>
        </p:txBody>
      </p:sp>
      <p:sp>
        <p:nvSpPr>
          <p:cNvPr id="8" name="Action Button: Forward or Next 7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832944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ction Button: Forward or Next 3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Rectangle 4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7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2821960"/>
              </p:ext>
            </p:extLst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920767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15</a:t>
            </a:r>
            <a:endParaRPr lang="en-US" altLang="th-TH" sz="3200" dirty="0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7454045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0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7023896"/>
              </p:ext>
            </p:extLst>
          </p:nvPr>
        </p:nvGraphicFramePr>
        <p:xfrm>
          <a:off x="10096790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7795925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16</a:t>
            </a:r>
            <a:endParaRPr lang="en-US" altLang="th-TH" sz="32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9571589">
            <a:off x="377165" y="2090949"/>
            <a:ext cx="4116778" cy="1413222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 rot="10800000">
            <a:off x="4749268" y="6215225"/>
            <a:ext cx="11340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screwdriver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ไขควง</a:t>
            </a:r>
            <a:endParaRPr lang="th-TH" sz="1400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 rot="10800000">
            <a:off x="6452326" y="6215225"/>
            <a:ext cx="15454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pickaxe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จอบปากนกกระสา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16" name="15_screwdriver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539062" y="2471519"/>
            <a:ext cx="609600" cy="609600"/>
          </a:xfrm>
          <a:prstGeom prst="rect">
            <a:avLst/>
          </a:prstGeom>
        </p:spPr>
      </p:pic>
      <p:pic>
        <p:nvPicPr>
          <p:cNvPr id="17" name="16_pickaxe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0502810" y="2501969"/>
            <a:ext cx="609600" cy="609600"/>
          </a:xfrm>
          <a:prstGeom prst="rect">
            <a:avLst/>
          </a:prstGeom>
        </p:spPr>
      </p:pic>
      <p:pic>
        <p:nvPicPr>
          <p:cNvPr id="2050" name="Picture 2" descr="(16) mattock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883" y="1080682"/>
            <a:ext cx="2889369" cy="3156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46158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55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64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ction Button: Forward or Next 3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Rectangle 4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7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2821960"/>
              </p:ext>
            </p:extLst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920767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17</a:t>
            </a:r>
            <a:endParaRPr lang="en-US" altLang="th-TH" sz="3200" dirty="0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7454045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0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7023896"/>
              </p:ext>
            </p:extLst>
          </p:nvPr>
        </p:nvGraphicFramePr>
        <p:xfrm>
          <a:off x="10096790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7795925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18</a:t>
            </a:r>
            <a:endParaRPr lang="en-US" altLang="th-TH" sz="32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3411" y="1161505"/>
            <a:ext cx="3416982" cy="257629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65498" y="1430192"/>
            <a:ext cx="2873050" cy="2654152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 rot="10800000">
            <a:off x="4743183" y="6047344"/>
            <a:ext cx="11462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hose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สายยาง</a:t>
            </a:r>
            <a:endParaRPr lang="th-TH" sz="1400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 rot="10800000">
            <a:off x="6452326" y="6000479"/>
            <a:ext cx="13372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wheelbarrow 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รถเข็น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16" name="17_hose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611630" y="2471519"/>
            <a:ext cx="609600" cy="609600"/>
          </a:xfrm>
          <a:prstGeom prst="rect">
            <a:avLst/>
          </a:prstGeom>
        </p:spPr>
      </p:pic>
      <p:pic>
        <p:nvPicPr>
          <p:cNvPr id="17" name="18_wheelbarrow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502810" y="253014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6294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64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146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ction Button: Forward or Next 3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Rectangle 4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7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2821960"/>
              </p:ext>
            </p:extLst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920767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19</a:t>
            </a:r>
            <a:endParaRPr lang="en-US" altLang="th-TH" sz="3200" dirty="0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7454045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0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7023896"/>
              </p:ext>
            </p:extLst>
          </p:nvPr>
        </p:nvGraphicFramePr>
        <p:xfrm>
          <a:off x="10096790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7795925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20</a:t>
            </a:r>
            <a:endParaRPr lang="en-US" altLang="th-TH" sz="32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27017" y="1236731"/>
            <a:ext cx="2663958" cy="268957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54461" y="1544925"/>
            <a:ext cx="3542329" cy="2562537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 rot="10800000">
            <a:off x="4683715" y="6000479"/>
            <a:ext cx="10378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broom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ไม้กวาด</a:t>
            </a:r>
            <a:endParaRPr lang="th-TH" sz="1400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 rot="10800000">
            <a:off x="6586390" y="6000479"/>
            <a:ext cx="12879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coping saw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เลื่อยฉลุ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16" name="19_broom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535752" y="2471519"/>
            <a:ext cx="609600" cy="609600"/>
          </a:xfrm>
          <a:prstGeom prst="rect">
            <a:avLst/>
          </a:prstGeom>
        </p:spPr>
      </p:pic>
      <p:pic>
        <p:nvPicPr>
          <p:cNvPr id="17" name="20_coping_saw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363200" y="244986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0046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42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146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ction Button: Forward or Next 3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Rectangle 4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7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9464439"/>
              </p:ext>
            </p:extLst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920767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21</a:t>
            </a:r>
            <a:endParaRPr lang="en-US" altLang="th-TH" sz="3200" dirty="0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7454045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0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2060276"/>
              </p:ext>
            </p:extLst>
          </p:nvPr>
        </p:nvGraphicFramePr>
        <p:xfrm>
          <a:off x="10096790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7795925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22</a:t>
            </a:r>
            <a:endParaRPr lang="en-US" altLang="th-TH" sz="32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4480" y="1515228"/>
            <a:ext cx="3268878" cy="2162092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 rot="10800000">
            <a:off x="4166176" y="6102130"/>
            <a:ext cx="17188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double ring wrench 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ประแจแหวน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51205" y="1192324"/>
            <a:ext cx="2300865" cy="2977589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 rot="10800000">
            <a:off x="6524872" y="6102131"/>
            <a:ext cx="119850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plumb bob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ลูกดิ่ง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16" name="21_double_ring_wrench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591874" y="2486744"/>
            <a:ext cx="609600" cy="609600"/>
          </a:xfrm>
          <a:prstGeom prst="rect">
            <a:avLst/>
          </a:prstGeom>
        </p:spPr>
      </p:pic>
      <p:pic>
        <p:nvPicPr>
          <p:cNvPr id="17" name="22_plumb_bob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456612" y="247151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7680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4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042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ction Button: Forward or Next 3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Rectangle 4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7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9464439"/>
              </p:ext>
            </p:extLst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920767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23</a:t>
            </a:r>
            <a:endParaRPr lang="en-US" altLang="th-TH" sz="3200" dirty="0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7454045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0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2060276"/>
              </p:ext>
            </p:extLst>
          </p:nvPr>
        </p:nvGraphicFramePr>
        <p:xfrm>
          <a:off x="10096790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7795925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24</a:t>
            </a:r>
            <a:endParaRPr lang="en-US" altLang="th-TH" sz="32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29328" y="1379025"/>
            <a:ext cx="3031476" cy="231410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 rot="10800000">
            <a:off x="4932452" y="6047344"/>
            <a:ext cx="8771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hoe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จอบ</a:t>
            </a:r>
            <a:endParaRPr lang="th-TH" sz="1400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 rot="10800000">
            <a:off x="6553109" y="6047344"/>
            <a:ext cx="14491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plunger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เครื่องปั๊มท่อตัน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16" name="23_hoe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583450" y="2449673"/>
            <a:ext cx="609600" cy="609600"/>
          </a:xfrm>
          <a:prstGeom prst="rect">
            <a:avLst/>
          </a:prstGeom>
        </p:spPr>
      </p:pic>
      <p:pic>
        <p:nvPicPr>
          <p:cNvPr id="17" name="24_plinger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0480430" y="2465772"/>
            <a:ext cx="609600" cy="609600"/>
          </a:xfrm>
          <a:prstGeom prst="rect">
            <a:avLst/>
          </a:prstGeom>
        </p:spPr>
      </p:pic>
      <p:pic>
        <p:nvPicPr>
          <p:cNvPr id="1026" name="Picture 2" descr="(23) hoe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896" y="1445964"/>
            <a:ext cx="3356154" cy="2300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75364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64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64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Text Box 42"/>
          <p:cNvSpPr txBox="1">
            <a:spLocks noChangeArrowheads="1"/>
          </p:cNvSpPr>
          <p:nvPr/>
        </p:nvSpPr>
        <p:spPr bwMode="auto">
          <a:xfrm>
            <a:off x="561931" y="356977"/>
            <a:ext cx="4796679" cy="461664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สำหรับนักศึกษาและพนักงาน </a:t>
            </a:r>
            <a:r>
              <a:rPr lang="th-TH" altLang="en-US" sz="2800" dirty="0" err="1" smtClean="0">
                <a:latin typeface="Cordia New" panose="020B0304020202020204" pitchFamily="34" charset="-34"/>
                <a:cs typeface="Cordia New" panose="020B0304020202020204" pitchFamily="34" charset="-34"/>
              </a:rPr>
              <a:t>มจธ</a:t>
            </a: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. ถ้าต้องการคำปรึกษาเพิ่มเติมเกี่ยวกับการพัฒนาภาษาอังกฤษ ติดต่อ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en-US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pic>
        <p:nvPicPr>
          <p:cNvPr id="7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1888" y="1887691"/>
            <a:ext cx="1516764" cy="1801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561931" y="4204658"/>
            <a:ext cx="4884662" cy="2185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/>
            <a:r>
              <a:rPr lang="th-TH" altLang="en-US" sz="20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ที่ปรึกษาประจำศูนย์การเรียนรู้แบบพึ่งตนเอง </a:t>
            </a:r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คณะ</a:t>
            </a:r>
            <a:r>
              <a:rPr lang="th-TH" altLang="en-US" sz="2000" i="1" dirty="0" err="1">
                <a:latin typeface="Cordia New" panose="020B0304020202020204" pitchFamily="34" charset="-34"/>
                <a:cs typeface="Cordia New" panose="020B0304020202020204" pitchFamily="34" charset="-34"/>
              </a:rPr>
              <a:t>ศิลป</a:t>
            </a:r>
            <a:r>
              <a:rPr lang="th-TH" altLang="en-US" sz="20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ศาสตร์ </a:t>
            </a:r>
            <a:r>
              <a:rPr lang="th-TH" altLang="en-US" sz="2000" i="1" dirty="0" err="1" smtClean="0">
                <a:latin typeface="Cordia New" panose="020B0304020202020204" pitchFamily="34" charset="-34"/>
                <a:cs typeface="Cordia New" panose="020B0304020202020204" pitchFamily="34" charset="-34"/>
              </a:rPr>
              <a:t>มจธ</a:t>
            </a:r>
            <a:r>
              <a:rPr lang="en-US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.</a:t>
            </a:r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</a:p>
          <a:p>
            <a:pPr algn="ctr"/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อาคารภาษาและสังคม ชั้น 4 ห้อง </a:t>
            </a:r>
            <a:r>
              <a:rPr lang="en-US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SOLA 401</a:t>
            </a:r>
          </a:p>
          <a:p>
            <a:pPr algn="ctr"/>
            <a:endParaRPr lang="th-TH" altLang="en-US" sz="2400" i="1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endParaRPr lang="en-US" altLang="en-US" sz="2400" i="1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Download </a:t>
            </a:r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สื่อการเรียนรู้ด้วยตัวเองชุดอื่นๆ</a:t>
            </a:r>
          </a:p>
          <a:p>
            <a:pPr algn="ctr"/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ของศูนย์ </a:t>
            </a:r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SALC </a:t>
            </a:r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ที่ </a:t>
            </a:r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http://kmuttsalc.wikispaces.com</a:t>
            </a:r>
            <a:endParaRPr lang="en-US" altLang="en-US" sz="2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0401" y="2608027"/>
            <a:ext cx="3267075" cy="2724150"/>
          </a:xfrm>
          <a:prstGeom prst="rect">
            <a:avLst/>
          </a:prstGeom>
        </p:spPr>
      </p:pic>
      <p:graphicFrame>
        <p:nvGraphicFramePr>
          <p:cNvPr id="11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1738079"/>
              </p:ext>
            </p:extLst>
          </p:nvPr>
        </p:nvGraphicFramePr>
        <p:xfrm>
          <a:off x="8176908" y="1496502"/>
          <a:ext cx="2578974" cy="585897"/>
        </p:xfrm>
        <a:graphic>
          <a:graphicData uri="http://schemas.openxmlformats.org/drawingml/2006/table">
            <a:tbl>
              <a:tblPr/>
              <a:tblGrid>
                <a:gridCol w="2578974"/>
              </a:tblGrid>
              <a:tr h="58589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Produced by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15450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ction Button: Forward or Next 3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Rectangle 4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Rectangle 5"/>
          <p:cNvSpPr/>
          <p:nvPr/>
        </p:nvSpPr>
        <p:spPr>
          <a:xfrm>
            <a:off x="5968412" y="0"/>
            <a:ext cx="502899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8" name="Text Box 73"/>
          <p:cNvSpPr txBox="1">
            <a:spLocks noChangeArrowheads="1"/>
          </p:cNvSpPr>
          <p:nvPr/>
        </p:nvSpPr>
        <p:spPr bwMode="auto">
          <a:xfrm>
            <a:off x="359172" y="428141"/>
            <a:ext cx="4350740" cy="596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เกี่ยวกับสื่อชิ้นนี้</a:t>
            </a:r>
            <a:endParaRPr lang="en-US" altLang="en-US" sz="32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9" name="Rectangle 119"/>
          <p:cNvSpPr>
            <a:spLocks noChangeArrowheads="1"/>
          </p:cNvSpPr>
          <p:nvPr/>
        </p:nvSpPr>
        <p:spPr bwMode="auto">
          <a:xfrm>
            <a:off x="500477" y="1186853"/>
            <a:ext cx="4962750" cy="5336846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buNone/>
            </a:pP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คำศัพท์มีบทบาทอย่างมากในการสื่อสาร</a:t>
            </a:r>
            <a:br>
              <a:rPr lang="th-TH" altLang="th-TH" sz="2400" dirty="0" smtClean="0">
                <a:latin typeface="Cordia New" panose="020B0304020202020204" pitchFamily="34" charset="-34"/>
                <a:cs typeface="+mn-cs"/>
              </a:rPr>
            </a:b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ทั้งทักษะการพูดและการเขียนภาษาอังกฤษ </a:t>
            </a:r>
            <a:br>
              <a:rPr lang="th-TH" altLang="th-TH" sz="2400" dirty="0" smtClean="0">
                <a:latin typeface="Cordia New" panose="020B0304020202020204" pitchFamily="34" charset="-34"/>
                <a:cs typeface="+mn-cs"/>
              </a:rPr>
            </a:b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การเรียนรู้คำศัพท์เพิ่มเติมจึงเป็นสิ่งที่ผู้เรียนภาษาจำเป็นต้องทำอย่างสม่ำเสมอ</a:t>
            </a:r>
            <a:endParaRPr lang="th-TH" altLang="th-TH" sz="2400" dirty="0">
              <a:latin typeface="Cordia New" panose="020B0304020202020204" pitchFamily="34" charset="-34"/>
              <a:cs typeface="+mn-cs"/>
            </a:endParaRPr>
          </a:p>
          <a:p>
            <a:pPr>
              <a:buNone/>
            </a:pPr>
            <a:endParaRPr lang="th-TH" altLang="th-TH" sz="1400" dirty="0" smtClean="0">
              <a:latin typeface="Cordia New" panose="020B0304020202020204" pitchFamily="34" charset="-34"/>
              <a:cs typeface="+mn-cs"/>
            </a:endParaRPr>
          </a:p>
          <a:p>
            <a:pPr>
              <a:buNone/>
            </a:pPr>
            <a:r>
              <a:rPr lang="th-TH" altLang="th-TH" sz="2400" dirty="0">
                <a:latin typeface="Cordia New" panose="020B0304020202020204" pitchFamily="34" charset="-34"/>
                <a:cs typeface="+mn-cs"/>
              </a:rPr>
              <a:t>ในการเรียนรู้คำศัพท์นอกจากการจดจำคำศัพท์รวมทั้งคำแปลให้ได้แล้ว สิ่งที่ผู้เรียนมักไม่ให้ความสนใจคือการฝึกออกเสียงคำศัพท์นั้นๆให้ถูกต้องด้วย</a:t>
            </a:r>
          </a:p>
          <a:p>
            <a:pPr>
              <a:buNone/>
            </a:pPr>
            <a:endParaRPr lang="th-TH" altLang="th-TH" sz="1400" dirty="0">
              <a:latin typeface="Cordia New" panose="020B0304020202020204" pitchFamily="34" charset="-34"/>
              <a:cs typeface="+mn-cs"/>
            </a:endParaRPr>
          </a:p>
          <a:p>
            <a:pPr>
              <a:buNone/>
            </a:pP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สื่อชิ้นนี้ประกอบไปด้วยคำศัพท์พื้นฐานที่เกี่ยวกับผักชนิดต่างๆจำนวน </a:t>
            </a:r>
            <a:r>
              <a:rPr lang="en-US" altLang="th-TH" sz="2400" dirty="0" smtClean="0">
                <a:latin typeface="Cordia New" panose="020B0304020202020204" pitchFamily="34" charset="-34"/>
                <a:cs typeface="+mn-cs"/>
              </a:rPr>
              <a:t>25 </a:t>
            </a: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คำผู้เรียนสามารถใช้เพื่อฝึกทักษะต่างๆได้แก่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 การสะกดคำให้ถูกต้อง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การออกเสียงที่ถูกต้อง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922" y="224574"/>
            <a:ext cx="1117742" cy="1650533"/>
          </a:xfrm>
          <a:prstGeom prst="rect">
            <a:avLst/>
          </a:prstGeom>
        </p:spPr>
      </p:pic>
      <p:sp>
        <p:nvSpPr>
          <p:cNvPr id="11" name="Text Box 73"/>
          <p:cNvSpPr txBox="1">
            <a:spLocks noChangeArrowheads="1"/>
          </p:cNvSpPr>
          <p:nvPr/>
        </p:nvSpPr>
        <p:spPr bwMode="auto">
          <a:xfrm>
            <a:off x="7119776" y="107877"/>
            <a:ext cx="3152024" cy="596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การใช้สื่อชิ้นนี้</a:t>
            </a:r>
            <a:endParaRPr lang="en-US" altLang="en-US" sz="32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12" name="Rectangle 119"/>
          <p:cNvSpPr>
            <a:spLocks noChangeArrowheads="1"/>
          </p:cNvSpPr>
          <p:nvPr/>
        </p:nvSpPr>
        <p:spPr bwMode="auto">
          <a:xfrm>
            <a:off x="6866488" y="1867898"/>
            <a:ext cx="4962750" cy="1920526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buNone/>
            </a:pPr>
            <a:r>
              <a:rPr lang="th-TH" altLang="th-TH" sz="2200" b="1" u="sng" dirty="0" smtClean="0">
                <a:latin typeface="Cordia New" panose="020B0304020202020204" pitchFamily="34" charset="-34"/>
                <a:cs typeface="+mn-cs"/>
              </a:rPr>
              <a:t>ถ้าต้องการฝึกทักษะการฟัง</a:t>
            </a:r>
            <a:br>
              <a:rPr lang="th-TH" altLang="th-TH" sz="2200" b="1" u="sng" dirty="0" smtClean="0">
                <a:latin typeface="Cordia New" panose="020B0304020202020204" pitchFamily="34" charset="-34"/>
                <a:cs typeface="+mn-cs"/>
              </a:rPr>
            </a:br>
            <a:r>
              <a:rPr lang="th-TH" altLang="th-TH" sz="2200" b="1" u="sng" dirty="0" smtClean="0">
                <a:latin typeface="Cordia New" panose="020B0304020202020204" pitchFamily="34" charset="-34"/>
                <a:cs typeface="+mn-cs"/>
              </a:rPr>
              <a:t>พร้อมการอ่านออกเสียง</a:t>
            </a:r>
            <a:r>
              <a:rPr lang="th-TH" altLang="th-TH" sz="2200" dirty="0" smtClean="0">
                <a:latin typeface="Cordia New" panose="020B0304020202020204" pitchFamily="34" charset="-34"/>
                <a:cs typeface="+mn-cs"/>
              </a:rPr>
              <a:t> </a:t>
            </a:r>
          </a:p>
          <a:p>
            <a:pPr algn="ctr">
              <a:buNone/>
            </a:pPr>
            <a:endParaRPr lang="th-TH" altLang="th-TH" sz="2200" dirty="0" smtClean="0">
              <a:latin typeface="Cordia New" panose="020B0304020202020204" pitchFamily="34" charset="-34"/>
              <a:cs typeface="+mn-cs"/>
            </a:endParaRPr>
          </a:p>
          <a:p>
            <a:pPr algn="ctr">
              <a:buNone/>
            </a:pPr>
            <a:r>
              <a:rPr lang="th-TH" altLang="th-TH" sz="2200" dirty="0" smtClean="0">
                <a:solidFill>
                  <a:srgbClr val="FF0000"/>
                </a:solidFill>
                <a:latin typeface="Cordia New" panose="020B0304020202020204" pitchFamily="34" charset="-34"/>
                <a:cs typeface="+mn-cs"/>
              </a:rPr>
              <a:t>เปิดฟังการออกเสียงและออกเสียงตามไปพร้อมๆกันหลายๆครั้งจนชำนาญ</a:t>
            </a:r>
          </a:p>
        </p:txBody>
      </p:sp>
      <p:sp>
        <p:nvSpPr>
          <p:cNvPr id="13" name="Right Arrow 12"/>
          <p:cNvSpPr/>
          <p:nvPr/>
        </p:nvSpPr>
        <p:spPr>
          <a:xfrm rot="5400000">
            <a:off x="9174018" y="2618822"/>
            <a:ext cx="212447" cy="3798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4" name="Rectangle 13"/>
          <p:cNvSpPr/>
          <p:nvPr/>
        </p:nvSpPr>
        <p:spPr>
          <a:xfrm>
            <a:off x="6682867" y="826078"/>
            <a:ext cx="44603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th-TH" altLang="th-TH" sz="2400" dirty="0" smtClean="0">
                <a:latin typeface="Cordia New" panose="020B0304020202020204" pitchFamily="34" charset="-34"/>
              </a:rPr>
              <a:t>เมื่อ</a:t>
            </a:r>
            <a:r>
              <a:rPr lang="th-TH" altLang="th-TH" sz="2400" dirty="0">
                <a:latin typeface="Cordia New" panose="020B0304020202020204" pitchFamily="34" charset="-34"/>
              </a:rPr>
              <a:t>เตรียมกระดาษและปากกาหรือ</a:t>
            </a:r>
            <a:r>
              <a:rPr lang="th-TH" altLang="th-TH" sz="2400" dirty="0" smtClean="0">
                <a:latin typeface="Cordia New" panose="020B0304020202020204" pitchFamily="34" charset="-34"/>
              </a:rPr>
              <a:t>ดินสอ</a:t>
            </a:r>
            <a:br>
              <a:rPr lang="th-TH" altLang="th-TH" sz="2400" dirty="0" smtClean="0">
                <a:latin typeface="Cordia New" panose="020B0304020202020204" pitchFamily="34" charset="-34"/>
              </a:rPr>
            </a:br>
            <a:r>
              <a:rPr lang="th-TH" altLang="th-TH" sz="2400" dirty="0" smtClean="0">
                <a:latin typeface="Cordia New" panose="020B0304020202020204" pitchFamily="34" charset="-34"/>
              </a:rPr>
              <a:t>พร้อม</a:t>
            </a:r>
            <a:r>
              <a:rPr lang="th-TH" altLang="th-TH" sz="2400" dirty="0">
                <a:latin typeface="Cordia New" panose="020B0304020202020204" pitchFamily="34" charset="-34"/>
              </a:rPr>
              <a:t>แล้ว คุณสามารถฝึกตามขั้นตอนต่อไปนี้</a:t>
            </a:r>
          </a:p>
        </p:txBody>
      </p:sp>
      <p:sp>
        <p:nvSpPr>
          <p:cNvPr id="15" name="Rectangle 119"/>
          <p:cNvSpPr>
            <a:spLocks noChangeArrowheads="1"/>
          </p:cNvSpPr>
          <p:nvPr/>
        </p:nvSpPr>
        <p:spPr bwMode="auto">
          <a:xfrm>
            <a:off x="6866488" y="4103844"/>
            <a:ext cx="4962750" cy="2086725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buNone/>
            </a:pPr>
            <a:r>
              <a:rPr lang="th-TH" altLang="th-TH" sz="2400" b="1" u="sng" dirty="0" smtClean="0">
                <a:latin typeface="Cordia New" panose="020B0304020202020204" pitchFamily="34" charset="-34"/>
                <a:cs typeface="+mn-cs"/>
              </a:rPr>
              <a:t>ถ้าต้องการฝึกความสามารถในการจำศัพท์และการสะกดคำ</a:t>
            </a:r>
            <a:endParaRPr lang="th-TH" altLang="th-TH" sz="2400" dirty="0" smtClean="0">
              <a:latin typeface="Cordia New" panose="020B0304020202020204" pitchFamily="34" charset="-34"/>
              <a:cs typeface="+mn-cs"/>
            </a:endParaRPr>
          </a:p>
          <a:p>
            <a:pPr algn="ctr">
              <a:buNone/>
            </a:pPr>
            <a:endParaRPr lang="th-TH" altLang="th-TH" sz="2400" dirty="0" smtClean="0">
              <a:latin typeface="Cordia New" panose="020B0304020202020204" pitchFamily="34" charset="-34"/>
              <a:cs typeface="+mn-cs"/>
            </a:endParaRPr>
          </a:p>
          <a:p>
            <a:pPr algn="ctr">
              <a:buNone/>
            </a:pPr>
            <a:r>
              <a:rPr lang="th-TH" altLang="th-TH" sz="2400" dirty="0" smtClean="0">
                <a:solidFill>
                  <a:srgbClr val="FF0000"/>
                </a:solidFill>
                <a:latin typeface="Cordia New" panose="020B0304020202020204" pitchFamily="34" charset="-34"/>
                <a:cs typeface="+mn-cs"/>
              </a:rPr>
              <a:t>ดูรูปแต่ละรูปและเขียนคำศัพท์ลงในการดาษ หลังจากนั้นตรวจทานโดยกรฟังหรือดูเฉลยจากด้านล่าง</a:t>
            </a:r>
          </a:p>
        </p:txBody>
      </p:sp>
      <p:sp>
        <p:nvSpPr>
          <p:cNvPr id="16" name="Right Arrow 15"/>
          <p:cNvSpPr/>
          <p:nvPr/>
        </p:nvSpPr>
        <p:spPr>
          <a:xfrm rot="5400000">
            <a:off x="9348843" y="4957303"/>
            <a:ext cx="212447" cy="3798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0258" y="183339"/>
            <a:ext cx="905985" cy="1473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9763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ction Button: Forward or Next 3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Rectangle 4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7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9533552"/>
              </p:ext>
            </p:extLst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920767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</a:t>
            </a:r>
            <a:endParaRPr lang="en-US" altLang="th-TH" sz="3200" dirty="0"/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7454045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4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1047618"/>
              </p:ext>
            </p:extLst>
          </p:nvPr>
        </p:nvGraphicFramePr>
        <p:xfrm>
          <a:off x="10096790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7795925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</a:t>
            </a:r>
            <a:r>
              <a:rPr lang="en-US" altLang="th-TH" sz="3200" dirty="0"/>
              <a:t>2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6375" y="1526567"/>
            <a:ext cx="3038178" cy="221386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26033" y="1699831"/>
            <a:ext cx="2415704" cy="2183425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 rot="10800000">
            <a:off x="4792994" y="6081355"/>
            <a:ext cx="8461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saw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เลื่อย</a:t>
            </a:r>
            <a:endParaRPr lang="th-TH" sz="1400" dirty="0">
              <a:solidFill>
                <a:srgbClr val="FF00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 rot="10800000">
            <a:off x="6587102" y="6081355"/>
            <a:ext cx="138492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wrench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กุญแจปากตาย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21" name="1_saw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535752" y="2501969"/>
            <a:ext cx="609600" cy="609600"/>
          </a:xfrm>
          <a:prstGeom prst="rect">
            <a:avLst/>
          </a:prstGeom>
        </p:spPr>
      </p:pic>
      <p:pic>
        <p:nvPicPr>
          <p:cNvPr id="22" name="2_Wrench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416037" y="248674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5587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64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64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ction Button: Forward or Next 3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Rectangle 4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7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2821960"/>
              </p:ext>
            </p:extLst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920767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3</a:t>
            </a:r>
            <a:endParaRPr lang="en-US" altLang="th-TH" sz="3200" dirty="0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7454045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0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7023896"/>
              </p:ext>
            </p:extLst>
          </p:nvPr>
        </p:nvGraphicFramePr>
        <p:xfrm>
          <a:off x="10096790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7795925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4</a:t>
            </a:r>
            <a:endParaRPr lang="en-US" altLang="th-TH" sz="32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19029" y="1244811"/>
            <a:ext cx="2959661" cy="268561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04009" y="1247893"/>
            <a:ext cx="2934539" cy="2508152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 rot="10800000">
            <a:off x="4903430" y="6047344"/>
            <a:ext cx="1038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hammer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ค้อน</a:t>
            </a:r>
            <a:endParaRPr lang="th-TH" sz="1400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 rot="10800000">
            <a:off x="6605125" y="6047344"/>
            <a:ext cx="1038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axe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ขวาน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16" name="3_hammer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545689" y="2486744"/>
            <a:ext cx="609600" cy="609600"/>
          </a:xfrm>
          <a:prstGeom prst="rect">
            <a:avLst/>
          </a:prstGeom>
        </p:spPr>
      </p:pic>
      <p:pic>
        <p:nvPicPr>
          <p:cNvPr id="17" name="4_axe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523689" y="246186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2586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5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64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ction Button: Forward or Next 3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Rectangle 4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7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2821960"/>
              </p:ext>
            </p:extLst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920767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5</a:t>
            </a:r>
            <a:endParaRPr lang="en-US" altLang="th-TH" sz="3200" dirty="0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7454045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0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7023896"/>
              </p:ext>
            </p:extLst>
          </p:nvPr>
        </p:nvGraphicFramePr>
        <p:xfrm>
          <a:off x="10096790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7795925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6</a:t>
            </a:r>
            <a:endParaRPr lang="en-US" altLang="th-TH" sz="32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58696" y="1500626"/>
            <a:ext cx="2657771" cy="258183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24125" y="1807178"/>
            <a:ext cx="2879565" cy="2190973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 rot="10800000">
            <a:off x="4802063" y="6157281"/>
            <a:ext cx="10686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pliers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คีม</a:t>
            </a:r>
            <a:endParaRPr lang="th-TH" sz="1400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 rot="10800000">
            <a:off x="6624613" y="6157280"/>
            <a:ext cx="9990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shovel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พลั่ว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16" name="5_pliers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488266" y="2471519"/>
            <a:ext cx="609600" cy="609600"/>
          </a:xfrm>
          <a:prstGeom prst="rect">
            <a:avLst/>
          </a:prstGeom>
        </p:spPr>
      </p:pic>
      <p:pic>
        <p:nvPicPr>
          <p:cNvPr id="17" name="6_shovel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451726" y="243610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6810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42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860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ction Button: Forward or Next 3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Rectangle 4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7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2821960"/>
              </p:ext>
            </p:extLst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920767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7</a:t>
            </a:r>
            <a:endParaRPr lang="en-US" altLang="th-TH" sz="3200" dirty="0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7454045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0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7023896"/>
              </p:ext>
            </p:extLst>
          </p:nvPr>
        </p:nvGraphicFramePr>
        <p:xfrm>
          <a:off x="10096790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7795925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8</a:t>
            </a:r>
            <a:endParaRPr lang="en-US" altLang="th-TH" sz="32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97353" y="1476619"/>
            <a:ext cx="2757104" cy="246431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48306" y="1476619"/>
            <a:ext cx="2625278" cy="237416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 rot="10800000">
            <a:off x="5025595" y="6215225"/>
            <a:ext cx="9211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rake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คราด</a:t>
            </a:r>
            <a:endParaRPr lang="th-TH" sz="1400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 rot="10800000">
            <a:off x="6532863" y="6215225"/>
            <a:ext cx="8899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scissors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กรรไกร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16" name="7_rake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501106" y="2501969"/>
            <a:ext cx="609600" cy="609600"/>
          </a:xfrm>
          <a:prstGeom prst="rect">
            <a:avLst/>
          </a:prstGeom>
        </p:spPr>
      </p:pic>
      <p:pic>
        <p:nvPicPr>
          <p:cNvPr id="17" name="8_scissors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480430" y="250196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7259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5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25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ction Button: Forward or Next 3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Rectangle 4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7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2821960"/>
              </p:ext>
            </p:extLst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920767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</a:t>
            </a:r>
            <a:r>
              <a:rPr lang="en-US" altLang="th-TH" sz="3200" dirty="0"/>
              <a:t>9</a:t>
            </a: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7454045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0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7023896"/>
              </p:ext>
            </p:extLst>
          </p:nvPr>
        </p:nvGraphicFramePr>
        <p:xfrm>
          <a:off x="10096790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7795925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10</a:t>
            </a:r>
            <a:endParaRPr lang="en-US" altLang="th-TH" sz="32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53291" y="1323552"/>
            <a:ext cx="2775335" cy="235683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24124" y="1470347"/>
            <a:ext cx="2936152" cy="2063241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 rot="10800000">
            <a:off x="5264128" y="6047345"/>
            <a:ext cx="7582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trowel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เกรียง</a:t>
            </a:r>
            <a:endParaRPr lang="th-TH" sz="1400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 rot="10800000">
            <a:off x="6636220" y="6047344"/>
            <a:ext cx="97581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ladder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บันได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16" name="9_trowel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535752" y="2471519"/>
            <a:ext cx="609600" cy="609600"/>
          </a:xfrm>
          <a:prstGeom prst="rect">
            <a:avLst/>
          </a:prstGeom>
        </p:spPr>
      </p:pic>
      <p:pic>
        <p:nvPicPr>
          <p:cNvPr id="17" name="10_ladder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324563" y="247151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2021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0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64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ction Button: Forward or Next 3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Rectangle 4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7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2821960"/>
              </p:ext>
            </p:extLst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920767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11</a:t>
            </a:r>
            <a:endParaRPr lang="en-US" altLang="th-TH" sz="3200" dirty="0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7454045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0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7023896"/>
              </p:ext>
            </p:extLst>
          </p:nvPr>
        </p:nvGraphicFramePr>
        <p:xfrm>
          <a:off x="10096790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7795925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12</a:t>
            </a:r>
            <a:endParaRPr lang="en-US" altLang="th-TH" sz="32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0257" y="1394707"/>
            <a:ext cx="2947333" cy="255760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28886" y="1035211"/>
            <a:ext cx="3209662" cy="3122126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 rot="10800000">
            <a:off x="4362838" y="6047344"/>
            <a:ext cx="15650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clam-shell basket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ปุ้งกี๋</a:t>
            </a:r>
            <a:endParaRPr lang="th-TH" sz="1400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 rot="10800000">
            <a:off x="6744907" y="6047345"/>
            <a:ext cx="7584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chisel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สิ่ว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16" name="11_clam_shell_bask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535752" y="2501969"/>
            <a:ext cx="609600" cy="609600"/>
          </a:xfrm>
          <a:prstGeom prst="rect">
            <a:avLst/>
          </a:prstGeom>
        </p:spPr>
      </p:pic>
      <p:pic>
        <p:nvPicPr>
          <p:cNvPr id="17" name="12_chisel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502810" y="247151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8012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59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860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ction Button: Forward or Next 3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Rectangle 4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7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2821960"/>
              </p:ext>
            </p:extLst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920767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13</a:t>
            </a:r>
            <a:endParaRPr lang="en-US" altLang="th-TH" sz="3200" dirty="0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7454045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0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7023896"/>
              </p:ext>
            </p:extLst>
          </p:nvPr>
        </p:nvGraphicFramePr>
        <p:xfrm>
          <a:off x="10096790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7795925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14</a:t>
            </a:r>
            <a:endParaRPr lang="en-US" altLang="th-TH" sz="32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47174" y="1225386"/>
            <a:ext cx="2621067" cy="276668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65314" y="1466130"/>
            <a:ext cx="2966982" cy="2650827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 rot="10800000">
            <a:off x="4820004" y="6211587"/>
            <a:ext cx="9925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scale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ตาชั่ง</a:t>
            </a:r>
            <a:endParaRPr lang="th-TH" sz="1400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 rot="10800000">
            <a:off x="6494486" y="6210744"/>
            <a:ext cx="13798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paintbrush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แปรงทาสี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16" name="13_scale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515203" y="2486743"/>
            <a:ext cx="609600" cy="609600"/>
          </a:xfrm>
          <a:prstGeom prst="rect">
            <a:avLst/>
          </a:prstGeom>
        </p:spPr>
      </p:pic>
      <p:pic>
        <p:nvPicPr>
          <p:cNvPr id="17" name="14_paintbrush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480430" y="250196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2193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64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146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304</Words>
  <Application>Microsoft Office PowerPoint</Application>
  <PresentationFormat>Widescreen</PresentationFormat>
  <Paragraphs>155</Paragraphs>
  <Slides>15</Slides>
  <Notes>0</Notes>
  <HiddenSlides>0</HiddenSlides>
  <MMClips>24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Angsana New</vt:lpstr>
      <vt:lpstr>Arial</vt:lpstr>
      <vt:lpstr>Calibri</vt:lpstr>
      <vt:lpstr>Calibri Light</vt:lpstr>
      <vt:lpstr>Cordia New</vt:lpstr>
      <vt:lpstr>Tahoma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oot</dc:creator>
  <cp:lastModifiedBy>oot</cp:lastModifiedBy>
  <cp:revision>13</cp:revision>
  <dcterms:created xsi:type="dcterms:W3CDTF">2016-06-12T08:09:17Z</dcterms:created>
  <dcterms:modified xsi:type="dcterms:W3CDTF">2016-06-12T14:26:02Z</dcterms:modified>
</cp:coreProperties>
</file>