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66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122223" y="5624286"/>
            <a:ext cx="4596190" cy="678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524">
                <a:latin typeface="Calibri" panose="020F0502020204030204" pitchFamily="34" charset="0"/>
              </a:rPr>
              <a:t>Self-access materials</a:t>
            </a:r>
            <a:endParaRPr lang="en-US" altLang="en-US" sz="1524" b="1">
              <a:latin typeface="Calibri" panose="020F0502020204030204" pitchFamily="34" charset="0"/>
            </a:endParaRPr>
          </a:p>
          <a:p>
            <a:pPr algn="r">
              <a:spcBef>
                <a:spcPct val="50000"/>
              </a:spcBef>
            </a:pPr>
            <a:r>
              <a:rPr lang="en-US" altLang="en-US" sz="1524">
                <a:latin typeface="Calibri" panose="020F0502020204030204" pitchFamily="34" charset="0"/>
              </a:rPr>
              <a:t>By Self-access Learning Centre, KMUTT</a:t>
            </a:r>
            <a:endParaRPr lang="th-TH" altLang="en-US" sz="1524">
              <a:latin typeface="Calibri" panose="020F050202020403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868472" y="6446762"/>
            <a:ext cx="3223381" cy="24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en-US" sz="952">
                <a:latin typeface="Calibri" panose="020F0502020204030204" pitchFamily="34" charset="0"/>
              </a:rPr>
              <a:t>Copyright © 2011 Self-access Learning Centre, KMUTT </a:t>
            </a:r>
            <a:endParaRPr lang="th-TH" altLang="en-US" sz="952">
              <a:latin typeface="Calibri" panose="020F0502020204030204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7190259" y="754441"/>
            <a:ext cx="4594679" cy="392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905" dirty="0">
                <a:latin typeface="Calibri" panose="020F0502020204030204" pitchFamily="34" charset="0"/>
              </a:rPr>
              <a:t>‘Listening Strategies’ Manual</a:t>
            </a:r>
            <a:endParaRPr lang="th-TH" altLang="en-US" sz="1905" dirty="0">
              <a:latin typeface="Calibri" panose="020F0502020204030204" pitchFamily="34" charset="0"/>
            </a:endParaRPr>
          </a:p>
        </p:txBody>
      </p:sp>
      <p:pic>
        <p:nvPicPr>
          <p:cNvPr id="9" name="Picture 179" descr="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485" y="1988156"/>
            <a:ext cx="2166559" cy="267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6707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pic>
        <p:nvPicPr>
          <p:cNvPr id="456718" name="Picture 14" descr="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50" y="686405"/>
            <a:ext cx="1164167" cy="116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6766" name="Rectangle 62"/>
          <p:cNvSpPr>
            <a:spLocks noChangeArrowheads="1"/>
          </p:cNvSpPr>
          <p:nvPr/>
        </p:nvSpPr>
        <p:spPr bwMode="auto">
          <a:xfrm>
            <a:off x="7604881" y="3896737"/>
            <a:ext cx="2367643" cy="170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th-TH" altLang="zh-CN" sz="952">
                <a:latin typeface="Calibri" panose="020F0502020204030204" pitchFamily="34" charset="0"/>
              </a:rPr>
              <a:t>บทเรียนในชุด</a:t>
            </a:r>
            <a:r>
              <a:rPr lang="th-TH" altLang="zh-CN" sz="952" b="1">
                <a:latin typeface="Calibri" panose="020F0502020204030204" pitchFamily="34" charset="0"/>
              </a:rPr>
              <a:t> </a:t>
            </a:r>
            <a:r>
              <a:rPr lang="en-US" altLang="zh-CN" sz="952" b="1">
                <a:ea typeface="SimSun" panose="02010600030101010101" pitchFamily="2" charset="-122"/>
              </a:rPr>
              <a:t>‘Listening Strategies’</a:t>
            </a:r>
            <a:r>
              <a:rPr lang="en-US" altLang="zh-CN" sz="952">
                <a:ea typeface="SimSun" panose="02010600030101010101" pitchFamily="2" charset="-122"/>
              </a:rPr>
              <a:t> </a:t>
            </a:r>
            <a:r>
              <a:rPr lang="th-TH" altLang="zh-CN" sz="952">
                <a:latin typeface="Calibri" panose="020F0502020204030204" pitchFamily="34" charset="0"/>
                <a:ea typeface="SimSun" panose="02010600030101010101" pitchFamily="2" charset="-122"/>
              </a:rPr>
              <a:t>ได้แก่</a:t>
            </a:r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:</a:t>
            </a:r>
          </a:p>
          <a:p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No.1      </a:t>
            </a:r>
            <a:r>
              <a:rPr lang="en-US" altLang="en-US" sz="857">
                <a:latin typeface="Calibri" panose="020F0502020204030204" pitchFamily="34" charset="0"/>
              </a:rPr>
              <a:t>Listening through sentence stress </a:t>
            </a:r>
            <a:endParaRPr lang="en-US" altLang="zh-CN" sz="857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No.2      </a:t>
            </a:r>
            <a:r>
              <a:rPr lang="en-US" altLang="en-US" sz="857">
                <a:latin typeface="Calibri" panose="020F0502020204030204" pitchFamily="34" charset="0"/>
              </a:rPr>
              <a:t>Listening through dictation</a:t>
            </a:r>
            <a:endParaRPr lang="en-US" altLang="zh-CN" sz="857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No.3      </a:t>
            </a:r>
            <a:r>
              <a:rPr lang="en-US" altLang="en-US" sz="857">
                <a:latin typeface="Calibri" panose="020F0502020204030204" pitchFamily="34" charset="0"/>
              </a:rPr>
              <a:t>Listening through spoken discourse</a:t>
            </a:r>
            <a:endParaRPr lang="en-US" altLang="zh-CN" sz="857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No.4      </a:t>
            </a:r>
            <a:r>
              <a:rPr lang="en-US" altLang="en-US" sz="857">
                <a:latin typeface="Calibri" panose="020F0502020204030204" pitchFamily="34" charset="0"/>
              </a:rPr>
              <a:t>Listening through conversations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No.5      </a:t>
            </a:r>
            <a:r>
              <a:rPr lang="en-US" altLang="en-US" sz="857">
                <a:latin typeface="Calibri" panose="020F0502020204030204" pitchFamily="34" charset="0"/>
              </a:rPr>
              <a:t>Listening through songs</a:t>
            </a:r>
            <a:endParaRPr lang="en-US" altLang="zh-CN" sz="857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No.6      </a:t>
            </a:r>
            <a:r>
              <a:rPr lang="en-US" altLang="en-US" sz="857">
                <a:latin typeface="Calibri" panose="020F0502020204030204" pitchFamily="34" charset="0"/>
              </a:rPr>
              <a:t>Listening through movies</a:t>
            </a:r>
            <a:endParaRPr lang="en-US" altLang="zh-CN" sz="857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No.7      </a:t>
            </a:r>
            <a:r>
              <a:rPr lang="en-US" altLang="en-US" sz="857">
                <a:latin typeface="Calibri" panose="020F0502020204030204" pitchFamily="34" charset="0"/>
              </a:rPr>
              <a:t>Listening through advertisements</a:t>
            </a:r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 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No.8      </a:t>
            </a:r>
            <a:r>
              <a:rPr lang="en-US" altLang="en-US" sz="857">
                <a:latin typeface="Calibri" panose="020F0502020204030204" pitchFamily="34" charset="0"/>
              </a:rPr>
              <a:t>Listening through news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No.9      </a:t>
            </a:r>
            <a:r>
              <a:rPr lang="en-US" altLang="en-US" sz="857">
                <a:latin typeface="Calibri" panose="020F0502020204030204" pitchFamily="34" charset="0"/>
              </a:rPr>
              <a:t>Listening through interviews</a:t>
            </a:r>
            <a:endParaRPr lang="en-US" altLang="zh-CN" sz="857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endParaRPr lang="en-US" altLang="zh-CN" sz="857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</p:txBody>
      </p:sp>
      <p:sp>
        <p:nvSpPr>
          <p:cNvPr id="456788" name="Rectangle 84"/>
          <p:cNvSpPr>
            <a:spLocks noChangeArrowheads="1"/>
          </p:cNvSpPr>
          <p:nvPr/>
        </p:nvSpPr>
        <p:spPr bwMode="auto">
          <a:xfrm>
            <a:off x="634795" y="1990396"/>
            <a:ext cx="2880179" cy="273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143" b="1" dirty="0">
                <a:latin typeface="Calibri" panose="020F0502020204030204" pitchFamily="34" charset="0"/>
                <a:ea typeface="SimSun" panose="02010600030101010101" pitchFamily="2" charset="-122"/>
              </a:rPr>
              <a:t>‘Listening Strategies’ </a:t>
            </a:r>
            <a:r>
              <a:rPr lang="en-US" altLang="zh-CN" sz="1143" dirty="0">
                <a:latin typeface="Calibri" panose="020F0502020204030204" pitchFamily="34" charset="0"/>
                <a:ea typeface="SimSun" panose="02010600030101010101" pitchFamily="2" charset="-122"/>
              </a:rPr>
              <a:t>is a set of self-study materials. It is composed of 9 units. Each unit is specially designed to be used as self-study materials by the learners. </a:t>
            </a:r>
          </a:p>
          <a:p>
            <a:endParaRPr lang="en-US" altLang="zh-CN" sz="1143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endParaRPr lang="en-US" altLang="zh-CN" sz="1143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1143" b="1" dirty="0">
                <a:latin typeface="Calibri" panose="020F0502020204030204" pitchFamily="34" charset="0"/>
                <a:ea typeface="SimSun" panose="02010600030101010101" pitchFamily="2" charset="-122"/>
              </a:rPr>
              <a:t>Learning focus:</a:t>
            </a:r>
            <a:r>
              <a:rPr lang="en-US" altLang="zh-CN" sz="1143" dirty="0">
                <a:latin typeface="Calibri" panose="020F0502020204030204" pitchFamily="34" charset="0"/>
                <a:ea typeface="SimSun" panose="02010600030101010101" pitchFamily="2" charset="-122"/>
              </a:rPr>
              <a:t> This set of materials introduces 9 useful listening strategies e.g. l</a:t>
            </a:r>
            <a:r>
              <a:rPr lang="en-US" altLang="en-US" sz="1143" dirty="0">
                <a:latin typeface="Calibri" panose="020F0502020204030204" pitchFamily="34" charset="0"/>
                <a:ea typeface="SimSun" panose="02010600030101010101" pitchFamily="2" charset="-122"/>
              </a:rPr>
              <a:t>istening through sentence stress </a:t>
            </a:r>
            <a:r>
              <a:rPr lang="en-US" altLang="zh-CN" sz="1143" dirty="0">
                <a:latin typeface="Calibri" panose="020F0502020204030204" pitchFamily="34" charset="0"/>
                <a:ea typeface="SimSun" panose="02010600030101010101" pitchFamily="2" charset="-122"/>
              </a:rPr>
              <a:t>, l</a:t>
            </a:r>
            <a:r>
              <a:rPr lang="en-US" altLang="en-US" sz="1143" dirty="0">
                <a:latin typeface="Calibri" panose="020F0502020204030204" pitchFamily="34" charset="0"/>
                <a:ea typeface="SimSun" panose="02010600030101010101" pitchFamily="2" charset="-122"/>
              </a:rPr>
              <a:t>istening through dictation</a:t>
            </a:r>
            <a:r>
              <a:rPr lang="en-US" altLang="zh-CN" sz="1143" dirty="0">
                <a:latin typeface="Calibri" panose="020F0502020204030204" pitchFamily="34" charset="0"/>
                <a:ea typeface="SimSun" panose="02010600030101010101" pitchFamily="2" charset="-122"/>
              </a:rPr>
              <a:t>, and l</a:t>
            </a:r>
            <a:r>
              <a:rPr lang="en-US" altLang="en-US" sz="1143" dirty="0">
                <a:latin typeface="Calibri" panose="020F0502020204030204" pitchFamily="34" charset="0"/>
                <a:ea typeface="SimSun" panose="02010600030101010101" pitchFamily="2" charset="-122"/>
              </a:rPr>
              <a:t>istening through speaking discourses</a:t>
            </a:r>
            <a:r>
              <a:rPr lang="en-US" altLang="zh-CN" sz="1143" dirty="0">
                <a:latin typeface="Calibri" panose="020F0502020204030204" pitchFamily="34" charset="0"/>
                <a:ea typeface="SimSun" panose="02010600030101010101" pitchFamily="2" charset="-122"/>
              </a:rPr>
              <a:t> which you can use as a means to improve your listening. And in order to help you organize your learning, a ‘learning record’, an effective tool for keeping track of your  learning, is introduced. </a:t>
            </a:r>
            <a:endParaRPr lang="th-TH" altLang="en-US" sz="1143" dirty="0"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sp>
        <p:nvSpPr>
          <p:cNvPr id="456789" name="Text Box 85"/>
          <p:cNvSpPr txBox="1">
            <a:spLocks noChangeArrowheads="1"/>
          </p:cNvSpPr>
          <p:nvPr/>
        </p:nvSpPr>
        <p:spPr bwMode="auto">
          <a:xfrm>
            <a:off x="2211712" y="754441"/>
            <a:ext cx="2057702" cy="89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th-TH" altLang="en-US" sz="2286" b="1">
                <a:latin typeface="Calibri" panose="020F0502020204030204" pitchFamily="34" charset="0"/>
                <a:cs typeface="Cordia New" panose="020B0304020202020204" pitchFamily="34" charset="-34"/>
              </a:rPr>
              <a:t>  </a:t>
            </a:r>
            <a:r>
              <a:rPr lang="en-US" altLang="en-US" sz="1905">
                <a:latin typeface="Calibri" panose="020F0502020204030204" pitchFamily="34" charset="0"/>
                <a:cs typeface="Cordia New" panose="020B0304020202020204" pitchFamily="34" charset="-34"/>
              </a:rPr>
              <a:t>About this set of </a:t>
            </a:r>
          </a:p>
          <a:p>
            <a:pPr>
              <a:spcBef>
                <a:spcPct val="50000"/>
              </a:spcBef>
            </a:pPr>
            <a:r>
              <a:rPr lang="en-US" altLang="en-US" sz="1905">
                <a:latin typeface="Calibri" panose="020F0502020204030204" pitchFamily="34" charset="0"/>
                <a:cs typeface="Cordia New" panose="020B0304020202020204" pitchFamily="34" charset="-34"/>
              </a:rPr>
              <a:t>        materials</a:t>
            </a:r>
            <a:endParaRPr lang="th-TH" altLang="en-US" sz="1905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456810" name="Rectangle 106"/>
          <p:cNvSpPr>
            <a:spLocks noChangeArrowheads="1"/>
          </p:cNvSpPr>
          <p:nvPr/>
        </p:nvSpPr>
        <p:spPr bwMode="auto">
          <a:xfrm>
            <a:off x="634795" y="5291369"/>
            <a:ext cx="2399393" cy="795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5334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9906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4478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9050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3622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8194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32766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7338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41910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How to use this set of materials:</a:t>
            </a:r>
          </a:p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1.  Choose a topic of your interest.</a:t>
            </a:r>
          </a:p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2.  Before studying, read the</a:t>
            </a:r>
          </a:p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     instructions carefully.</a:t>
            </a:r>
          </a:p>
        </p:txBody>
      </p:sp>
      <p:sp>
        <p:nvSpPr>
          <p:cNvPr id="456812" name="Rectangle 108"/>
          <p:cNvSpPr>
            <a:spLocks noChangeArrowheads="1"/>
          </p:cNvSpPr>
          <p:nvPr/>
        </p:nvSpPr>
        <p:spPr bwMode="auto">
          <a:xfrm>
            <a:off x="7536846" y="614417"/>
            <a:ext cx="3223381" cy="193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143">
                <a:latin typeface="Calibri" panose="020F0502020204030204" pitchFamily="34" charset="0"/>
                <a:ea typeface="SimSun" panose="02010600030101010101" pitchFamily="2" charset="-122"/>
              </a:rPr>
              <a:t>The following is the list of materials in the </a:t>
            </a:r>
            <a:r>
              <a:rPr lang="en-US" altLang="zh-CN" sz="1143" b="1">
                <a:latin typeface="Calibri" panose="020F0502020204030204" pitchFamily="34" charset="0"/>
                <a:ea typeface="SimSun" panose="02010600030101010101" pitchFamily="2" charset="-122"/>
              </a:rPr>
              <a:t>‘Listening Strategies’</a:t>
            </a:r>
            <a:r>
              <a:rPr lang="en-US" altLang="zh-CN" sz="1143">
                <a:latin typeface="Calibri" panose="020F0502020204030204" pitchFamily="34" charset="0"/>
                <a:ea typeface="SimSun" panose="02010600030101010101" pitchFamily="2" charset="-122"/>
              </a:rPr>
              <a:t> set:</a:t>
            </a:r>
          </a:p>
          <a:p>
            <a:endParaRPr lang="en-US" altLang="zh-CN" sz="1143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No.1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Listening through sentence stress </a:t>
            </a:r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No.2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Listening through dictation</a:t>
            </a:r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No.3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Listening through spoken discourse</a:t>
            </a:r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No.4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Listening through conversations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No.5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Listening through songs</a:t>
            </a:r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No.6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Listening through movies</a:t>
            </a:r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No.7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Listening through advertisements</a:t>
            </a:r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 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No.8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Listening through news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No.9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Listening through interviews</a:t>
            </a:r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sp>
        <p:nvSpPr>
          <p:cNvPr id="456813" name="Rectangle 109"/>
          <p:cNvSpPr>
            <a:spLocks noChangeArrowheads="1"/>
          </p:cNvSpPr>
          <p:nvPr/>
        </p:nvSpPr>
        <p:spPr bwMode="auto">
          <a:xfrm>
            <a:off x="3651046" y="2051268"/>
            <a:ext cx="1303262" cy="97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952" b="1">
                <a:ea typeface="SimSun" panose="02010600030101010101" pitchFamily="2" charset="-122"/>
              </a:rPr>
              <a:t>‘Listening Strategies’</a:t>
            </a:r>
            <a:r>
              <a:rPr lang="en-US" altLang="zh-CN" sz="952">
                <a:ea typeface="SimSun" panose="02010600030101010101" pitchFamily="2" charset="-122"/>
              </a:rPr>
              <a:t> </a:t>
            </a:r>
            <a:r>
              <a:rPr lang="th-TH" altLang="zh-CN" sz="952">
                <a:ea typeface="SimSun" panose="02010600030101010101" pitchFamily="2" charset="-122"/>
              </a:rPr>
              <a:t>เป็นสื่อการเรียนรู้แบบพึ่งตนเอง ประกอบไปด้วยบทเรียน</a:t>
            </a:r>
            <a:r>
              <a:rPr lang="en-US" altLang="zh-CN" sz="952">
                <a:ea typeface="SimSun" panose="02010600030101010101" pitchFamily="2" charset="-122"/>
              </a:rPr>
              <a:t> 9 </a:t>
            </a:r>
            <a:r>
              <a:rPr lang="th-TH" altLang="zh-CN" sz="952">
                <a:ea typeface="SimSun" panose="02010600030101010101" pitchFamily="2" charset="-122"/>
              </a:rPr>
              <a:t>บทเรียนซึ่งถูกออกแบบมาโดยเฉพาะเพื่อให้ผู้เรียนสามารถศึกษาได้ด้วยตนเอง</a:t>
            </a:r>
          </a:p>
        </p:txBody>
      </p:sp>
      <p:sp>
        <p:nvSpPr>
          <p:cNvPr id="456814" name="Rectangle 110"/>
          <p:cNvSpPr>
            <a:spLocks noChangeArrowheads="1"/>
          </p:cNvSpPr>
          <p:nvPr/>
        </p:nvSpPr>
        <p:spPr bwMode="auto">
          <a:xfrm>
            <a:off x="3651046" y="3139573"/>
            <a:ext cx="1303262" cy="1997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th-TH" altLang="zh-CN" sz="952" b="1">
                <a:ea typeface="SimSun" panose="02010600030101010101" pitchFamily="2" charset="-122"/>
              </a:rPr>
              <a:t>วัตถุประสงค์ของชุดเรียน</a:t>
            </a:r>
          </a:p>
          <a:p>
            <a:r>
              <a:rPr lang="th-TH" altLang="zh-CN" sz="952">
                <a:ea typeface="SimSun" panose="02010600030101010101" pitchFamily="2" charset="-122"/>
              </a:rPr>
              <a:t>ชุดเรียนนี้นำเสนอกลยุทธ์การฟัง 9 กลยุทธ์ เช่น การฟังการเน้นเสียงในประโยค</a:t>
            </a:r>
            <a:r>
              <a:rPr lang="en-US" altLang="zh-CN" sz="952">
                <a:ea typeface="SimSun" panose="02010600030101010101" pitchFamily="2" charset="-122"/>
              </a:rPr>
              <a:t>, </a:t>
            </a:r>
            <a:r>
              <a:rPr lang="th-TH" altLang="zh-CN" sz="952">
                <a:ea typeface="SimSun" panose="02010600030101010101" pitchFamily="2" charset="-122"/>
              </a:rPr>
              <a:t>การฟังตามคำบอก</a:t>
            </a:r>
            <a:r>
              <a:rPr lang="en-US" altLang="zh-CN" sz="952">
                <a:ea typeface="SimSun" panose="02010600030101010101" pitchFamily="2" charset="-122"/>
              </a:rPr>
              <a:t>, </a:t>
            </a:r>
            <a:r>
              <a:rPr lang="th-TH" altLang="zh-CN" sz="952">
                <a:ea typeface="SimSun" panose="02010600030101010101" pitchFamily="2" charset="-122"/>
              </a:rPr>
              <a:t>การฟังคำเชื่อมในการสนทนา</a:t>
            </a:r>
            <a:r>
              <a:rPr lang="en-US" altLang="zh-CN" sz="952">
                <a:ea typeface="SimSun" panose="02010600030101010101" pitchFamily="2" charset="-122"/>
              </a:rPr>
              <a:t> </a:t>
            </a:r>
            <a:r>
              <a:rPr lang="th-TH" altLang="zh-CN" sz="952">
                <a:ea typeface="SimSun" panose="02010600030101010101" pitchFamily="2" charset="-122"/>
              </a:rPr>
              <a:t>ซึ่งคุณสามารถใช้ในการพัฒนาการฟังของคุณ และเพื่อช่วยให้คุณจัดระบบการเรียนรู้ ชุดบทเรียนนี้ยังแนะนำ </a:t>
            </a:r>
            <a:r>
              <a:rPr lang="en-US" altLang="zh-CN" sz="952">
                <a:ea typeface="SimSun" panose="02010600030101010101" pitchFamily="2" charset="-122"/>
              </a:rPr>
              <a:t>‘learning record’ (</a:t>
            </a:r>
            <a:r>
              <a:rPr lang="th-TH" altLang="zh-CN" sz="952">
                <a:ea typeface="SimSun" panose="02010600030101010101" pitchFamily="2" charset="-122"/>
              </a:rPr>
              <a:t>แผ่นบันทึกการเรียนรู้</a:t>
            </a:r>
            <a:r>
              <a:rPr lang="en-US" altLang="zh-CN" sz="952">
                <a:ea typeface="SimSun" panose="02010600030101010101" pitchFamily="2" charset="-122"/>
              </a:rPr>
              <a:t>) </a:t>
            </a:r>
            <a:r>
              <a:rPr lang="th-TH" altLang="zh-CN" sz="952">
                <a:ea typeface="SimSun" panose="02010600030101010101" pitchFamily="2" charset="-122"/>
              </a:rPr>
              <a:t>ซึ่งเป็นเครื่องมือช่วยในการเก็บข้อมูลการเรียนรู้คำศัพท์ของคุณได้อย่างมีประสิทธิภาพ</a:t>
            </a:r>
          </a:p>
        </p:txBody>
      </p:sp>
      <p:sp>
        <p:nvSpPr>
          <p:cNvPr id="456815" name="Rectangle 111"/>
          <p:cNvSpPr>
            <a:spLocks noChangeArrowheads="1"/>
          </p:cNvSpPr>
          <p:nvPr/>
        </p:nvSpPr>
        <p:spPr bwMode="auto">
          <a:xfrm>
            <a:off x="3651046" y="5281084"/>
            <a:ext cx="1303262" cy="6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zh-CN" sz="952" b="1">
                <a:latin typeface="Cordia New" panose="020B0304020202020204" pitchFamily="34" charset="-34"/>
                <a:cs typeface="Cordia New" panose="020B0304020202020204" pitchFamily="34" charset="-34"/>
              </a:rPr>
              <a:t>การใช้บทเรียน</a:t>
            </a:r>
          </a:p>
          <a:p>
            <a:r>
              <a:rPr lang="en-US" altLang="zh-CN" sz="952">
                <a:solidFill>
                  <a:schemeClr val="tx2"/>
                </a:solidFill>
                <a:latin typeface="Cordia New" panose="020B0304020202020204" pitchFamily="34" charset="-34"/>
                <a:ea typeface="SimSun" panose="02010600030101010101" pitchFamily="2" charset="-122"/>
                <a:cs typeface="Cordia New" panose="020B0304020202020204" pitchFamily="34" charset="-34"/>
              </a:rPr>
              <a:t>1.  </a:t>
            </a:r>
            <a: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เลือกหัวข้อที่สนใจ</a:t>
            </a:r>
          </a:p>
          <a:p>
            <a: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2.  อ่านคำแนะนำอย่างละเอียด</a:t>
            </a:r>
            <a:b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    ก่อนทำการศึกษา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Forward or Next 14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Rectangle 1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5967297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386</Words>
  <Application>Microsoft Office PowerPoint</Application>
  <PresentationFormat>Widescreen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SimSun</vt:lpstr>
      <vt:lpstr>SimSun</vt:lpstr>
      <vt:lpstr>Angsana New</vt:lpstr>
      <vt:lpstr>Arial</vt:lpstr>
      <vt:lpstr>Calibri</vt:lpstr>
      <vt:lpstr>Calibri Light</vt:lpstr>
      <vt:lpstr>Cordia New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33</cp:revision>
  <dcterms:created xsi:type="dcterms:W3CDTF">2015-01-09T05:03:30Z</dcterms:created>
  <dcterms:modified xsi:type="dcterms:W3CDTF">2015-05-12T09:28:15Z</dcterms:modified>
</cp:coreProperties>
</file>