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6" r:id="rId6"/>
    <p:sldId id="275" r:id="rId7"/>
    <p:sldId id="274" r:id="rId8"/>
    <p:sldId id="273" r:id="rId9"/>
    <p:sldId id="272" r:id="rId10"/>
    <p:sldId id="265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60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13/05/58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7" name="Picture 11" descr="Pict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204" y="579373"/>
            <a:ext cx="5726796" cy="571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2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1238661982_1024x768_light-yellow-anime-wallpa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3" t="43317" r="31543"/>
          <a:stretch>
            <a:fillRect/>
          </a:stretch>
        </p:blipFill>
        <p:spPr bwMode="auto">
          <a:xfrm>
            <a:off x="202857" y="659351"/>
            <a:ext cx="5281613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2123732" y="2853276"/>
            <a:ext cx="1081088" cy="97631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45745" y="4253451"/>
            <a:ext cx="4918075" cy="189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th-TH" altLang="en-US" sz="1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จัดทำโดย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dirty="0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ศูนย์การเรียนรู้แบบพึ่งตนเอง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dirty="0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คณะ</a:t>
            </a:r>
            <a:r>
              <a:rPr lang="th-TH" altLang="en-US" sz="1600" dirty="0" err="1">
                <a:latin typeface="Cordia New" pitchFamily="34" charset="-34"/>
                <a:cs typeface="Cordia New" pitchFamily="34" charset="-34"/>
              </a:rPr>
              <a:t>ศิลป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ศาสตร์ มหาวิทยาลัยเทคโนโลยีพระจอมเกล้าธนบุรี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dirty="0">
                <a:latin typeface="Cordia New" pitchFamily="34" charset="-34"/>
                <a:cs typeface="Cordia New" pitchFamily="34" charset="-34"/>
              </a:rPr>
            </a:b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>126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 ถ.ประชาอุทิศ แขวงบางมด เขตทุ่งครุ กทม.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>10140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dirty="0">
                <a:latin typeface="Cordia New" pitchFamily="34" charset="-34"/>
                <a:cs typeface="Cordia New" pitchFamily="34" charset="-34"/>
              </a:rPr>
            </a:b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เยี่ยม</a:t>
            </a:r>
            <a:r>
              <a:rPr lang="th-TH" altLang="en-US" sz="1600" dirty="0" err="1">
                <a:latin typeface="Cordia New" pitchFamily="34" charset="-34"/>
                <a:cs typeface="Cordia New" pitchFamily="34" charset="-34"/>
              </a:rPr>
              <a:t>ชมเวป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ไซด์: 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>http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://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>arts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 dirty="0" err="1">
                <a:latin typeface="Cordia New" pitchFamily="34" charset="-34"/>
                <a:cs typeface="Cordia New" pitchFamily="34" charset="-34"/>
              </a:rPr>
              <a:t>kmutt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>ac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.</a:t>
            </a:r>
            <a:r>
              <a:rPr lang="en-US" altLang="en-US" sz="1600" dirty="0" err="1">
                <a:latin typeface="Cordia New" pitchFamily="34" charset="-34"/>
                <a:cs typeface="Cordia New" pitchFamily="34" charset="-34"/>
              </a:rPr>
              <a:t>th</a:t>
            </a:r>
            <a:r>
              <a:rPr lang="th-TH" altLang="en-US" sz="1600" dirty="0">
                <a:latin typeface="Cordia New" pitchFamily="34" charset="-34"/>
                <a:cs typeface="Cordia New" pitchFamily="34" charset="-34"/>
              </a:rPr>
              <a:t>/</a:t>
            </a:r>
            <a:r>
              <a:rPr lang="en-US" altLang="en-US" sz="1600" dirty="0" err="1">
                <a:latin typeface="Cordia New" pitchFamily="34" charset="-34"/>
                <a:cs typeface="Cordia New" pitchFamily="34" charset="-34"/>
              </a:rPr>
              <a:t>salc</a:t>
            </a:r>
            <a:r>
              <a:rPr lang="en-US" altLang="en-US" sz="1600" dirty="0"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600" dirty="0">
                <a:latin typeface="Cordia New" pitchFamily="34" charset="-34"/>
                <a:cs typeface="Cordia New" pitchFamily="34" charset="-34"/>
              </a:rPr>
            </a:br>
            <a:endParaRPr lang="th-TH" altLang="en-US" sz="1600" dirty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64807" y="843501"/>
            <a:ext cx="4678363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latin typeface="Cordia New" pitchFamily="34" charset="-34"/>
                <a:cs typeface="Cordia New" pitchFamily="34" charset="-34"/>
              </a:rPr>
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การเพิ่มพูนคำศัพท์ภาษาอังกฤษประเภทคำกริยา 3 ช่อง เป็นส่วนหนึ่งของการเปิดประตูสู่โลก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latin typeface="Cordia New" pitchFamily="34" charset="-34"/>
                <a:cs typeface="Cordia New" pitchFamily="34" charset="-34"/>
              </a:rPr>
              <a:t>ซึ่งไม่มีขอบเขตของความรู้ </a:t>
            </a:r>
            <a:br>
              <a:rPr lang="th-TH" altLang="en-US" sz="1800">
                <a:latin typeface="Cordia New" pitchFamily="34" charset="-34"/>
                <a:cs typeface="Cordia New" pitchFamily="34" charset="-34"/>
              </a:rPr>
            </a:br>
            <a:r>
              <a:rPr lang="th-TH" altLang="en-US" sz="1200">
                <a:cs typeface="Tahoma" pitchFamily="34" charset="0"/>
              </a:rPr>
              <a:t/>
            </a:r>
            <a:br>
              <a:rPr lang="th-TH" altLang="en-US" sz="1200">
                <a:cs typeface="Tahoma" pitchFamily="34" charset="0"/>
              </a:rPr>
            </a:br>
            <a:endParaRPr lang="th-TH" altLang="en-US" sz="1200">
              <a:cs typeface="Tahoma" pitchFamily="34" charset="0"/>
            </a:endParaRPr>
          </a:p>
        </p:txBody>
      </p:sp>
      <p:pic>
        <p:nvPicPr>
          <p:cNvPr id="10" name="Picture 7" descr="nowi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28"/>
          <a:stretch>
            <a:fillRect/>
          </a:stretch>
        </p:blipFill>
        <p:spPr bwMode="auto">
          <a:xfrm>
            <a:off x="2244382" y="3035838"/>
            <a:ext cx="81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8"/>
          <p:cNvSpPr>
            <a:spLocks/>
          </p:cNvSpPr>
          <p:nvPr/>
        </p:nvSpPr>
        <p:spPr bwMode="auto">
          <a:xfrm>
            <a:off x="264770" y="2123026"/>
            <a:ext cx="5211762" cy="2239962"/>
          </a:xfrm>
          <a:custGeom>
            <a:avLst/>
            <a:gdLst>
              <a:gd name="T0" fmla="*/ 0 w 3968"/>
              <a:gd name="T1" fmla="*/ 1158231 h 1669"/>
              <a:gd name="T2" fmla="*/ 1008728 w 3968"/>
              <a:gd name="T3" fmla="*/ 1856122 h 1669"/>
              <a:gd name="T4" fmla="*/ 2546776 w 3968"/>
              <a:gd name="T5" fmla="*/ 1917858 h 1669"/>
              <a:gd name="T6" fmla="*/ 3275740 w 3968"/>
              <a:gd name="T7" fmla="*/ 212052 h 1669"/>
              <a:gd name="T8" fmla="*/ 2353699 w 3968"/>
              <a:gd name="T9" fmla="*/ 653602 h 1669"/>
              <a:gd name="T10" fmla="*/ 1624735 w 3968"/>
              <a:gd name="T11" fmla="*/ 242920 h 1669"/>
              <a:gd name="T12" fmla="*/ 1431658 w 3968"/>
              <a:gd name="T13" fmla="*/ 630786 h 1669"/>
              <a:gd name="T14" fmla="*/ 2306415 w 3968"/>
              <a:gd name="T15" fmla="*/ 1984963 h 1669"/>
              <a:gd name="T16" fmla="*/ 3632997 w 3968"/>
              <a:gd name="T17" fmla="*/ 2099042 h 1669"/>
              <a:gd name="T18" fmla="*/ 5211762 w 3968"/>
              <a:gd name="T19" fmla="*/ 1136757 h 166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968" h="1669">
                <a:moveTo>
                  <a:pt x="0" y="863"/>
                </a:moveTo>
                <a:cubicBezTo>
                  <a:pt x="128" y="950"/>
                  <a:pt x="445" y="1289"/>
                  <a:pt x="768" y="1383"/>
                </a:cubicBezTo>
                <a:cubicBezTo>
                  <a:pt x="1091" y="1477"/>
                  <a:pt x="1651" y="1633"/>
                  <a:pt x="1939" y="1429"/>
                </a:cubicBezTo>
                <a:cubicBezTo>
                  <a:pt x="2227" y="1225"/>
                  <a:pt x="2519" y="315"/>
                  <a:pt x="2494" y="158"/>
                </a:cubicBezTo>
                <a:cubicBezTo>
                  <a:pt x="2470" y="0"/>
                  <a:pt x="2002" y="483"/>
                  <a:pt x="1792" y="487"/>
                </a:cubicBezTo>
                <a:cubicBezTo>
                  <a:pt x="1583" y="491"/>
                  <a:pt x="1353" y="184"/>
                  <a:pt x="1237" y="181"/>
                </a:cubicBezTo>
                <a:cubicBezTo>
                  <a:pt x="1120" y="178"/>
                  <a:pt x="1004" y="253"/>
                  <a:pt x="1090" y="470"/>
                </a:cubicBezTo>
                <a:cubicBezTo>
                  <a:pt x="1177" y="687"/>
                  <a:pt x="1477" y="1296"/>
                  <a:pt x="1756" y="1479"/>
                </a:cubicBezTo>
                <a:cubicBezTo>
                  <a:pt x="2035" y="1661"/>
                  <a:pt x="2397" y="1669"/>
                  <a:pt x="2766" y="1564"/>
                </a:cubicBezTo>
                <a:cubicBezTo>
                  <a:pt x="3135" y="1459"/>
                  <a:pt x="3718" y="997"/>
                  <a:pt x="3968" y="847"/>
                </a:cubicBezTo>
              </a:path>
            </a:pathLst>
          </a:custGeom>
          <a:noFill/>
          <a:ln w="19050" cap="flat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47320" y="1667413"/>
            <a:ext cx="49784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800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rPr>
              <a:t>                         มาเพิ่มพูนคลังศัพท์ ด้วยตัวเองกัน</a:t>
            </a:r>
            <a:r>
              <a:rPr lang="en-US" altLang="en-US" sz="1800">
                <a:solidFill>
                  <a:srgbClr val="800000"/>
                </a:solidFill>
                <a:latin typeface="Cordia New" pitchFamily="34" charset="-34"/>
                <a:cs typeface="Cordia New" pitchFamily="34" charset="-34"/>
              </a:rPr>
              <a:t>…</a:t>
            </a:r>
            <a:endParaRPr lang="th-TH" altLang="en-US" sz="1800">
              <a:solidFill>
                <a:srgbClr val="800000"/>
              </a:solidFill>
              <a:latin typeface="Cordia New" pitchFamily="34" charset="-34"/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529543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893723" y="647700"/>
            <a:ext cx="396081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2400" b="0" dirty="0"/>
              <a:t>คำนำ</a:t>
            </a:r>
            <a:endParaRPr lang="th-TH" altLang="en-US" sz="2400" b="0" dirty="0">
              <a:solidFill>
                <a:schemeClr val="hlink"/>
              </a:solidFill>
              <a:latin typeface="Arial Narrow" pitchFamily="34" charset="0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677823" y="1152525"/>
            <a:ext cx="4176713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การพัฒนาผู้เรียนให้เป็นผู้เรียนที่สามารถเรียนรู้ด้วยตนเองถือเป็นหัวใจสำคัญสู่การเรียนรู้ตลอดชีวิต การเพิ่มพูนคำศัพท์ภาษาอังกฤษเป็นส่วนหนึ่งของการเปิดประตูสู่โลกซึ่งไม่มีขอบเขตของความรู้ 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b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กริยา 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ช่อง เป็นเสมือนเครื่องมืออย่างหนึ่งที่จำเป็นในการแต่งประโยค เพราะแม้ว่าน้องๆจะแต่งประโยคได้ความหมายครบถ้วนแต่ผันกริยาผิด ประโยคที่แต่งถือว่าผิดหลักไวยากรณ์และทำให้ความหมายสับสนเนื่องจากมี 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Tense 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หรือ การบ่งบอกเวลาที่ผิดเพี้ยนไปนั่นเอง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b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คู่มือเล่มนี้เขียนขึ้นเป็นพิเศษสำหรับคุณครูและผู้ปกครองที่ต้องการส่งเสริมการเรียนรู้เพิ่มเติมนอกห้องเรียนของน้องๆ โดยสามารถทบทวนหลักการใช้กริยา 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 3 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ช่อง และอ่านเพิ่มเติมเกี่ยวกับแนวทางการประยุกต์สิ่งที่น้องๆได้เรียนรู้เกี่ยวกับกริยา 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ช่อง ไปใช้ในเรื่องที่ใกล้ตัวน้องๆ หรือแนะนำเทคนิคเพื่อศึกษากริยา 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ช่องให้กว้างขวางลึกซึ้งขึ้น สำหรับน้องๆเองก็สามารถศึกษาคู่มือเล่มนี้ด้วยตัวเองได้ อย่างไรก็ตามน้องๆควรจะค้นหาด้วยตนเองว่าเทคนิคใดเหมาะกับตนเอง และควรหาเวลาพัฒนาหรือสร้างสรรค์เทคนิคเพิ่มเติม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b="0" dirty="0">
              <a:latin typeface="Cordia New" pitchFamily="34" charset="-34"/>
              <a:cs typeface="Cordia New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ศูนย์การเรียนรู้แบบพึ่งตนเองหวังเป็นอย่างยิ่งว่าสื่อชุดนี้จะช่วยจุดประกายการเรียนรู้และพัฒนาคำศัพท์ของน้องๆได้ไม่มากก็น้อย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en-US" sz="1400" b="0" dirty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b="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b="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b="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200" b="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2620923" y="5329238"/>
            <a:ext cx="2232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ศูนย์การเรียนรู้แบบพึ่งตนเอง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คณะ</a:t>
            </a:r>
            <a:r>
              <a:rPr lang="th-TH" altLang="en-US" sz="1400" b="0" dirty="0" err="1">
                <a:latin typeface="Cordia New" pitchFamily="34" charset="-34"/>
                <a:cs typeface="Cordia New" pitchFamily="34" charset="-34"/>
              </a:rPr>
              <a:t>ศิลป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ศาสตร์</a:t>
            </a:r>
            <a:r>
              <a:rPr lang="en-US" altLang="en-US" sz="1400" b="0" dirty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 dirty="0" err="1">
                <a:latin typeface="Cordia New" pitchFamily="34" charset="-34"/>
                <a:cs typeface="Cordia New" pitchFamily="34" charset="-34"/>
              </a:rPr>
              <a:t>มจธ</a:t>
            </a:r>
            <a:r>
              <a:rPr lang="th-TH" altLang="en-US" sz="1400" b="0" dirty="0">
                <a:latin typeface="Cordia New" pitchFamily="34" charset="-34"/>
                <a:cs typeface="Cordia New" pitchFamily="34" charset="-34"/>
              </a:rPr>
              <a:t>.</a:t>
            </a:r>
            <a:r>
              <a:rPr lang="th-TH" altLang="en-US" sz="1200" b="0" dirty="0">
                <a:cs typeface="Tahoma" pitchFamily="34" charset="0"/>
              </a:rPr>
              <a:t> </a:t>
            </a:r>
            <a:endParaRPr lang="en-US" altLang="en-US" sz="1200" b="0" dirty="0">
              <a:cs typeface="Tahoma" pitchFamily="34" charset="0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7564465" y="1008063"/>
            <a:ext cx="2881312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800" b="0"/>
              <a:t>คำชี้แจงการใช้สื่อ</a:t>
            </a: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6988202" y="1655763"/>
            <a:ext cx="4608513" cy="402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สื่อชุดนี้ออกแบบเพื่อให้น้องๆนำติดตัวไปได้ทุกที่ ประกอบด้วย</a:t>
            </a:r>
            <a:br>
              <a:rPr lang="th-TH" altLang="en-US" sz="1400" b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บัตรคำกริยาที่มีการผันไม่ปรกติ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(Irregular verb)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จำนวน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50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ใบ</a:t>
            </a:r>
          </a:p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ด้านหลังของบัตรคำแสดงการอ่านออกเสียงคำกริยา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/>
            </a:r>
            <a:br>
              <a:rPr lang="th-TH" altLang="en-US" sz="1400" b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พร้อมตัวอย่างการแต่งประโยคใน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Tense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ต่างๆ </a:t>
            </a:r>
          </a:p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ตัวอย่างที่ให้ประกอบในบัตรคำแต่ละใบเน้นความแตกต่างของการใช้ประธานทั้งในรูปของประธานบุรุษที่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ที่เป็นเอกพจน์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(the…, this…, that…)</a:t>
            </a:r>
            <a:r>
              <a:rPr lang="en-US" altLang="en-US" sz="1400">
                <a:cs typeface="Cordia New" pitchFamily="34" charset="-34"/>
              </a:rPr>
              <a:t>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และพหูพจน์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(these…, those…)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การฝึกใช้ประธานที่แตกต่างกันจะช่วยเพิ่มทักษะความแม่นยำทางไวยากรณ์ของน้องๆ </a:t>
            </a:r>
          </a:p>
          <a:p>
            <a:pPr algn="thaiDist"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ในการใช้บัตรคำแต่ละใบ นอกจากการเรียนรู้คำกริยา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ช่องแล้วน้องๆจะได้เรียนรู้คำศัพท์และสำนวนภาษาอังกฤษง่ายๆ ได้แก่ สัตว์ชนิดต่างๆ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,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คำกริยาวิเศษณ์ เช่น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rapidly, suddenly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หรือสำนวน เช่น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along the seashore, down the hill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ไปพร้อมๆกัน สำหรับช่องที่เว้นไว้ออกแบบเพื่อให้น้องๆได้ใช้จินตนาการในการแต่งประโยคให้หลากหลายมากขึ้นด้วยตนเอง</a:t>
            </a:r>
          </a:p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CD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ภาพประกอบกริยา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50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คำและกริยาอื่นๆทั้งแบบผันปรกติและไม่ปรกติที่รวบรวมไว้ให้ สามารถนำไปประยุกต์ใช้ทำสื่อของตัวเองได้อย่างง่ายๆ เช่น นำไปใช้ทำบัตรคำของตัวเอง หรือนำไปจัดหมวดหมู่ใหม่ได้หลากหลายตามความต้องการ </a:t>
            </a:r>
          </a:p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CD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เสียงคำอ่านกริยา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 แบบที่แยกเป็นคำๆ เหมาะสำหรับการทำกิจกรรมต่างๆ เช่น การทบทวนคำศัพท์ หรือการเล่นเกมฝึกออกเสียง</a:t>
            </a:r>
          </a:p>
        </p:txBody>
      </p:sp>
      <p:pic>
        <p:nvPicPr>
          <p:cNvPr id="36" name="Picture 22" descr="mal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852" y="936625"/>
            <a:ext cx="1274763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5964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1152525" y="3240088"/>
            <a:ext cx="2808288" cy="503237"/>
            <a:chOff x="1701" y="10444"/>
            <a:chExt cx="9000" cy="5974"/>
          </a:xfrm>
        </p:grpSpPr>
        <p:pic>
          <p:nvPicPr>
            <p:cNvPr id="9" name="Picture 18" descr="Resize of LEARNING_0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800">
                  <a:latin typeface="Cordia New" pitchFamily="34" charset="-34"/>
                  <a:cs typeface="Cordia New" pitchFamily="34" charset="-34"/>
                </a:rPr>
                <a:t>กริยาปรกติ และกริยาไม่ปรกติ</a:t>
              </a:r>
            </a:p>
          </p:txBody>
        </p:sp>
      </p:grpSp>
      <p:pic>
        <p:nvPicPr>
          <p:cNvPr id="11" name="Picture 21" descr="mal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800225"/>
            <a:ext cx="12827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7"/>
          <p:cNvSpPr>
            <a:spLocks noChangeArrowheads="1"/>
          </p:cNvSpPr>
          <p:nvPr/>
        </p:nvSpPr>
        <p:spPr bwMode="auto">
          <a:xfrm>
            <a:off x="2016125" y="1512888"/>
            <a:ext cx="2952750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 คือ การผันคำกริยาในภาษาอังกฤษ ที่เรียกว่า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ช่องเพราะผันต่างกัน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แบบและมีการใช้ต่างกันไปตาม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Tense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 เวลา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การเรียนรู้เกี่ยวกับการผันคำกริยาโดยเฉพาะกริยาที่มีการผันปรกติเป็นสิ่งที่จำเป็นสำหรับน้องๆ เพราะว่าในภาษาไทยเราไม่มีการผันคำกริยานั่นเอง</a:t>
            </a:r>
          </a:p>
        </p:txBody>
      </p:sp>
      <p:sp>
        <p:nvSpPr>
          <p:cNvPr id="13" name="Text Box 69"/>
          <p:cNvSpPr txBox="1">
            <a:spLocks noChangeArrowheads="1"/>
          </p:cNvSpPr>
          <p:nvPr/>
        </p:nvSpPr>
        <p:spPr bwMode="auto">
          <a:xfrm>
            <a:off x="1439863" y="936625"/>
            <a:ext cx="2160587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มารู้จักกริยา </a:t>
            </a:r>
            <a:r>
              <a:rPr lang="en-US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ช่องกัน </a:t>
            </a:r>
          </a:p>
        </p:txBody>
      </p:sp>
      <p:sp>
        <p:nvSpPr>
          <p:cNvPr id="14" name="Rectangle 70"/>
          <p:cNvSpPr>
            <a:spLocks noChangeArrowheads="1"/>
          </p:cNvSpPr>
          <p:nvPr/>
        </p:nvSpPr>
        <p:spPr bwMode="auto">
          <a:xfrm>
            <a:off x="792163" y="3887788"/>
            <a:ext cx="3313112" cy="190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กริยาปรกติ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(Regular verb)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คือ กริยาที่ทำให้เป็นรูปอดีตโดยเติม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‘d’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‘ed’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เข้าไปข้างท้าย  เช่น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I </a:t>
            </a:r>
            <a:r>
              <a:rPr lang="en-US" altLang="en-US" sz="1400" u="sng">
                <a:latin typeface="Cordia New" pitchFamily="34" charset="-34"/>
                <a:cs typeface="Cordia New" pitchFamily="34" charset="-34"/>
              </a:rPr>
              <a:t>walked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 to school yesterday.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ฉัน</a:t>
            </a:r>
            <a:r>
              <a:rPr lang="th-TH" altLang="en-US" sz="1400" u="sng">
                <a:latin typeface="Cordia New" pitchFamily="34" charset="-34"/>
                <a:cs typeface="Cordia New" pitchFamily="34" charset="-34"/>
              </a:rPr>
              <a:t>เดิน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ไปโรงเรียนเมื่อวานนี้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สำหรับกริยาไม่ปรกติ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(Irregular verb)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มีการผันกริยาในรูปแบบต่างๆไม่แน่นอน เช่น เปลี่ยนรูปไปเลย หรือ คงรูปเดิม อย่างไรก็ตามจะไม่มีการเติม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‘d’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‘ed’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เข้าไปข้างท้ายคำกริยา เช่น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I </a:t>
            </a:r>
            <a:r>
              <a:rPr lang="en-US" altLang="en-US" sz="1400" u="sng">
                <a:latin typeface="Cordia New" pitchFamily="34" charset="-34"/>
                <a:cs typeface="Cordia New" pitchFamily="34" charset="-34"/>
              </a:rPr>
              <a:t>went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 to school yesterday.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  ฉัน</a:t>
            </a:r>
            <a:r>
              <a:rPr lang="th-TH" altLang="en-US" sz="1400" u="sng">
                <a:latin typeface="Cordia New" pitchFamily="34" charset="-34"/>
                <a:cs typeface="Cordia New" pitchFamily="34" charset="-34"/>
              </a:rPr>
              <a:t>ไป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โรงเรียนเมื่อวานนี้</a:t>
            </a:r>
          </a:p>
        </p:txBody>
      </p:sp>
      <p:pic>
        <p:nvPicPr>
          <p:cNvPr id="15" name="Picture 71" descr="Verb (5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75" y="4392613"/>
            <a:ext cx="102235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72"/>
          <p:cNvSpPr>
            <a:spLocks noChangeArrowheads="1"/>
          </p:cNvSpPr>
          <p:nvPr/>
        </p:nvSpPr>
        <p:spPr bwMode="auto">
          <a:xfrm>
            <a:off x="7922123" y="1223963"/>
            <a:ext cx="3384550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 sz="1200" b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3" name="Group 85"/>
          <p:cNvGrpSpPr>
            <a:grpSpLocks/>
          </p:cNvGrpSpPr>
          <p:nvPr/>
        </p:nvGrpSpPr>
        <p:grpSpPr bwMode="auto">
          <a:xfrm>
            <a:off x="7777660" y="1223963"/>
            <a:ext cx="2232025" cy="504825"/>
            <a:chOff x="1701" y="10444"/>
            <a:chExt cx="9000" cy="5974"/>
          </a:xfrm>
        </p:grpSpPr>
        <p:pic>
          <p:nvPicPr>
            <p:cNvPr id="24" name="Picture 86" descr="Resize of LEARNING_0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87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การใช้กริยา </a:t>
              </a:r>
              <a:r>
                <a:rPr lang="en-US" altLang="en-US" sz="1600">
                  <a:latin typeface="Cordia New" pitchFamily="34" charset="-34"/>
                  <a:cs typeface="Cordia New" pitchFamily="34" charset="-34"/>
                </a:rPr>
                <a:t>3 </a:t>
              </a:r>
              <a:r>
                <a:rPr lang="th-TH" altLang="en-US" sz="1600">
                  <a:latin typeface="Cordia New" pitchFamily="34" charset="-34"/>
                  <a:cs typeface="Cordia New" pitchFamily="34" charset="-34"/>
                </a:rPr>
                <a:t>ช่อง</a:t>
              </a:r>
            </a:p>
          </p:txBody>
        </p:sp>
      </p:grpSp>
      <p:pic>
        <p:nvPicPr>
          <p:cNvPr id="26" name="Picture 88" descr="female (9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1848" y="1079500"/>
            <a:ext cx="1069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89"/>
          <p:cNvSpPr>
            <a:spLocks noChangeArrowheads="1"/>
          </p:cNvSpPr>
          <p:nvPr/>
        </p:nvSpPr>
        <p:spPr bwMode="auto">
          <a:xfrm>
            <a:off x="7418885" y="1944688"/>
            <a:ext cx="316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ลองศึกษาการใช้กริยาช่องต่างๆและตัวอย่างจากตารางต่อไปนี้</a:t>
            </a:r>
          </a:p>
        </p:txBody>
      </p:sp>
      <p:graphicFrame>
        <p:nvGraphicFramePr>
          <p:cNvPr id="28" name="Group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364565"/>
              </p:ext>
            </p:extLst>
          </p:nvPr>
        </p:nvGraphicFramePr>
        <p:xfrm>
          <a:off x="7058523" y="2592388"/>
          <a:ext cx="3960812" cy="3328987"/>
        </p:xfrm>
        <a:graphic>
          <a:graphicData uri="http://schemas.openxmlformats.org/drawingml/2006/table">
            <a:tbl>
              <a:tblPr/>
              <a:tblGrid>
                <a:gridCol w="2305050"/>
                <a:gridCol w="1655762"/>
              </a:tblGrid>
              <a:tr h="574784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การใช้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862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She teaches English.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88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กริยาช่องที่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คือกริยาที่ใช้กับประโยคที่แสดงเวลาในอดีต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(Past tense)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มีการผันที่แตกต่างกันไป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She taught English.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46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กริยาช่องที่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คือกริยาที่ใช้ประกอบกับคำกริยาช่วย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 have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และ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 be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เมื่อประกอบกับ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 have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Present perfect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และ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Past perfect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และเมื่อประกอบกับ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to be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แสดง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passive voice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She has taught English.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Rectangle 107"/>
          <p:cNvSpPr>
            <a:spLocks noChangeArrowheads="1"/>
          </p:cNvSpPr>
          <p:nvPr/>
        </p:nvSpPr>
        <p:spPr bwMode="auto">
          <a:xfrm>
            <a:off x="7109323" y="3206750"/>
            <a:ext cx="20875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กริยาช่องที่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1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คือกริยาที่ยังไม่ผันแล้วแยกการผันตามประธาน</a:t>
            </a:r>
          </a:p>
        </p:txBody>
      </p:sp>
    </p:spTree>
    <p:extLst>
      <p:ext uri="{BB962C8B-B14F-4D97-AF65-F5344CB8AC3E}">
        <p14:creationId xmlns:p14="http://schemas.microsoft.com/office/powerpoint/2010/main" val="38146658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69875" y="2914650"/>
            <a:ext cx="10261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" name="Rectangle 108"/>
          <p:cNvSpPr>
            <a:spLocks noChangeArrowheads="1"/>
          </p:cNvSpPr>
          <p:nvPr/>
        </p:nvSpPr>
        <p:spPr bwMode="auto">
          <a:xfrm>
            <a:off x="8304495" y="1584325"/>
            <a:ext cx="2881312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นอกจากการฝึกแต่งประโยคอย่างง่ายๆโดยใช้รูปแบบประโยคตัวอย่างบอกเล่าที่ให้ไว้ในด้านหลังของบัตรคำแล้ว น้องๆยังสามารถนำเทคนิคต่างๆที่นำเสนอในคู่มือนี้ไปประยุกต์เพื่อการเรียนรู้กริยา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ช่องให้มีประสิทธิภาพมากขึ้น ถ้าพร้อมแล้วลองมาศึกษาเคล็ดลับกัน.....</a:t>
            </a:r>
          </a:p>
        </p:txBody>
      </p:sp>
      <p:sp>
        <p:nvSpPr>
          <p:cNvPr id="10" name="Rectangle 114"/>
          <p:cNvSpPr>
            <a:spLocks noChangeArrowheads="1"/>
          </p:cNvSpPr>
          <p:nvPr/>
        </p:nvSpPr>
        <p:spPr bwMode="auto">
          <a:xfrm>
            <a:off x="863600" y="3671888"/>
            <a:ext cx="316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200" b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57"/>
          <p:cNvSpPr>
            <a:spLocks noChangeArrowheads="1"/>
          </p:cNvSpPr>
          <p:nvPr/>
        </p:nvSpPr>
        <p:spPr bwMode="auto">
          <a:xfrm>
            <a:off x="7512332" y="1079500"/>
            <a:ext cx="3386138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>
                <a:latin typeface="Cordia New" pitchFamily="34" charset="-34"/>
              </a:rPr>
              <a:t>การใช้สื่อชุดนี้อย่างมีประสิทธิภาพ</a:t>
            </a:r>
          </a:p>
        </p:txBody>
      </p:sp>
      <p:pic>
        <p:nvPicPr>
          <p:cNvPr id="12" name="Picture 160" descr="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95" y="1584325"/>
            <a:ext cx="8524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7872695" y="2736850"/>
            <a:ext cx="792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solidFill>
                  <a:schemeClr val="tx2"/>
                </a:solidFill>
                <a:cs typeface="Cordia New" pitchFamily="34" charset="-34"/>
              </a:rPr>
              <a:t>เคล็ดลับที่</a:t>
            </a:r>
            <a:r>
              <a:rPr lang="th-TH" altLang="en-US" sz="1200">
                <a:solidFill>
                  <a:schemeClr val="tx2"/>
                </a:solidFill>
                <a:cs typeface="Tahoma" pitchFamily="34" charset="0"/>
              </a:rPr>
              <a:t> </a:t>
            </a:r>
          </a:p>
        </p:txBody>
      </p:sp>
      <p:sp>
        <p:nvSpPr>
          <p:cNvPr id="14" name="Text Box 162"/>
          <p:cNvSpPr txBox="1">
            <a:spLocks noChangeArrowheads="1"/>
          </p:cNvSpPr>
          <p:nvPr/>
        </p:nvSpPr>
        <p:spPr bwMode="auto">
          <a:xfrm>
            <a:off x="8953782" y="3095625"/>
            <a:ext cx="1081088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ฝึกตั้งคำถาม</a:t>
            </a:r>
          </a:p>
        </p:txBody>
      </p:sp>
      <p:pic>
        <p:nvPicPr>
          <p:cNvPr id="15" name="Picture 163" descr="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745" y="2808288"/>
            <a:ext cx="771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64"/>
          <p:cNvSpPr>
            <a:spLocks noChangeArrowheads="1"/>
          </p:cNvSpPr>
          <p:nvPr/>
        </p:nvSpPr>
        <p:spPr bwMode="auto">
          <a:xfrm>
            <a:off x="7153557" y="3671888"/>
            <a:ext cx="39830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ปรกติแล้วในฐานะที่เป็นผู้เรียน น้องๆมักจะเป็นผู้ถูกถามมากกว่าเป็นผู้ถาม จึงไม่น่าแปลกใจว่าทำไมน้องๆจึงมีปัญหาในการสื่อสาร การฝึกตั้งคำถามจะช่วยสร้างความกล้าในการพูดสื่อสารมากขึ้น คำถามที่ควรฝึกใช้กับชุดคำศัพท์ มี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2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ประเภทคือ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Yes-no question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Wh question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ลองดูตัวอย่างต่อไปนี้</a:t>
            </a:r>
          </a:p>
        </p:txBody>
      </p:sp>
      <p:pic>
        <p:nvPicPr>
          <p:cNvPr id="23" name="Picture 167" descr="Untitled-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595" y="3024188"/>
            <a:ext cx="3286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173"/>
          <p:cNvSpPr>
            <a:spLocks noChangeArrowheads="1"/>
          </p:cNvSpPr>
          <p:nvPr/>
        </p:nvSpPr>
        <p:spPr bwMode="auto">
          <a:xfrm>
            <a:off x="7224995" y="4824413"/>
            <a:ext cx="4176712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Yes-no question: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คือคำถามที่ขึ้นต้นด้วย กริยา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(Verb)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ประเภทต่างๆ โดยคำตอบ</a:t>
            </a:r>
            <a:b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จะเป็นใช่ หรือ ไม่ใช่</a:t>
            </a:r>
          </a:p>
          <a:p>
            <a:pPr eaLnBrk="1" hangingPunct="1">
              <a:spcBef>
                <a:spcPct val="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modal verb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ได้แก่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can, will, may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เป็นต้น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      </a:t>
            </a:r>
            <a:r>
              <a:rPr lang="th-TH" altLang="en-US" sz="1400" b="0">
                <a:solidFill>
                  <a:schemeClr val="tx2"/>
                </a:solidFill>
                <a:cs typeface="Cordia New" pitchFamily="34" charset="-34"/>
              </a:rPr>
              <a:t>ถาม</a:t>
            </a:r>
            <a:r>
              <a:rPr lang="en-US" altLang="en-US" sz="1400" b="0">
                <a:solidFill>
                  <a:schemeClr val="tx2"/>
                </a:solidFill>
                <a:cs typeface="Cordia New" pitchFamily="34" charset="-34"/>
              </a:rPr>
              <a:t>:</a:t>
            </a:r>
            <a:r>
              <a:rPr lang="en-US" altLang="en-US" sz="1400"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Can you swim?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</a:t>
            </a:r>
            <a:r>
              <a:rPr lang="th-TH" altLang="en-US" sz="1400" b="0">
                <a:solidFill>
                  <a:schemeClr val="tx2"/>
                </a:solidFill>
                <a:cs typeface="Cordia New" pitchFamily="34" charset="-34"/>
              </a:rPr>
              <a:t>ตอบ</a:t>
            </a:r>
            <a:r>
              <a:rPr lang="en-US" altLang="en-US" sz="1400" b="0">
                <a:solidFill>
                  <a:schemeClr val="tx2"/>
                </a:solidFill>
                <a:cs typeface="Cordia New" pitchFamily="34" charset="-34"/>
              </a:rPr>
              <a:t>:</a:t>
            </a:r>
            <a:r>
              <a:rPr lang="en-US" altLang="en-US" sz="1400"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Yes, I can.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No, I can’t.</a:t>
            </a:r>
          </a:p>
        </p:txBody>
      </p:sp>
      <p:graphicFrame>
        <p:nvGraphicFramePr>
          <p:cNvPr id="25" name="Group 214"/>
          <p:cNvGraphicFramePr>
            <a:graphicFrameLocks/>
          </p:cNvGraphicFramePr>
          <p:nvPr/>
        </p:nvGraphicFramePr>
        <p:xfrm>
          <a:off x="504825" y="1728788"/>
          <a:ext cx="3960813" cy="3959226"/>
        </p:xfrm>
        <a:graphic>
          <a:graphicData uri="http://schemas.openxmlformats.org/drawingml/2006/table">
            <a:tbl>
              <a:tblPr/>
              <a:tblGrid>
                <a:gridCol w="1584325"/>
                <a:gridCol w="863600"/>
                <a:gridCol w="1512888"/>
              </a:tblGrid>
              <a:tr h="122396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เหมือนกันทั้ง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ช่อง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hurt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hurt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hurt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826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ช่อง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2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และ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สะกดเหมือนกัน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feed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fed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fed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กลุ่มที่เสียงคล้ายก้น</a:t>
                      </a:r>
                      <a:b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(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เช่น ลงท้าย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–en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ในช่อง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3)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steal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stole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stolen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Rectangle 203"/>
          <p:cNvSpPr>
            <a:spLocks noChangeArrowheads="1"/>
          </p:cNvSpPr>
          <p:nvPr/>
        </p:nvSpPr>
        <p:spPr bwMode="auto">
          <a:xfrm>
            <a:off x="1152525" y="431800"/>
            <a:ext cx="2881313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54000" indent="-2540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7112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11684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16256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2082800" indent="-254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>
                <a:latin typeface="Cordia New" pitchFamily="34" charset="-34"/>
              </a:rPr>
              <a:t>ประเภทของกริยา </a:t>
            </a:r>
            <a:r>
              <a:rPr lang="en-US" altLang="en-US" sz="1600">
                <a:latin typeface="Cordia New" pitchFamily="34" charset="-34"/>
              </a:rPr>
              <a:t>3 </a:t>
            </a:r>
            <a:r>
              <a:rPr lang="th-TH" altLang="en-US" sz="1600">
                <a:latin typeface="Cordia New" pitchFamily="34" charset="-34"/>
              </a:rPr>
              <a:t>ช่อง</a:t>
            </a:r>
          </a:p>
        </p:txBody>
      </p:sp>
      <p:sp>
        <p:nvSpPr>
          <p:cNvPr id="27" name="Rectangle 207"/>
          <p:cNvSpPr>
            <a:spLocks noChangeArrowheads="1"/>
          </p:cNvSpPr>
          <p:nvPr/>
        </p:nvSpPr>
        <p:spPr bwMode="auto">
          <a:xfrm>
            <a:off x="792163" y="936625"/>
            <a:ext cx="33845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 มีหลายรูปแบบ สำหรับประเภทที่มีความคล้ายคลึงกันแบ่งได้เป็น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หมวดดังนี้</a:t>
            </a:r>
          </a:p>
        </p:txBody>
      </p:sp>
      <p:pic>
        <p:nvPicPr>
          <p:cNvPr id="28" name="Picture 208" descr="verb2 (37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800225"/>
            <a:ext cx="108108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09" descr="verb2 (3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8" y="3240088"/>
            <a:ext cx="129540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10" descr="verb2 (99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88" y="4392613"/>
            <a:ext cx="9334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7208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31800" y="792163"/>
            <a:ext cx="4625975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A5002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v. to be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ได้แก่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is, am, are, was, were</a:t>
            </a:r>
          </a:p>
          <a:p>
            <a:pPr eaLnBrk="1" hangingPunct="1"/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Is she a singer?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Yes, she is.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หรือ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No, she isn’t.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v. to do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, does, did </a:t>
            </a:r>
          </a:p>
          <a:p>
            <a:pPr eaLnBrk="1" hangingPunct="1"/>
            <a:r>
              <a:rPr lang="en-US" altLang="en-US" b="0">
                <a:latin typeface="Cordia New" pitchFamily="34" charset="-34"/>
              </a:rPr>
              <a:t> </a:t>
            </a:r>
            <a:r>
              <a:rPr lang="th-TH" altLang="en-US" b="0">
                <a:latin typeface="Cordia New" pitchFamily="34" charset="-34"/>
              </a:rPr>
              <a:t>  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Do you like dancing?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Yes, I do.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หรือ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No, I don’t.</a:t>
            </a:r>
          </a:p>
          <a:p>
            <a:pPr eaLnBrk="1" hangingPunct="1"/>
            <a:endParaRPr lang="en-US" altLang="en-US" b="0">
              <a:solidFill>
                <a:schemeClr val="tx2"/>
              </a:solidFill>
              <a:latin typeface="Cordia New" pitchFamily="34" charset="-34"/>
            </a:endParaRPr>
          </a:p>
          <a:p>
            <a:pPr eaLnBrk="1" hangingPunct="1"/>
            <a:r>
              <a:rPr lang="en-US" altLang="en-US">
                <a:solidFill>
                  <a:schemeClr val="tx2"/>
                </a:solidFill>
                <a:latin typeface="Cordia New" pitchFamily="34" charset="-34"/>
              </a:rPr>
              <a:t>Wh question: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คำถามประเภทนี้จะขึ้นต้นด้วย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what, when, where, why, how, who, whose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และคำตอบจะเป็นรายละเอียดต่างๆ เช่น</a:t>
            </a:r>
            <a:endParaRPr lang="en-US" altLang="en-US" b="0">
              <a:solidFill>
                <a:schemeClr val="tx2"/>
              </a:solidFill>
              <a:latin typeface="Cordia New" pitchFamily="34" charset="-34"/>
            </a:endParaRP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Who -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ต้องการคำตอบเป็นบุคคล</a:t>
            </a:r>
          </a:p>
          <a:p>
            <a:pPr eaLnBrk="1" hangingPunct="1"/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  ถาม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: Who is that boy?  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ตอบ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: He is my friend.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Whose -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ต้องการคำตอบเป็นบุคคลที่เป็นเจ้าของ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/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Whose fan is this?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It is my fan.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What -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ต้องการคำตอบเป็นสิ่งของ เวลา ความคิด ฯลฯ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/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   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 What do you want?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 want a book.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Which –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ต้องการคำตอบที่เฉพาะเจาะจงเพราะจะมีคำตอบให้เลือกอย่างใดอย่างหนึ่ง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/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Which shirt do you like best?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The blue one.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Why –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ต้องการคำตอบเป็นเหตุผลโดยมากมักจะตอบ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because</a:t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Why did you get up late?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latin typeface="Cordia New" pitchFamily="34" charset="-34"/>
              </a:rPr>
              <a:t>ตอบ</a:t>
            </a:r>
            <a:r>
              <a:rPr lang="en-US" altLang="en-US" b="0">
                <a:latin typeface="Cordia New" pitchFamily="34" charset="-34"/>
              </a:rPr>
              <a:t>:</a:t>
            </a:r>
            <a:r>
              <a:rPr lang="en-US" altLang="en-US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 got up late because I was sick.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Where -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ต้องการคำตอบเป็นสถานที่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/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   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Where are the cats?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They are in the kitchen.</a:t>
            </a:r>
          </a:p>
          <a:p>
            <a:pPr eaLnBrk="1" hangingPunct="1">
              <a:buFontTx/>
              <a:buChar char="•"/>
            </a:pP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en-US" altLang="en-US" b="0">
                <a:latin typeface="Cordia New" pitchFamily="34" charset="-34"/>
              </a:rPr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When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-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ต้องการคำตอบเป็น วัน หรือเวลา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/>
            </a:r>
            <a:br>
              <a:rPr lang="en-US" altLang="en-US" b="0">
                <a:solidFill>
                  <a:schemeClr val="tx2"/>
                </a:solidFill>
                <a:latin typeface="Cordia New" pitchFamily="34" charset="-34"/>
              </a:rPr>
            </a:b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     </a:t>
            </a:r>
            <a:r>
              <a:rPr lang="th-TH" altLang="en-US" b="0">
                <a:solidFill>
                  <a:schemeClr val="tx2"/>
                </a:solidFill>
                <a:latin typeface="Cordia New" pitchFamily="34" charset="-34"/>
              </a:rPr>
              <a:t> </a:t>
            </a:r>
            <a:r>
              <a:rPr lang="th-TH" altLang="en-US" b="0">
                <a:solidFill>
                  <a:schemeClr val="tx2"/>
                </a:solidFill>
              </a:rPr>
              <a:t>ถาม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When will  you come?  </a:t>
            </a:r>
            <a:r>
              <a:rPr lang="th-TH" altLang="en-US" b="0">
                <a:solidFill>
                  <a:schemeClr val="tx2"/>
                </a:solidFill>
              </a:rPr>
              <a:t>ตอบ</a:t>
            </a:r>
            <a:r>
              <a:rPr lang="en-US" altLang="en-US" b="0">
                <a:solidFill>
                  <a:schemeClr val="tx2"/>
                </a:solidFill>
              </a:rPr>
              <a:t>:</a:t>
            </a:r>
            <a:r>
              <a:rPr lang="en-US" altLang="en-US"/>
              <a:t> </a:t>
            </a:r>
            <a:r>
              <a:rPr lang="en-US" altLang="en-US" b="0">
                <a:solidFill>
                  <a:schemeClr val="tx2"/>
                </a:solidFill>
                <a:latin typeface="Cordia New" pitchFamily="34" charset="-34"/>
              </a:rPr>
              <a:t>I will come on Thursday next week.</a:t>
            </a:r>
          </a:p>
        </p:txBody>
      </p:sp>
      <p:pic>
        <p:nvPicPr>
          <p:cNvPr id="9" name="Picture 8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317" y="2016125"/>
            <a:ext cx="13096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7340029" y="2232025"/>
            <a:ext cx="2952750" cy="1079500"/>
            <a:chOff x="1701" y="10444"/>
            <a:chExt cx="9000" cy="5974"/>
          </a:xfrm>
        </p:grpSpPr>
        <p:pic>
          <p:nvPicPr>
            <p:cNvPr id="13" name="Picture 15" descr="Resize of LEARNING_0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>
                  <a:latin typeface="Cordia New" pitchFamily="34" charset="-34"/>
                  <a:cs typeface="Cordia New" pitchFamily="34" charset="-34"/>
                </a:rPr>
                <a:t>สำหรับการตั้งคำถามเมื่อใช้บัตรคำในการเรียนรู้ควรปรับระดับความยากง่ายให้เหมาะสมกับความสามารถของน้องๆ เช่นตัวอย่างต่อไปนี้</a:t>
              </a:r>
            </a:p>
          </p:txBody>
        </p:sp>
      </p:grpSp>
      <p:graphicFrame>
        <p:nvGraphicFramePr>
          <p:cNvPr id="15" name="Group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832636"/>
              </p:ext>
            </p:extLst>
          </p:nvPr>
        </p:nvGraphicFramePr>
        <p:xfrm>
          <a:off x="7195567" y="3455988"/>
          <a:ext cx="4176712" cy="1728787"/>
        </p:xfrm>
        <a:graphic>
          <a:graphicData uri="http://schemas.openxmlformats.org/drawingml/2006/table">
            <a:tbl>
              <a:tblPr/>
              <a:tblGrid>
                <a:gridCol w="2087562"/>
                <a:gridCol w="2089150"/>
              </a:tblGrid>
              <a:tr h="36830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ตัวอย่างคำถามระดับง่าย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ตัวอย่างคำถามระดับยากขึ้น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7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What is this? 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หรือ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Is this a/an …….?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ตัวอย่างคำตอบจะเป็น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/>
                      </a:r>
                      <a:b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</a:b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It is a rabbit. 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What does the rabbit do?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What did the rabbit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do?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เพิ่มคำถามที่เกี่ยวเนื่องกับตัวน้องๆมากขึ้นหรือให้ลองถามคำถามที่ใช้จินตนาการ หรือมีการคิดมากขึ้น เช่น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Why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does the rabbit go to the hill?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50"/>
          <p:cNvSpPr>
            <a:spLocks noChangeArrowheads="1"/>
          </p:cNvSpPr>
          <p:nvPr/>
        </p:nvSpPr>
        <p:spPr bwMode="auto">
          <a:xfrm>
            <a:off x="7052692" y="576263"/>
            <a:ext cx="42481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How –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ต้องการคำตอบ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“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อย่างไร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”</a:t>
            </a:r>
            <a:b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solidFill>
                  <a:schemeClr val="tx2"/>
                </a:solidFill>
                <a:cs typeface="Cordia New" pitchFamily="34" charset="-34"/>
              </a:rPr>
              <a:t>ถาม</a:t>
            </a:r>
            <a:r>
              <a:rPr lang="en-US" altLang="en-US" sz="1400" b="0">
                <a:solidFill>
                  <a:schemeClr val="tx2"/>
                </a:solidFill>
                <a:cs typeface="Cordia New" pitchFamily="34" charset="-34"/>
              </a:rPr>
              <a:t>: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How does it taste?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solidFill>
                  <a:schemeClr val="tx2"/>
                </a:solidFill>
                <a:cs typeface="Cordia New" pitchFamily="34" charset="-34"/>
              </a:rPr>
              <a:t>ตอบ</a:t>
            </a:r>
            <a:r>
              <a:rPr lang="en-US" altLang="en-US" sz="1400" b="0">
                <a:solidFill>
                  <a:schemeClr val="tx2"/>
                </a:solidFill>
                <a:cs typeface="Cordia New" pitchFamily="34" charset="-34"/>
              </a:rPr>
              <a:t>:</a:t>
            </a:r>
            <a:r>
              <a:rPr lang="en-US" altLang="en-US" sz="1400">
                <a:cs typeface="Cordia New" pitchFamily="34" charset="-34"/>
              </a:rPr>
              <a:t>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It is very sweet.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ตัวอย่างการใช้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how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ร่วมกับคำอื่นๆ</a:t>
            </a: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     How much/many - 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ถามปริมาณ       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How tall -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ถามความสูง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     How far -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ถามระยะทาง                     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How wide -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ถามความกว้าง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/>
            </a:r>
            <a:b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        How often -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ถามความถี่                    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How old -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ถามอายุ</a:t>
            </a:r>
          </a:p>
        </p:txBody>
      </p:sp>
    </p:spTree>
    <p:extLst>
      <p:ext uri="{BB962C8B-B14F-4D97-AF65-F5344CB8AC3E}">
        <p14:creationId xmlns:p14="http://schemas.microsoft.com/office/powerpoint/2010/main" val="32489864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2663825"/>
            <a:ext cx="7112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08063" y="1800225"/>
            <a:ext cx="1439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ถ้าน้องๆเขียนตามคำบอกจะได้ฝึกฝน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2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ทักษะ</a:t>
            </a: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84325" y="2879725"/>
            <a:ext cx="2873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tx2"/>
                </a:solidFill>
                <a:cs typeface="Tahoma" pitchFamily="34" charset="0"/>
              </a:rPr>
              <a:t>+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7213" y="1562100"/>
            <a:ext cx="17272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ถ้าน้องๆบอกให้คนอื่นเขียน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เช่นเพื่อนหรือคุณพ่อคุณแม่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)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/>
            </a:r>
            <a:b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ก็จะฝึกฝน 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2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ทักษะ</a:t>
            </a: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12" name="Picture 8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2592388"/>
            <a:ext cx="66516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 rot="5400000">
            <a:off x="1619250" y="2341563"/>
            <a:ext cx="217488" cy="144462"/>
          </a:xfrm>
          <a:prstGeom prst="rightArrow">
            <a:avLst>
              <a:gd name="adj1" fmla="val 50000"/>
              <a:gd name="adj2" fmla="val 376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5400000">
            <a:off x="3851275" y="2370138"/>
            <a:ext cx="217488" cy="144462"/>
          </a:xfrm>
          <a:prstGeom prst="rightArrow">
            <a:avLst>
              <a:gd name="adj1" fmla="val 50000"/>
              <a:gd name="adj2" fmla="val 376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5" name="Picture 11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2801938"/>
            <a:ext cx="5651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936625" y="3455988"/>
            <a:ext cx="14414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การสะกดคำและไวยากรณ์ในประโยค</a:t>
            </a: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3240088" y="3703638"/>
            <a:ext cx="1727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การอ่านออกเสียงหรือการเว้นช่วงออกเสียงในประโยค</a:t>
            </a:r>
            <a:endParaRPr lang="en-US" altLang="en-US" sz="1400" b="0">
              <a:solidFill>
                <a:schemeClr val="tx2"/>
              </a:solidFill>
              <a:latin typeface="Cordia New" pitchFamily="34" charset="-34"/>
              <a:cs typeface="Cordia New" pitchFamily="34" charset="-34"/>
            </a:endParaRPr>
          </a:p>
        </p:txBody>
      </p:sp>
      <p:grpSp>
        <p:nvGrpSpPr>
          <p:cNvPr id="22" name="Group 14"/>
          <p:cNvGrpSpPr>
            <a:grpSpLocks/>
          </p:cNvGrpSpPr>
          <p:nvPr/>
        </p:nvGrpSpPr>
        <p:grpSpPr bwMode="auto">
          <a:xfrm>
            <a:off x="252413" y="4205288"/>
            <a:ext cx="3240087" cy="1944687"/>
            <a:chOff x="1701" y="10444"/>
            <a:chExt cx="9000" cy="5974"/>
          </a:xfrm>
        </p:grpSpPr>
        <p:pic>
          <p:nvPicPr>
            <p:cNvPr id="23" name="Picture 15" descr="Resize of LEARNING_000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16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สำหรับน้องเล็กๆควรฝึกเป็นคำๆ และผลัดกันอ่านระหว่างคุณพ่อคุณแม่หรือพี่ๆเพื่อนๆก็ได้ สำหรับน้องที่โตหน่อยก็เริ่มเอาคำศัพท์ที่ฝึกแล้วใส่ลงในประโยค แล้วผลัดกันบอกให้เขียนคนละประโยคก็ได้ และถ้าสามารถนำคำศัพท์มาผูกเป็นเรื่องสั้นๆได้ก็เยี่ยมไปเลย </a:t>
              </a:r>
              <a:r>
                <a:rPr lang="en-US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(</a:t>
              </a:r>
              <a:r>
                <a:rPr lang="th-TH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ต้องให้เวลาเตรียมนานหน่อย</a:t>
              </a:r>
              <a:r>
                <a:rPr lang="en-US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)</a:t>
              </a:r>
              <a:endPara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endParaRPr>
            </a:p>
          </p:txBody>
        </p:sp>
      </p:grpSp>
      <p:pic>
        <p:nvPicPr>
          <p:cNvPr id="25" name="Picture 17" descr="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4464050"/>
            <a:ext cx="1166813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8" descr="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95" y="504825"/>
            <a:ext cx="12446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19"/>
          <p:cNvGrpSpPr>
            <a:grpSpLocks/>
          </p:cNvGrpSpPr>
          <p:nvPr/>
        </p:nvGrpSpPr>
        <p:grpSpPr bwMode="auto">
          <a:xfrm>
            <a:off x="8377520" y="863600"/>
            <a:ext cx="2808287" cy="792163"/>
            <a:chOff x="1701" y="10444"/>
            <a:chExt cx="9000" cy="5974"/>
          </a:xfrm>
        </p:grpSpPr>
        <p:pic>
          <p:nvPicPr>
            <p:cNvPr id="28" name="Picture 20" descr="Resize of LEARNING_000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การเขียนตามคำบอกช่วยพัฒนาไวยากรณ์อย่างไรกัน</a:t>
              </a:r>
              <a:r>
                <a:rPr lang="en-US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?</a:t>
              </a:r>
              <a:r>
                <a:rPr lang="th-TH" altLang="en-US" sz="1400" b="0">
                  <a:solidFill>
                    <a:schemeClr val="tx2"/>
                  </a:solidFill>
                  <a:latin typeface="Cordia New" pitchFamily="34" charset="-34"/>
                  <a:cs typeface="Cordia New" pitchFamily="34" charset="-34"/>
                </a:rPr>
                <a:t> ลองดูประโยคต่อไปนี้</a:t>
              </a:r>
            </a:p>
          </p:txBody>
        </p:sp>
      </p:grp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7944132" y="1728788"/>
            <a:ext cx="1871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My sister l</a:t>
            </a:r>
            <a:r>
              <a:rPr lang="en-US" altLang="en-US" sz="1400" b="0" u="sng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ikes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noodle.</a:t>
            </a: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2592388" y="863600"/>
            <a:ext cx="1368425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เขียนตามคำบอก </a:t>
            </a: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8593420" y="2087563"/>
            <a:ext cx="1800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My sister </a:t>
            </a:r>
            <a:r>
              <a:rPr lang="en-US" altLang="en-US" sz="1400" b="0" u="sng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liked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noodle.</a:t>
            </a:r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9961845" y="1728788"/>
            <a:ext cx="1800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My sisters </a:t>
            </a:r>
            <a:r>
              <a:rPr lang="en-US" altLang="en-US" sz="1400" b="0" u="sng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like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noodle.</a:t>
            </a: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9672920" y="3816350"/>
            <a:ext cx="1873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My sons were dentists.</a:t>
            </a: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7656795" y="3816350"/>
            <a:ext cx="1655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My son was a dentist.</a:t>
            </a:r>
          </a:p>
        </p:txBody>
      </p:sp>
      <p:sp>
        <p:nvSpPr>
          <p:cNvPr id="36" name="Text Box 28"/>
          <p:cNvSpPr txBox="1">
            <a:spLocks noChangeArrowheads="1"/>
          </p:cNvSpPr>
          <p:nvPr/>
        </p:nvSpPr>
        <p:spPr bwMode="auto">
          <a:xfrm>
            <a:off x="7224995" y="2520950"/>
            <a:ext cx="4248150" cy="117792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ประโยคนี้ดูคล้ายกันมาก แต่ที่จริงแล้วทั้งผู้บอกและผู้เขียนตามคำบอกต้องให้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ความสำคัญในแง่ไวยากรณ์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เช่น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ในประโยคที่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1</a:t>
            </a:r>
            <a:r>
              <a:rPr lang="en-US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กริยาต้องมี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‘s’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เพราะประธานเป็น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เอกพจน์บุรุษที่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ในขณะที่กริยาของประโยคที่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2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ไม่ต้องเติม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‘s’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เพราะประธานเป็น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พหูพจน์ สำหรับประโยคที่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เหตุการณ์เกิดขึ้นแล้วในอดีตกริยาจึงต้องเติม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‘ed’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ตามหลักการผันกริยาช่องที่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2</a:t>
            </a: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37" name="Oval 29"/>
          <p:cNvSpPr>
            <a:spLocks noChangeArrowheads="1"/>
          </p:cNvSpPr>
          <p:nvPr/>
        </p:nvSpPr>
        <p:spPr bwMode="auto">
          <a:xfrm>
            <a:off x="7656795" y="1800225"/>
            <a:ext cx="287337" cy="217488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2870" tIns="51435" rIns="102870" bIns="51435" anchor="ctr"/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th-TH" altLang="en-US" sz="12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Oval 30"/>
          <p:cNvSpPr>
            <a:spLocks noChangeArrowheads="1"/>
          </p:cNvSpPr>
          <p:nvPr/>
        </p:nvSpPr>
        <p:spPr bwMode="auto">
          <a:xfrm>
            <a:off x="9601482" y="1728788"/>
            <a:ext cx="287338" cy="217487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2870" tIns="51435" rIns="102870" bIns="51435" anchor="ctr"/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th-TH" altLang="en-US" sz="12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" name="Oval 31"/>
          <p:cNvSpPr>
            <a:spLocks noChangeArrowheads="1"/>
          </p:cNvSpPr>
          <p:nvPr/>
        </p:nvSpPr>
        <p:spPr bwMode="auto">
          <a:xfrm>
            <a:off x="8233057" y="2160588"/>
            <a:ext cx="287338" cy="217487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2870" tIns="51435" rIns="102870" bIns="51435" anchor="ctr"/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</a:t>
            </a:r>
            <a:endParaRPr lang="th-TH" altLang="en-US" sz="12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7296432" y="3816350"/>
            <a:ext cx="287338" cy="217488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2870" tIns="51435" rIns="102870" bIns="51435" anchor="ctr"/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th-TH" altLang="en-US" sz="12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9312557" y="3887788"/>
            <a:ext cx="287338" cy="217487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2870" tIns="51435" rIns="102870" bIns="51435" anchor="ctr"/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5</a:t>
            </a:r>
            <a:endParaRPr lang="th-TH" altLang="en-US" sz="12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7224995" y="4248150"/>
            <a:ext cx="4248150" cy="160337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4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และ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5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ก็ดูคล้ายกันมาก แต่ที่จริงแล้วแตกต่างกันหลายอย่าง เช่น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son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4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เป็นคำนามเอกพจน์แต่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sons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ในประโยคที่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5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เป็นพหูพจน์ เราสามารถ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สังเกตได้ว่ากริยา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were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เป็นตัวบ่งชี้ว่าประธานของคำกริยานี้เป็นพหูพจน์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สำหรับคำว่า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dentist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ต้องสอดคล้องกับเนื้อหาประโยคด้วยเช่นกัน ในประโยคที่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4 </a:t>
            </a: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ประธานเป็นเอกพจน์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dentist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จึงต้องเป็นเอกพจน์ด้วย ในขณะที่ประโยคที่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5 dentist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เป็นพหูพจน์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(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ซึ่งต้องเติม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‘s’ )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เพราะประธานเป็นพหูพจน์</a:t>
            </a:r>
          </a:p>
        </p:txBody>
      </p:sp>
      <p:pic>
        <p:nvPicPr>
          <p:cNvPr id="45" name="Picture 38" descr="Untitled-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008063"/>
            <a:ext cx="4984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1079500" y="647700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 </a:t>
            </a:r>
          </a:p>
        </p:txBody>
      </p:sp>
    </p:spTree>
    <p:extLst>
      <p:ext uri="{BB962C8B-B14F-4D97-AF65-F5344CB8AC3E}">
        <p14:creationId xmlns:p14="http://schemas.microsoft.com/office/powerpoint/2010/main" val="31834898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1871663" y="1296988"/>
            <a:ext cx="1655762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ทำบัตรคำด้วยตัวเอง</a:t>
            </a:r>
          </a:p>
        </p:txBody>
      </p:sp>
      <p:pic>
        <p:nvPicPr>
          <p:cNvPr id="9" name="Picture 18" descr="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1008063"/>
            <a:ext cx="85407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21"/>
          <p:cNvGrpSpPr>
            <a:grpSpLocks/>
          </p:cNvGrpSpPr>
          <p:nvPr/>
        </p:nvGrpSpPr>
        <p:grpSpPr bwMode="auto">
          <a:xfrm>
            <a:off x="7278244" y="1296988"/>
            <a:ext cx="4032250" cy="1582737"/>
            <a:chOff x="1701" y="10444"/>
            <a:chExt cx="9000" cy="5974"/>
          </a:xfrm>
        </p:grpSpPr>
        <p:pic>
          <p:nvPicPr>
            <p:cNvPr id="13" name="Picture 22" descr="Resize of LEARNING_0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th-TH" altLang="en-US" sz="1400" b="0">
                <a:latin typeface="Cordia New" pitchFamily="34" charset="-34"/>
                <a:cs typeface="Cordia New" pitchFamily="34" charset="-34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>
                  <a:latin typeface="Cordia New" pitchFamily="34" charset="-34"/>
                  <a:cs typeface="Cordia New" pitchFamily="34" charset="-34"/>
                </a:rPr>
                <a:t>การจดคำศัพท์หรือคำถามที่เกี่ยวข้องไว้ด้านหลังบัตรจะช่วยเพิ่มทักษะในการเรียนรู้ได้อีกด้วย เมื่อมีบัตรคำจำนวนมากขึ้นการจัดหมวดหมู่ตามลำดับอักษรจะช่วยในการค้นหาคำได้ง่ายขึ้นด้วย</a:t>
              </a:r>
            </a:p>
          </p:txBody>
        </p:sp>
      </p:grp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647700" y="2408238"/>
            <a:ext cx="4248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พกพาง่าย จะทบทวนกี่คำก็กำหนดจำนวนไว้ แล้วนำติดตัวไปเพื่อทบทวนได้</a:t>
            </a:r>
            <a:br>
              <a:rPr lang="th-TH" altLang="en-US" sz="1400" b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  ตลอดเวลา</a:t>
            </a:r>
            <a:endParaRPr lang="en-US" altLang="en-US" sz="1400" b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647700" y="3349625"/>
            <a:ext cx="42481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นำมาประกอบการเล่นเกมทางภาษาได้อย่างสะดวก เพราะสามารถแยกบัตรเป็น</a:t>
            </a:r>
            <a:br>
              <a:rPr lang="th-TH" altLang="en-US" sz="1400" b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  หมวดหมู่ได้อย่างง่ายดาย ไม่เหมือนกับการจดในสมุด ซึ่งไม่สะดวกต่อการแทรก</a:t>
            </a:r>
            <a:br>
              <a:rPr lang="th-TH" altLang="en-US" sz="1400" b="0">
                <a:latin typeface="Cordia New" pitchFamily="34" charset="-34"/>
                <a:cs typeface="Cordia New" pitchFamily="34" charset="-34"/>
              </a:rPr>
            </a:b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  หรือสลับที่ข้อมูล</a:t>
            </a:r>
            <a:endParaRPr lang="en-US" altLang="en-US" sz="1400" b="0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647700" y="2940050"/>
            <a:ext cx="4248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 </a:t>
            </a:r>
            <a:r>
              <a:rPr lang="th-TH" altLang="en-US" sz="1400" b="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บัตรคำที่มีรูปภาพประกอบจะยิ่งช่วย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ในการจดจำได้อย่างดีเยี่ยม</a:t>
            </a: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720725" y="863600"/>
            <a:ext cx="1655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792163" y="1871663"/>
            <a:ext cx="2873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เป็นที่ยอมรับกันว่า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บัตรคำมีประโยชน์อย่างมากมายดังนี้</a:t>
            </a: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8359332" y="3024188"/>
            <a:ext cx="2087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ตัวอย่างบัตรคำด้านหน้า</a:t>
            </a:r>
          </a:p>
        </p:txBody>
      </p:sp>
      <p:pic>
        <p:nvPicPr>
          <p:cNvPr id="25" name="Picture 32" descr="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994" y="287338"/>
            <a:ext cx="109696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3"/>
          <p:cNvSpPr>
            <a:spLocks noChangeArrowheads="1"/>
          </p:cNvSpPr>
          <p:nvPr/>
        </p:nvSpPr>
        <p:spPr bwMode="auto">
          <a:xfrm>
            <a:off x="7567169" y="3455988"/>
            <a:ext cx="3527425" cy="19446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9222932" y="3600450"/>
            <a:ext cx="1584325" cy="33655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990600" indent="-5334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447800" indent="-5334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905000" indent="-5334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362200" indent="-5334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819400" indent="-533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3276600" indent="-533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733800" indent="-533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4191000" indent="-533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lvl="1" eaLnBrk="1" hangingPunct="1"/>
            <a:r>
              <a:rPr lang="en-US" altLang="en-US" sz="1600">
                <a:latin typeface="Cordia New" pitchFamily="34" charset="-34"/>
              </a:rPr>
              <a:t>WRITE</a:t>
            </a:r>
            <a:endParaRPr lang="th-TH" altLang="en-US" sz="1600">
              <a:latin typeface="Cordia New" pitchFamily="34" charset="-34"/>
            </a:endParaRPr>
          </a:p>
        </p:txBody>
      </p:sp>
      <p:sp>
        <p:nvSpPr>
          <p:cNvPr id="28" name="Text Box 35"/>
          <p:cNvSpPr txBox="1">
            <a:spLocks noChangeArrowheads="1"/>
          </p:cNvSpPr>
          <p:nvPr/>
        </p:nvSpPr>
        <p:spPr bwMode="auto">
          <a:xfrm>
            <a:off x="7925944" y="3816350"/>
            <a:ext cx="26654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99CC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V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1:  write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V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2:  wrote</a:t>
            </a: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V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3:  written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ประธานเอกพจน์บุรุษที่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3: writes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รูป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ing: writing</a:t>
            </a: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29" name="Picture 36" descr="verb2 (75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732" y="4105275"/>
            <a:ext cx="12239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7" descr="Untitled-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152525"/>
            <a:ext cx="4683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oup 39"/>
          <p:cNvGrpSpPr>
            <a:grpSpLocks/>
          </p:cNvGrpSpPr>
          <p:nvPr/>
        </p:nvGrpSpPr>
        <p:grpSpPr bwMode="auto">
          <a:xfrm>
            <a:off x="792163" y="4321175"/>
            <a:ext cx="3816350" cy="1223963"/>
            <a:chOff x="1701" y="10444"/>
            <a:chExt cx="9000" cy="5974"/>
          </a:xfrm>
        </p:grpSpPr>
        <p:pic>
          <p:nvPicPr>
            <p:cNvPr id="32" name="Picture 40" descr="Resize of LEARNING_0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0444"/>
              <a:ext cx="9000" cy="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41"/>
            <p:cNvSpPr txBox="1">
              <a:spLocks noChangeArrowheads="1"/>
            </p:cNvSpPr>
            <p:nvPr/>
          </p:nvSpPr>
          <p:spPr bwMode="auto">
            <a:xfrm>
              <a:off x="2061" y="11524"/>
              <a:ext cx="8100" cy="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 u="sng">
                  <a:latin typeface="Cordia New" pitchFamily="34" charset="-34"/>
                  <a:cs typeface="Cordia New" pitchFamily="34" charset="-34"/>
                </a:rPr>
                <a:t>คำแนะนำเพิ่มเติม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th-TH" altLang="en-US" sz="1400" b="0">
                  <a:latin typeface="Cordia New" pitchFamily="34" charset="-34"/>
                  <a:cs typeface="Cordia New" pitchFamily="34" charset="-34"/>
                </a:rPr>
                <a:t>เมื่อน้องๆเรียนรู้คำกริยาใหม่ๆ ลองทำบัตรคำโดยวาดรูปด้วยตนเอง หรือถ้าไม่ถนัดอาจตัดภาพจากนิตยสาร หรือถ่ายภาพด้วยตัวเองและติดลงในนิตยสารก็ได้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32608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0814205" y="5688013"/>
            <a:ext cx="504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14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1871663" y="1439863"/>
            <a:ext cx="1439862" cy="33655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algn="ctr" eaLnBrk="1" hangingPunct="1"/>
            <a:r>
              <a:rPr lang="th-TH" altLang="en-US" sz="1600">
                <a:solidFill>
                  <a:schemeClr val="tx2"/>
                </a:solidFill>
                <a:latin typeface="Cordia New" pitchFamily="34" charset="-34"/>
              </a:rPr>
              <a:t>การใช้ </a:t>
            </a:r>
            <a:endParaRPr lang="en-US" altLang="en-US" sz="1600">
              <a:solidFill>
                <a:schemeClr val="tx2"/>
              </a:solidFill>
              <a:latin typeface="Cordia New" pitchFamily="34" charset="-34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079500" y="1871663"/>
            <a:ext cx="3097213" cy="84455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คำถาม</a:t>
            </a:r>
            <a:r>
              <a:rPr lang="en-US" altLang="en-US" sz="1600" b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: What do we write?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600" b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คำตอบ</a:t>
            </a:r>
            <a:r>
              <a:rPr lang="en-US" altLang="en-US" sz="1600" b="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: We write a diary, a letter, a report, an essay, and an e-mail.</a:t>
            </a:r>
            <a:endParaRPr lang="th-TH" altLang="en-US" sz="1600" b="0">
              <a:solidFill>
                <a:schemeClr val="bg1"/>
              </a:solidFill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1584325" y="792163"/>
            <a:ext cx="2087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ตัวอย่างบัตรคำด้านหลัง</a:t>
            </a:r>
          </a:p>
        </p:txBody>
      </p:sp>
      <p:pic>
        <p:nvPicPr>
          <p:cNvPr id="13" name="Picture 29" descr="female(1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3313113"/>
            <a:ext cx="973138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269875" y="2914650"/>
            <a:ext cx="10261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AutoShape 194"/>
          <p:cNvSpPr>
            <a:spLocks noChangeArrowheads="1"/>
          </p:cNvSpPr>
          <p:nvPr/>
        </p:nvSpPr>
        <p:spPr bwMode="auto">
          <a:xfrm>
            <a:off x="863600" y="1296988"/>
            <a:ext cx="3527425" cy="19446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cs typeface="Cordia New" pitchFamily="34" charset="-34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197"/>
          <p:cNvSpPr>
            <a:spLocks noChangeArrowheads="1"/>
          </p:cNvSpPr>
          <p:nvPr/>
        </p:nvSpPr>
        <p:spPr bwMode="auto">
          <a:xfrm>
            <a:off x="504825" y="3529013"/>
            <a:ext cx="1079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rPr>
              <a:t>เคล็ดลับที่</a:t>
            </a:r>
          </a:p>
        </p:txBody>
      </p:sp>
      <p:pic>
        <p:nvPicPr>
          <p:cNvPr id="21" name="Picture 198" descr="Untitled-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887788"/>
            <a:ext cx="5222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199"/>
          <p:cNvSpPr txBox="1">
            <a:spLocks noChangeArrowheads="1"/>
          </p:cNvSpPr>
          <p:nvPr/>
        </p:nvSpPr>
        <p:spPr bwMode="auto">
          <a:xfrm>
            <a:off x="1512888" y="3887788"/>
            <a:ext cx="2087562" cy="355600"/>
          </a:xfrm>
          <a:prstGeom prst="rect">
            <a:avLst/>
          </a:prstGeom>
          <a:solidFill>
            <a:schemeClr val="bg2"/>
          </a:solidFill>
          <a:ln w="9525" cap="rnd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514350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028700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543050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057400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5146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29718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4290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3886200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en-US" sz="1600">
                <a:solidFill>
                  <a:schemeClr val="bg1"/>
                </a:solidFill>
                <a:latin typeface="Cordia New" pitchFamily="34" charset="-34"/>
                <a:cs typeface="Cordia New" pitchFamily="34" charset="-34"/>
              </a:rPr>
              <a:t>ทำแฟ้มบันทึกการเรียนรู้</a:t>
            </a:r>
          </a:p>
        </p:txBody>
      </p:sp>
      <p:sp>
        <p:nvSpPr>
          <p:cNvPr id="23" name="Text Box 227"/>
          <p:cNvSpPr txBox="1">
            <a:spLocks noChangeArrowheads="1"/>
          </p:cNvSpPr>
          <p:nvPr/>
        </p:nvSpPr>
        <p:spPr bwMode="auto">
          <a:xfrm>
            <a:off x="6926417" y="1079500"/>
            <a:ext cx="4319588" cy="75247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สำหรับข้อดีของการการเก็บรวมรวมใบบันทึกอย่างเป็นระบบจะช่วยให้น้องๆจดจำ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คำกริยาที่ได้เรียนรู้ใหม่ได้ง่ายขึ้นเพราะเมื่อนึกถึงว่าเราได้คำกริยาคำนี้มาอย่างไรหรือ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เรียนรู้ไปเมื่อไหร่ และถ้านึกคำศัพท์ไม่ออกก็สามารถเปิดแฟ้มค้นหาได้อย่างรวดเร็ว</a:t>
            </a:r>
          </a:p>
        </p:txBody>
      </p:sp>
      <p:sp>
        <p:nvSpPr>
          <p:cNvPr id="24" name="Text Box 228"/>
          <p:cNvSpPr txBox="1">
            <a:spLocks noChangeArrowheads="1"/>
          </p:cNvSpPr>
          <p:nvPr/>
        </p:nvSpPr>
        <p:spPr bwMode="auto">
          <a:xfrm>
            <a:off x="431800" y="4752975"/>
            <a:ext cx="4032250" cy="117792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แฟ้มบันทึกการเรียนรู้ คือ แฟ้มงานที่น้องๆสามารถเก็บใบบันทึกการเรียนรู้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เกี่ยวกับคำกริยา </a:t>
            </a: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3 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ช่องด้วยตนเองได้ แฟ้มบันทึกงานมีข้อดีคล้ายกับบัตรคำคือ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สะดวกต่อการแทรกหรือสลับที่ข้อมูล ไม่เหมือนกับการจดในสมุดที่ต้องจดเรียง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กันไปทีละหน้า  นอกจากนี้น้องๆยังสามารถออกแบบใบบันทึกการเรียนรู้คำศัพท์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ที่จะเก็บไว้ในแฟ้มนี้ได้อย่างไร้ขีดจำกัดอีกด้วย</a:t>
            </a:r>
          </a:p>
        </p:txBody>
      </p:sp>
      <p:sp>
        <p:nvSpPr>
          <p:cNvPr id="25" name="Text Box 229"/>
          <p:cNvSpPr txBox="1">
            <a:spLocks noChangeArrowheads="1"/>
          </p:cNvSpPr>
          <p:nvPr/>
        </p:nvSpPr>
        <p:spPr bwMode="auto">
          <a:xfrm>
            <a:off x="7431242" y="2232025"/>
            <a:ext cx="2736850" cy="1603375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คำแนะนำ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ถ้าเป็นแฟ้มที่เรียกว่าแฟ้มห่วง คือมีห่วงโลหะตรง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กลางเปิดปิดได้ แบบนี้น้องๆจะสามารถย้ายหรือจัด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หมวดคำศัพท์ได้ง่ายกว่าแฟ้มแบบหนีบซึ่งเวลา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ย้ายหรือจัดแฟ้มใบงานอื่นๆก็จะหลุดร่วงจากแฟ้ม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ได้ง่าย</a:t>
            </a:r>
          </a:p>
        </p:txBody>
      </p:sp>
      <p:sp>
        <p:nvSpPr>
          <p:cNvPr id="26" name="Rectangle 230"/>
          <p:cNvSpPr>
            <a:spLocks noChangeArrowheads="1"/>
          </p:cNvSpPr>
          <p:nvPr/>
        </p:nvSpPr>
        <p:spPr bwMode="auto">
          <a:xfrm>
            <a:off x="6926417" y="3744913"/>
            <a:ext cx="446405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สำหรับกิจกรรมที่น้องๆสามารถทำและบันทึกลงในใบงาน เช่น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b="0" u="sng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u="sng">
                <a:latin typeface="Cordia New" pitchFamily="34" charset="-34"/>
                <a:cs typeface="Cordia New" pitchFamily="34" charset="-34"/>
              </a:rPr>
              <a:t>งานเขียน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การเขียนมีหลายรูปแบบ น้องๆอาจเขียนบรรยายภาพ เขียนเล่าเรื่อง เขียนแสดงความคิดเห็นเกี่ยวกับเรื่องใดเรื่องหนึ่ง หรือเขียนบันทึก</a:t>
            </a:r>
            <a:r>
              <a:rPr lang="th-TH" altLang="en-US" sz="1400" b="0">
                <a:cs typeface="Cordia New" pitchFamily="34" charset="-34"/>
              </a:rPr>
              <a:t>ประจำวัน</a:t>
            </a:r>
            <a:r>
              <a:rPr lang="th-TH" altLang="en-US" sz="1400">
                <a:cs typeface="Cordia New" pitchFamily="34" charset="-34"/>
              </a:rPr>
              <a:t> </a:t>
            </a:r>
            <a:r>
              <a:rPr lang="th-TH" altLang="en-US" sz="1400" b="0">
                <a:cs typeface="Cordia New" pitchFamily="34" charset="-34"/>
              </a:rPr>
              <a:t>การเขียนไม่ว่าจะเป็นระดับ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 </a:t>
            </a:r>
            <a:r>
              <a:rPr lang="th-TH" altLang="en-US" sz="1400" b="0">
                <a:cs typeface="Cordia New" pitchFamily="34" charset="-34"/>
              </a:rPr>
              <a:t>ประโยค</a:t>
            </a: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หรือย่อหน้าก็สามารถช่วยให้น้องๆได้ฝึกฝนการใช้กริยาที่ได้เรียนรู้มาแล้ว และกริยาใหม่ๆที่ต้องการใช้ในการเขียน ลองดูตัวอย่างการทำตารางบันทึกงานเขียนในหน้าถัดไป</a:t>
            </a:r>
          </a:p>
        </p:txBody>
      </p:sp>
      <p:pic>
        <p:nvPicPr>
          <p:cNvPr id="27" name="Picture 232" descr="Verb (5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530" y="2092325"/>
            <a:ext cx="1438275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2433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sp>
        <p:nvSpPr>
          <p:cNvPr id="17" name="Rectangle 16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Action Button: Forward or Next 19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6985498" y="720725"/>
            <a:ext cx="44640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u="sng">
                <a:latin typeface="Cordia New" pitchFamily="34" charset="-34"/>
                <a:cs typeface="Cordia New" pitchFamily="34" charset="-34"/>
              </a:rPr>
              <a:t>งานอ่าน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latin typeface="Cordia New" pitchFamily="34" charset="-34"/>
                <a:cs typeface="Cordia New" pitchFamily="34" charset="-34"/>
              </a:rPr>
              <a:t>ยิ่งน้องๆอ่านหนังสือ หรือสิ่งพิมพ์ประเภทต่างๆมากเท่าไรน้องๆก็จะคุ้นเคยและได้เรียนรู้คำกริยาใหม่ๆมากขึ้นเท่านั้น ลองตัดหรือถ่ายสำเนาสิ่งที่น้องสนใจอ่าน แล้วขีดเส้นใต้หรือทำเครื่องหมายใต้คำกริยาที่ผันไม่ปรกติที่พบ และทำการศึกษาเพิ่มเติมเกี่ยวกับคำกริยานั้นเพียงเท่านี้นอกจากได้เรียนรู้เกี่ยวกับคำกริยานั้นไปพร้อมๆกับการใช้ในประโยคจริงๆอีกด้วย ลองดูตัวอย่างการเรียนรู้คำกริยาไม่ปรกติจากจดหมายฉบับข้างล่างนี้</a:t>
            </a:r>
          </a:p>
        </p:txBody>
      </p:sp>
      <p:sp>
        <p:nvSpPr>
          <p:cNvPr id="9" name="Rectangle 202"/>
          <p:cNvSpPr>
            <a:spLocks noChangeArrowheads="1"/>
          </p:cNvSpPr>
          <p:nvPr/>
        </p:nvSpPr>
        <p:spPr bwMode="auto">
          <a:xfrm>
            <a:off x="1728788" y="1008063"/>
            <a:ext cx="2200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836613" indent="-322263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285875" indent="-257175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1800225" indent="-257175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314575" indent="-257175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27717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2289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6861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143375" indent="-257175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 b="0">
                <a:cs typeface="Cordia New" pitchFamily="34" charset="-34"/>
              </a:rPr>
              <a:t>ลองดูตัวอย่างการทำใบบันทึกงานเขียนกัน</a:t>
            </a:r>
          </a:p>
        </p:txBody>
      </p:sp>
      <p:pic>
        <p:nvPicPr>
          <p:cNvPr id="10" name="Picture 203" descr="Verb (6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720725"/>
            <a:ext cx="115093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Group 348"/>
          <p:cNvGraphicFramePr>
            <a:graphicFrameLocks/>
          </p:cNvGraphicFramePr>
          <p:nvPr/>
        </p:nvGraphicFramePr>
        <p:xfrm>
          <a:off x="215900" y="1944688"/>
          <a:ext cx="4824413" cy="3730740"/>
        </p:xfrm>
        <a:graphic>
          <a:graphicData uri="http://schemas.openxmlformats.org/drawingml/2006/table">
            <a:tbl>
              <a:tblPr/>
              <a:tblGrid>
                <a:gridCol w="1862138"/>
                <a:gridCol w="1239837"/>
                <a:gridCol w="1722438"/>
              </a:tblGrid>
              <a:tr h="30479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กริยาไม่ปรกติ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การผัน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ประโยค/เรื่องแต่งของฉัน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092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ดำน้า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V1: dive(s)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V2: dived/ dove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V3: dived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 ing: diving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Last summer my family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went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to the sea. My sister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taught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me to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dive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and we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dived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nearly everyday.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906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จ่ายเงิน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V1: pay(s)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V2: paid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V3: paid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 ing: paying</a:t>
                      </a:r>
                      <a:endParaRPr kumimoji="0" lang="th-TH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My mother 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has paid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a lot of money on shopping.</a:t>
                      </a:r>
                      <a:endParaRPr kumimoji="0" lang="th-TH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" name="Picture 254" descr="Verb (6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4248150"/>
            <a:ext cx="136842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275"/>
          <p:cNvGrpSpPr>
            <a:grpSpLocks/>
          </p:cNvGrpSpPr>
          <p:nvPr/>
        </p:nvGrpSpPr>
        <p:grpSpPr bwMode="auto">
          <a:xfrm>
            <a:off x="6842623" y="2305050"/>
            <a:ext cx="3455987" cy="2808288"/>
            <a:chOff x="560" y="5454"/>
            <a:chExt cx="5852" cy="6414"/>
          </a:xfrm>
        </p:grpSpPr>
        <p:pic>
          <p:nvPicPr>
            <p:cNvPr id="16" name="Picture 276" descr="Resize-of-dessert-menu_0001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" y="5454"/>
              <a:ext cx="5852" cy="6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277"/>
            <p:cNvSpPr txBox="1">
              <a:spLocks noChangeAspect="1" noChangeArrowheads="1"/>
            </p:cNvSpPr>
            <p:nvPr/>
          </p:nvSpPr>
          <p:spPr bwMode="auto">
            <a:xfrm>
              <a:off x="1596" y="5712"/>
              <a:ext cx="348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400" b="0">
                <a:cs typeface="Cordia New" pitchFamily="34" charset="-34"/>
              </a:endParaRPr>
            </a:p>
          </p:txBody>
        </p:sp>
        <p:sp>
          <p:nvSpPr>
            <p:cNvPr id="22" name="Text Box 278"/>
            <p:cNvSpPr txBox="1">
              <a:spLocks noChangeAspect="1" noChangeArrowheads="1"/>
            </p:cNvSpPr>
            <p:nvPr/>
          </p:nvSpPr>
          <p:spPr bwMode="auto">
            <a:xfrm>
              <a:off x="1848" y="6690"/>
              <a:ext cx="3427" cy="4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10287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1pPr>
              <a:lvl2pPr marL="836613" indent="-322263" defTabSz="10287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2pPr>
              <a:lvl3pPr marL="1285875" indent="-257175" defTabSz="10287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3pPr>
              <a:lvl4pPr marL="1800225" indent="-257175" defTabSz="10287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4pPr>
              <a:lvl5pPr marL="2314575" indent="-257175" defTabSz="10287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5pPr>
              <a:lvl6pPr marL="27717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6pPr>
              <a:lvl7pPr marL="32289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7pPr>
              <a:lvl8pPr marL="36861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8pPr>
              <a:lvl9pPr marL="4143375" indent="-257175" defTabSz="10287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Arial" charset="0"/>
                  <a:cs typeface="Angsana New" pitchFamily="18" charset="-34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400" b="0">
                <a:cs typeface="Cordia New" pitchFamily="34" charset="-34"/>
              </a:endParaRPr>
            </a:p>
          </p:txBody>
        </p:sp>
      </p:grpSp>
      <p:sp>
        <p:nvSpPr>
          <p:cNvPr id="23" name="Text Box 279"/>
          <p:cNvSpPr txBox="1">
            <a:spLocks noChangeArrowheads="1"/>
          </p:cNvSpPr>
          <p:nvPr/>
        </p:nvSpPr>
        <p:spPr bwMode="auto">
          <a:xfrm>
            <a:off x="7490323" y="3240088"/>
            <a:ext cx="2087562" cy="163830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Dear Mary,</a:t>
            </a:r>
            <a:endParaRPr lang="th-TH" altLang="en-US" sz="1000" b="0">
              <a:latin typeface="Comic Sans MS" pitchFamily="66" charset="0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>
              <a:latin typeface="Comic Sans MS" pitchFamily="66" charset="0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I was happy to hear from you.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My dad </a:t>
            </a:r>
            <a:r>
              <a:rPr lang="en-US" altLang="en-US" sz="1000" u="sng">
                <a:latin typeface="Comic Sans MS" pitchFamily="66" charset="0"/>
                <a:cs typeface="Cordia New" pitchFamily="34" charset="-34"/>
              </a:rPr>
              <a:t>told</a:t>
            </a: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 me you would </a:t>
            </a:r>
            <a:r>
              <a:rPr lang="en-US" altLang="en-US" sz="1000" u="sng">
                <a:latin typeface="Comic Sans MS" pitchFamily="66" charset="0"/>
                <a:cs typeface="Cordia New" pitchFamily="34" charset="-34"/>
              </a:rPr>
              <a:t>come</a:t>
            </a: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to Bangkok in December.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Today I </a:t>
            </a:r>
            <a:r>
              <a:rPr lang="en-US" altLang="en-US" sz="1000" u="sng">
                <a:latin typeface="Comic Sans MS" pitchFamily="66" charset="0"/>
                <a:cs typeface="Cordia New" pitchFamily="34" charset="-34"/>
              </a:rPr>
              <a:t>learnt</a:t>
            </a: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 how to </a:t>
            </a:r>
            <a:r>
              <a:rPr lang="en-US" altLang="en-US" sz="1000" u="sng">
                <a:latin typeface="Comic Sans MS" pitchFamily="66" charset="0"/>
                <a:cs typeface="Cordia New" pitchFamily="34" charset="-34"/>
              </a:rPr>
              <a:t>make</a:t>
            </a: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lemon pie with my mom.  Last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month my mom </a:t>
            </a:r>
            <a:r>
              <a:rPr lang="en-US" altLang="en-US" sz="1000" u="sng">
                <a:latin typeface="Comic Sans MS" pitchFamily="66" charset="0"/>
                <a:cs typeface="Cordia New" pitchFamily="34" charset="-34"/>
              </a:rPr>
              <a:t>bough</a:t>
            </a: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t a new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>
                <a:latin typeface="Comic Sans MS" pitchFamily="66" charset="0"/>
                <a:cs typeface="Cordia New" pitchFamily="34" charset="-34"/>
              </a:rPr>
              <a:t>oven. She ……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000" b="0">
              <a:latin typeface="Comic Sans MS" pitchFamily="66" charset="0"/>
              <a:cs typeface="Cordia New" pitchFamily="34" charset="-34"/>
            </a:endParaRPr>
          </a:p>
        </p:txBody>
      </p:sp>
      <p:sp>
        <p:nvSpPr>
          <p:cNvPr id="24" name="Text Box 282"/>
          <p:cNvSpPr txBox="1">
            <a:spLocks noChangeArrowheads="1"/>
          </p:cNvSpPr>
          <p:nvPr/>
        </p:nvSpPr>
        <p:spPr bwMode="auto">
          <a:xfrm>
            <a:off x="10011273" y="2736850"/>
            <a:ext cx="1439862" cy="1816100"/>
          </a:xfrm>
          <a:prstGeom prst="rect">
            <a:avLst/>
          </a:prstGeom>
          <a:solidFill>
            <a:schemeClr val="bg1"/>
          </a:solidFill>
          <a:ln w="12700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marL="533400" indent="-5334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1pPr>
            <a:lvl2pPr marL="1047750" indent="-5334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2pPr>
            <a:lvl3pPr marL="1562100" indent="-5334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3pPr>
            <a:lvl4pPr marL="2076450" indent="-5334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4pPr>
            <a:lvl5pPr marL="2590800" indent="-5334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5pPr>
            <a:lvl6pPr marL="30480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6pPr>
            <a:lvl7pPr marL="35052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7pPr>
            <a:lvl8pPr marL="39624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8pPr>
            <a:lvl9pPr marL="4419600" indent="-5334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en-US" sz="1400">
                <a:latin typeface="Cordia New" pitchFamily="34" charset="-34"/>
                <a:cs typeface="Cordia New" pitchFamily="34" charset="-34"/>
              </a:rPr>
              <a:t>สิ่งที่ฉันเรียนรู้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tell -  told -  told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come – came - come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make – made - made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buy -  bought -  bought</a:t>
            </a: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learn - learned/learnt -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Cordia New" pitchFamily="34" charset="-34"/>
                <a:cs typeface="Cordia New" pitchFamily="34" charset="-34"/>
              </a:rPr>
              <a:t>learned/learnt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400" b="0">
              <a:latin typeface="Cordia New" pitchFamily="34" charset="-34"/>
              <a:cs typeface="Cordia New" pitchFamily="34" charset="-34"/>
            </a:endParaRPr>
          </a:p>
        </p:txBody>
      </p:sp>
      <p:pic>
        <p:nvPicPr>
          <p:cNvPr id="25" name="Picture 283" descr="Verb (61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376488"/>
            <a:ext cx="16510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349"/>
          <p:cNvGrpSpPr>
            <a:grpSpLocks/>
          </p:cNvGrpSpPr>
          <p:nvPr/>
        </p:nvGrpSpPr>
        <p:grpSpPr bwMode="auto">
          <a:xfrm>
            <a:off x="7777660" y="5616575"/>
            <a:ext cx="3384550" cy="574675"/>
            <a:chOff x="3856" y="3765"/>
            <a:chExt cx="2268" cy="362"/>
          </a:xfrm>
        </p:grpSpPr>
        <p:sp>
          <p:nvSpPr>
            <p:cNvPr id="27" name="Rectangle 350"/>
            <p:cNvSpPr>
              <a:spLocks noChangeArrowheads="1"/>
            </p:cNvSpPr>
            <p:nvPr/>
          </p:nvSpPr>
          <p:spPr bwMode="auto">
            <a:xfrm>
              <a:off x="3856" y="3765"/>
              <a:ext cx="2268" cy="181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1pPr>
              <a:lvl2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2pPr>
              <a:lvl3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3pPr>
              <a:lvl4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4pPr>
              <a:lvl5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9pPr>
            </a:lstStyle>
            <a:p>
              <a:pPr algn="r" eaLnBrk="1" hangingPunct="1"/>
              <a:r>
                <a:rPr lang="en-US" altLang="en-US" sz="1000" b="0">
                  <a:solidFill>
                    <a:schemeClr val="bg1"/>
                  </a:solidFill>
                  <a:cs typeface="Tahoma" pitchFamily="34" charset="0"/>
                </a:rPr>
                <a:t>Self-Access Materials</a:t>
              </a:r>
              <a:endParaRPr lang="th-TH" altLang="en-US" sz="1000" b="0">
                <a:solidFill>
                  <a:schemeClr val="bg1"/>
                </a:solidFill>
                <a:cs typeface="Tahoma" pitchFamily="34" charset="0"/>
              </a:endParaRPr>
            </a:p>
          </p:txBody>
        </p:sp>
        <p:sp>
          <p:nvSpPr>
            <p:cNvPr id="28" name="Rectangle 351"/>
            <p:cNvSpPr>
              <a:spLocks noChangeArrowheads="1"/>
            </p:cNvSpPr>
            <p:nvPr/>
          </p:nvSpPr>
          <p:spPr bwMode="auto">
            <a:xfrm>
              <a:off x="3856" y="3946"/>
              <a:ext cx="226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2870" tIns="51435" rIns="102870" bIns="51435" anchor="b"/>
            <a:lstStyle>
              <a:lvl1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1pPr>
              <a:lvl2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2pPr>
              <a:lvl3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3pPr>
              <a:lvl4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4pPr>
              <a:lvl5pPr marL="254000" indent="-254000"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5pPr>
              <a:lvl6pPr marL="7112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6pPr>
              <a:lvl7pPr marL="11684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7pPr>
              <a:lvl8pPr marL="16256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8pPr>
              <a:lvl9pPr marL="2082800" indent="-254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cs typeface="Cordia New" pitchFamily="34" charset="-34"/>
                </a:defRPr>
              </a:lvl9pPr>
            </a:lstStyle>
            <a:p>
              <a:pPr algn="r" eaLnBrk="1" hangingPunct="1"/>
              <a:r>
                <a:rPr lang="en-US" altLang="en-US" sz="1000" b="0">
                  <a:solidFill>
                    <a:schemeClr val="bg1"/>
                  </a:solidFill>
                  <a:cs typeface="Tahoma" pitchFamily="34" charset="0"/>
                </a:rPr>
                <a:t>   Self-Access Learning Centre, KMUTT</a:t>
              </a:r>
              <a:endParaRPr lang="th-TH" altLang="en-US" sz="1000" b="0">
                <a:solidFill>
                  <a:schemeClr val="bg1"/>
                </a:solidFill>
                <a:cs typeface="Tahoma" pitchFamily="34" charset="0"/>
              </a:endParaRPr>
            </a:p>
          </p:txBody>
        </p:sp>
      </p:grpSp>
      <p:pic>
        <p:nvPicPr>
          <p:cNvPr id="29" name="Picture 352" descr="14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148" y="5040313"/>
            <a:ext cx="1366837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6871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2100</Words>
  <Application>Microsoft Office PowerPoint</Application>
  <PresentationFormat>Custom</PresentationFormat>
  <Paragraphs>208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Student</cp:lastModifiedBy>
  <cp:revision>33</cp:revision>
  <dcterms:created xsi:type="dcterms:W3CDTF">2015-01-09T05:03:30Z</dcterms:created>
  <dcterms:modified xsi:type="dcterms:W3CDTF">2015-05-13T07:18:55Z</dcterms:modified>
</cp:coreProperties>
</file>