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2" r:id="rId3"/>
    <p:sldId id="271" r:id="rId4"/>
    <p:sldId id="273" r:id="rId5"/>
    <p:sldId id="277" r:id="rId6"/>
    <p:sldId id="274" r:id="rId7"/>
    <p:sldId id="276" r:id="rId8"/>
    <p:sldId id="275" r:id="rId9"/>
    <p:sldId id="282" r:id="rId10"/>
    <p:sldId id="278" r:id="rId11"/>
    <p:sldId id="280" r:id="rId12"/>
    <p:sldId id="283" r:id="rId13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66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07/07/59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kmuttsalc.wikispaces.com/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4" Type="http://schemas.openxmlformats.org/officeDocument/2006/relationships/hyperlink" Target="https://kmuttsalc.wikispaces.com/&#3611;&#3619;&#3632;&#3617;&#3623;&#3621;&#3616;&#3634;&#3614;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kmuttsalc.wikispaces.com/module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hyperlink" Target="http://kmuttsalc.wikispaces.com/Knowledge+shari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hyperlink" Target="https://kmuttsalc.wikispaces.com/&#3626;&#3639;&#3656;&#3629;&#3585;&#3634;&#3619;&#3648;&#3619;&#3637;&#3618;&#3609;&#3619;&#3641;&#3657;&#3604;&#3657;&#3623;&#3618;&#3605;&#3609;&#3648;&#3629;&#3591;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hyperlink" Target="https://kmuttsalc.wikispaces.com/VDO+Clip+&#3585;&#3621;&#3618;&#3640;&#3607;&#3608;&#3660;&#3585;&#3634;&#3619;&#3648;&#3619;&#3637;&#3618;&#3609;&#3619;&#3641;&#3657;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hyperlink" Target="https://kmuttsalc.wikispaces.com/&#3610;&#3607;&#3626;&#3633;&#3617;&#3616;&#3634;&#3625;&#3603;&#3660;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hyperlink" Target="https://ltunit.wikispaces.com/hom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s://kmuttsalc.wikispaces.com/Link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muttsalc.wikispaces.com/&#3585;&#3634;&#3619;&#3592;&#3633;&#3604;&#3585;&#3636;&#3592;&#3585;&#3619;&#3619;&#3617;&#3626;&#3609;&#3633;&#3610;&#3626;&#3609;&#3640;&#3609;&#3585;&#3634;&#3619;&#3648;&#3619;&#3637;&#3618;&#3609;&#3619;&#3641;&#3657;&#3604;&#3657;&#3623;&#3618;&#3605;&#3609;&#3648;&#3629;&#3591;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0" y="0"/>
            <a:ext cx="5673535" cy="6858000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6873668" y="720498"/>
            <a:ext cx="4855334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i="1" dirty="0" smtClean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5"/>
              </a:rPr>
              <a:t>kmuttsalc.wikispaces.com</a:t>
            </a:r>
            <a:endParaRPr lang="th-TH" sz="2000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  <a:p>
            <a:pPr algn="ctr"/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19" name="Isosceles Triangle 18"/>
          <p:cNvSpPr/>
          <p:nvPr/>
        </p:nvSpPr>
        <p:spPr>
          <a:xfrm rot="2938481">
            <a:off x="10933745" y="687707"/>
            <a:ext cx="1375002" cy="656134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0" name="Groupe 4"/>
          <p:cNvGrpSpPr/>
          <p:nvPr/>
        </p:nvGrpSpPr>
        <p:grpSpPr>
          <a:xfrm rot="20922120">
            <a:off x="791270" y="279937"/>
            <a:ext cx="4905536" cy="3520684"/>
            <a:chOff x="1846263" y="112713"/>
            <a:chExt cx="2298700" cy="1908175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85" y="4118423"/>
            <a:ext cx="2146313" cy="255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30310" y="975597"/>
            <a:ext cx="44894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คู่มือแนะนำ</a:t>
            </a:r>
          </a:p>
          <a:p>
            <a:pPr algn="ctr"/>
            <a:r>
              <a:rPr lang="th-TH" sz="3600" b="1" dirty="0" err="1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เว็ป</a:t>
            </a:r>
            <a:r>
              <a:rPr lang="th-TH" sz="36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เครือข่ายศูนย์การเรียนรู้แบบพึ่งตนเอง</a:t>
            </a:r>
          </a:p>
          <a:p>
            <a:pPr algn="ctr"/>
            <a:endParaRPr lang="th-TH" sz="6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27" name="Picture 26" descr="C:\Users\Apiwat.dua\Desktop\SALC Network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834" y="1892207"/>
            <a:ext cx="4757727" cy="1908332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 rot="359176">
            <a:off x="11192853" y="802510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407E-6 L 0.21354 -0.011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77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27191" y="504219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h-TH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แก้และ </a:t>
            </a:r>
            <a:r>
              <a:rPr lang="en-US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link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http://kmuttsalc.wikispaces.com</a:t>
            </a:r>
            <a:endParaRPr lang="th-TH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0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57956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566299" y="264587"/>
            <a:ext cx="1856047" cy="709858"/>
          </a:xfrm>
          <a:prstGeom prst="triangle">
            <a:avLst>
              <a:gd name="adj" fmla="val 62918"/>
            </a:avLst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544638" y="6492888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1935993">
            <a:off x="10988877" y="376432"/>
            <a:ext cx="847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p.10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7187565" y="102614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i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  <a:hlinkClick r:id="rId4"/>
            </a:endParaRPr>
          </a:p>
          <a:p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รวมภาพบรรยากาศกิจกรรมต่างๆของศูนย์การเรียนรู้แบบพึ่งตนเอง เพื่อสร้างแรงบันดาลใจในการจัดกิจกรรม</a:t>
            </a:r>
          </a:p>
          <a:p>
            <a:endParaRPr lang="th-TH" sz="2400" dirty="0" smtClean="0"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400" b="1" i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  <a:hlinkClick r:id="rId4"/>
            </a:endParaRPr>
          </a:p>
          <a:p>
            <a:pPr algn="ctr"/>
            <a:endParaRPr lang="en-US" sz="2400" b="1" i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  <a:hlinkClick r:id="rId4"/>
            </a:endParaRPr>
          </a:p>
          <a:p>
            <a:pPr algn="ctr"/>
            <a:r>
              <a:rPr lang="en-US" sz="2000" i="1" dirty="0" smtClean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https://k</a:t>
            </a:r>
          </a:p>
          <a:p>
            <a:pPr algn="ctr"/>
            <a:r>
              <a:rPr lang="en-US" sz="2000" i="1" dirty="0" smtClean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muttsalc.wikispaces.com/</a:t>
            </a:r>
            <a:r>
              <a:rPr lang="th-TH" sz="2000" i="1" dirty="0" smtClean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ประมวลภาพ</a:t>
            </a:r>
            <a:endParaRPr lang="th-TH" sz="2000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66120" y="1026148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th-TH" altLang="th-TH" dirty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</a:p>
          <a:p>
            <a:pPr algn="ctr"/>
            <a:r>
              <a:rPr lang="th-TH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ประมวลภาพ</a:t>
            </a:r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592271" y="1981842"/>
            <a:ext cx="4250670" cy="3283643"/>
          </a:xfrm>
          <a:prstGeom prst="rect">
            <a:avLst/>
          </a:prstGeom>
        </p:spPr>
      </p:pic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157218" y="6175449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6" name="Picture 25" descr="C:\Users\Apiwat.dua\Desktop\ประมวลภาพ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4" b="4633"/>
          <a:stretch/>
        </p:blipFill>
        <p:spPr bwMode="auto">
          <a:xfrm>
            <a:off x="1189125" y="2474176"/>
            <a:ext cx="3276600" cy="2352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662" y="447531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515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1146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81948" y="233643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40584" y="453638"/>
            <a:ext cx="853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p.11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785009" y="1019912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รวบรวมโมดูลที่ผู้เรียนสามารถพัฒนาตนเองโดยการ</a:t>
            </a:r>
            <a:r>
              <a:rPr lang="th-TH" sz="24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ใ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ช้เทคโนโลยี ได้แก่สื่อการเรียนรู้ออนไลน์ต่างๆ รวมทั้งสื่อออนไลน์ที่ผลิตขึ้นเพื่อการเรียนรู้ด้วยตัวเองโดยเฉพาะ</a:t>
            </a:r>
            <a:r>
              <a:rPr lang="th-TH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ในเว็ป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ไซด์ที่จัดทำโดยศูนย์การเรียนรู้แบบพึ่งตนเอง คณะ</a:t>
            </a:r>
            <a:r>
              <a:rPr lang="th-TH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ศิลป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ศาสตร์ </a:t>
            </a:r>
          </a:p>
          <a:p>
            <a:endParaRPr lang="th-TH" sz="2000" i="1" dirty="0" smtClean="0">
              <a:latin typeface="+mj-lt"/>
            </a:endParaRPr>
          </a:p>
          <a:p>
            <a:r>
              <a:rPr lang="th-TH" sz="2000" i="1" dirty="0" smtClean="0">
                <a:latin typeface="+mj-lt"/>
              </a:rPr>
              <a:t>ผู้ใช้บริการโมดูลนี้สามารถเรียนรู้ไปพร้อมการรับคำปรึกษาจากที่ปรึกษาประจำศูนย์ฯ</a:t>
            </a:r>
          </a:p>
          <a:p>
            <a:endParaRPr lang="th-TH" sz="2000" i="1" dirty="0" smtClean="0">
              <a:latin typeface="+mj-lt"/>
            </a:endParaRPr>
          </a:p>
          <a:p>
            <a:r>
              <a:rPr lang="th-TH" sz="2000" dirty="0" smtClean="0">
                <a:solidFill>
                  <a:srgbClr val="C00000"/>
                </a:solidFill>
              </a:rPr>
              <a:t>สำหรับ</a:t>
            </a:r>
            <a:r>
              <a:rPr lang="th-TH" sz="2000" dirty="0">
                <a:solidFill>
                  <a:srgbClr val="C00000"/>
                </a:solidFill>
              </a:rPr>
              <a:t>หน่วยงานที่มีการให้บริการให้คำปรึกษา </a:t>
            </a:r>
            <a:r>
              <a:rPr lang="en-US" sz="2000" dirty="0">
                <a:solidFill>
                  <a:srgbClr val="C00000"/>
                </a:solidFill>
              </a:rPr>
              <a:t>(counselling service) </a:t>
            </a:r>
            <a:r>
              <a:rPr lang="th-TH" sz="2000" dirty="0">
                <a:solidFill>
                  <a:srgbClr val="C00000"/>
                </a:solidFill>
              </a:rPr>
              <a:t>สามารถประยุกต์ใช้โดย</a:t>
            </a:r>
            <a:r>
              <a:rPr lang="th-TH" sz="2000" i="1" u="sng" dirty="0">
                <a:solidFill>
                  <a:srgbClr val="C00000"/>
                </a:solidFill>
              </a:rPr>
              <a:t>เปลี่ยนรายนามและสถานที่ในการติดต่อ</a:t>
            </a:r>
          </a:p>
          <a:p>
            <a:r>
              <a:rPr lang="th-TH" sz="2000" i="1" u="sng" dirty="0">
                <a:solidFill>
                  <a:srgbClr val="C00000"/>
                </a:solidFill>
              </a:rPr>
              <a:t>ผู้ให้คำปรึกษา</a:t>
            </a:r>
            <a:r>
              <a:rPr lang="th-TH" sz="2000" dirty="0">
                <a:solidFill>
                  <a:srgbClr val="C00000"/>
                </a:solidFill>
              </a:rPr>
              <a:t>ตามความ</a:t>
            </a:r>
            <a:r>
              <a:rPr lang="th-TH" sz="2000" dirty="0" smtClean="0">
                <a:solidFill>
                  <a:srgbClr val="C00000"/>
                </a:solidFill>
              </a:rPr>
              <a:t>เหมาะสม</a:t>
            </a:r>
          </a:p>
          <a:p>
            <a:endParaRPr lang="en-US" sz="2000" i="1" dirty="0" smtClean="0">
              <a:latin typeface="+mj-lt"/>
              <a:hlinkClick r:id="rId3"/>
            </a:endParaRPr>
          </a:p>
          <a:p>
            <a:pPr algn="ctr"/>
            <a:r>
              <a:rPr lang="en-US" sz="2000" i="1" dirty="0" smtClean="0">
                <a:latin typeface="+mj-lt"/>
                <a:hlinkClick r:id="rId3"/>
              </a:rPr>
              <a:t>https</a:t>
            </a:r>
            <a:r>
              <a:rPr lang="en-US" sz="2000" i="1" dirty="0">
                <a:latin typeface="+mj-lt"/>
                <a:hlinkClick r:id="rId3"/>
              </a:rPr>
              <a:t>://</a:t>
            </a:r>
            <a:r>
              <a:rPr lang="en-US" sz="2000" i="1" dirty="0" smtClean="0">
                <a:latin typeface="+mj-lt"/>
                <a:hlinkClick r:id="rId3"/>
              </a:rPr>
              <a:t>kmuttsalc.wikispaces.com/</a:t>
            </a:r>
          </a:p>
          <a:p>
            <a:pPr algn="ctr"/>
            <a:r>
              <a:rPr lang="en-US" sz="2000" i="1" dirty="0" smtClean="0">
                <a:latin typeface="+mj-lt"/>
                <a:hlinkClick r:id="rId3"/>
              </a:rPr>
              <a:t>module</a:t>
            </a:r>
            <a:endParaRPr lang="en-US" sz="2000" i="1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85007" y="998026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th-TH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โมดูลสำหรับพัฒนาภาษาอังกฤษ</a:t>
            </a:r>
            <a:b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</a:b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ด้วยตัวเอง</a:t>
            </a:r>
            <a:endParaRPr lang="th-TH" dirty="0" smtClean="0">
              <a:solidFill>
                <a:srgbClr val="FF0000"/>
              </a:solidFill>
            </a:endParaRPr>
          </a:p>
          <a:p>
            <a:pPr algn="ctr"/>
            <a:endParaRPr lang="th-TH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284737" y="619851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3" name="Picture 22" descr="C:\Users\Apiwat.dua\Desktop\โมดูลสำหรับพัฒนาภาษาอังกฤษด้วยตนเอง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22" y="2779792"/>
            <a:ext cx="4048341" cy="2289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87" y="813773"/>
            <a:ext cx="2426450" cy="18198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898" y="576865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47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83106" y="-9909"/>
            <a:ext cx="5791191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788752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" y="-9909"/>
            <a:ext cx="5647777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787" y="2055357"/>
            <a:ext cx="1858678" cy="15498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7076" y="2693540"/>
            <a:ext cx="525795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Rage Italic" panose="03070502040507070304" pitchFamily="66" charset="0"/>
              </a:rPr>
              <a:t>The End</a:t>
            </a:r>
          </a:p>
          <a:p>
            <a:pPr algn="ctr"/>
            <a:endParaRPr lang="en-US" sz="3600" dirty="0" smtClean="0">
              <a:latin typeface="Rage Italic" panose="03070502040507070304" pitchFamily="66" charset="0"/>
            </a:endParaRPr>
          </a:p>
          <a:p>
            <a:pPr algn="ctr"/>
            <a:r>
              <a:rPr lang="th-TH" dirty="0" smtClean="0">
                <a:latin typeface="Rage Italic" panose="03070502040507070304" pitchFamily="66" charset="0"/>
              </a:rPr>
              <a:t>การติดต่อ</a:t>
            </a:r>
            <a:r>
              <a:rPr lang="en-US" dirty="0" smtClean="0">
                <a:latin typeface="Rage Italic" panose="03070502040507070304" pitchFamily="66" charset="0"/>
              </a:rPr>
              <a:t>: </a:t>
            </a:r>
            <a:r>
              <a:rPr lang="th-TH" dirty="0" smtClean="0">
                <a:latin typeface="Rage Italic" panose="03070502040507070304" pitchFamily="66" charset="0"/>
              </a:rPr>
              <a:t>สอบถาม หรือร่วมแบ่งปัน</a:t>
            </a:r>
          </a:p>
          <a:p>
            <a:pPr algn="ctr"/>
            <a:r>
              <a:rPr lang="th-TH" dirty="0" smtClean="0">
                <a:latin typeface="Rage Italic" panose="03070502040507070304" pitchFamily="66" charset="0"/>
              </a:rPr>
              <a:t>ที่</a:t>
            </a:r>
            <a:r>
              <a:rPr lang="th-TH" dirty="0" err="1" smtClean="0">
                <a:latin typeface="Rage Italic" panose="03070502040507070304" pitchFamily="66" charset="0"/>
              </a:rPr>
              <a:t>ปรักษา</a:t>
            </a:r>
            <a:r>
              <a:rPr lang="th-TH" dirty="0" smtClean="0">
                <a:latin typeface="Rage Italic" panose="03070502040507070304" pitchFamily="66" charset="0"/>
              </a:rPr>
              <a:t>ประจำศูนย์ </a:t>
            </a:r>
            <a:r>
              <a:rPr lang="en-US" dirty="0" smtClean="0">
                <a:latin typeface="Rage Italic" panose="03070502040507070304" pitchFamily="66" charset="0"/>
              </a:rPr>
              <a:t>SALC</a:t>
            </a:r>
            <a:endParaRPr lang="th-TH" dirty="0" smtClean="0">
              <a:latin typeface="Rage Italic" panose="03070502040507070304" pitchFamily="66" charset="0"/>
            </a:endParaRPr>
          </a:p>
          <a:p>
            <a:pPr algn="ctr"/>
            <a:r>
              <a:rPr lang="en-US" sz="3600" dirty="0" smtClean="0">
                <a:latin typeface="Rage Italic" panose="03070502040507070304" pitchFamily="66" charset="0"/>
              </a:rPr>
              <a:t>Shannoy.vas@kmutt.ac.th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0355" y="635553"/>
            <a:ext cx="305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Produced by…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39788" y="5807962"/>
            <a:ext cx="4877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Rage Italic" panose="03070502040507070304" pitchFamily="66" charset="0"/>
              </a:rPr>
              <a:t>In corporation with Learning Technology Unit, School of Liberal Arts, KMUTT</a:t>
            </a:r>
            <a:endParaRPr lang="th-TH" sz="2400" dirty="0">
              <a:latin typeface="Rage Italic" panose="03070502040507070304" pitchFamily="66" charset="0"/>
            </a:endParaRPr>
          </a:p>
        </p:txBody>
      </p:sp>
      <p:pic>
        <p:nvPicPr>
          <p:cNvPr id="12" name="Picture 2" descr="D:\Boom\d\Boom's Documents\25th SALC\LOGO25_SALC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55942" y="2693540"/>
            <a:ext cx="2720805" cy="2729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8443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1004748" y="29762"/>
            <a:ext cx="1407129" cy="575711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455739" y="622346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1346610" y="149314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p.2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7067209" y="660413"/>
            <a:ext cx="4446932" cy="61005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b="1" dirty="0" err="1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เว็ป</a:t>
            </a:r>
            <a:r>
              <a:rPr lang="th-TH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เครือข่ายศูนย์การเรียนรู้แบบ</a:t>
            </a:r>
            <a:r>
              <a:rPr lang="th-TH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พึ่งตนเอง</a:t>
            </a:r>
            <a:endParaRPr lang="th-TH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จัดทำโดยศูนย์การเรียนรู้แบบพึ่งตนเอง </a:t>
            </a:r>
            <a:r>
              <a:rPr lang="en-US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(Self-access Learning Centre) </a:t>
            </a: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คณะ</a:t>
            </a:r>
            <a:r>
              <a:rPr lang="th-TH" altLang="en-US" sz="2400" dirty="0" err="1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ศิลป</a:t>
            </a: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ศาสตร์ มหาวิทยาลัยเทคโนโลยีพระจอมเกล้าธนบุรีเพื่อ</a:t>
            </a:r>
          </a:p>
          <a:p>
            <a:endParaRPr lang="th-TH" altLang="en-US" sz="2400" dirty="0" smtClean="0">
              <a:solidFill>
                <a:schemeClr val="tx1"/>
              </a:solidFill>
              <a:latin typeface="Cordia New" panose="020B0304020202020204" pitchFamily="34" charset="-34"/>
              <a:ea typeface="Times New Roman" panose="02020603050405020304" pitchFamily="18" charset="0"/>
            </a:endParaRPr>
          </a:p>
          <a:p>
            <a:r>
              <a:rPr lang="th-TH" altLang="en-US" sz="2400" dirty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	</a:t>
            </a:r>
            <a:r>
              <a:rPr lang="en-US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1.  </a:t>
            </a: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เผยแพร่</a:t>
            </a:r>
            <a:r>
              <a:rPr lang="th-TH" altLang="en-US" sz="2400" dirty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องค์ความรู้ด้านการ</a:t>
            </a: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เรียนรู้</a:t>
            </a:r>
            <a:b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</a:b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      	     ด้วยตนเอง</a:t>
            </a:r>
            <a:endParaRPr lang="th-TH" altLang="en-US" sz="2400" dirty="0">
              <a:solidFill>
                <a:schemeClr val="tx1"/>
              </a:solidFill>
              <a:latin typeface="Cordia New" panose="020B0304020202020204" pitchFamily="34" charset="-34"/>
              <a:ea typeface="Times New Roman" panose="02020603050405020304" pitchFamily="18" charset="0"/>
            </a:endParaRPr>
          </a:p>
          <a:p>
            <a:r>
              <a:rPr lang="en-US" altLang="en-US" sz="2400" dirty="0" smtClean="0">
                <a:latin typeface="Cordia New" panose="020B0304020202020204" pitchFamily="34" charset="-34"/>
              </a:rPr>
              <a:t>	2. 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เป็น</a:t>
            </a:r>
            <a:r>
              <a:rPr lang="th-TH" altLang="en-US" sz="2400" dirty="0">
                <a:latin typeface="Cordia New" panose="020B0304020202020204" pitchFamily="34" charset="-34"/>
              </a:rPr>
              <a:t>ตัวกลางเชื่อมประสานศูนย์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การ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 	     เรียนรู้</a:t>
            </a:r>
            <a:r>
              <a:rPr lang="th-TH" altLang="en-US" sz="2400" dirty="0">
                <a:latin typeface="Cordia New" panose="020B0304020202020204" pitchFamily="34" charset="-34"/>
              </a:rPr>
              <a:t>แบบพึ่งตนเองและ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ผู้สนใจ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	     การ</a:t>
            </a:r>
            <a:r>
              <a:rPr lang="th-TH" altLang="en-US" sz="2400" dirty="0">
                <a:latin typeface="Cordia New" panose="020B0304020202020204" pitchFamily="34" charset="-34"/>
              </a:rPr>
              <a:t>เรียนรู้ด้วย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ตัวเอง</a:t>
            </a:r>
            <a:endParaRPr lang="th-TH" altLang="en-US" sz="2400" dirty="0">
              <a:latin typeface="Cordia New" panose="020B0304020202020204" pitchFamily="34" charset="-34"/>
            </a:endParaRPr>
          </a:p>
          <a:p>
            <a:r>
              <a:rPr lang="th-TH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	</a:t>
            </a: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3. 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สร้าง</a:t>
            </a:r>
            <a:r>
              <a:rPr lang="th-TH" altLang="en-US" sz="2400" dirty="0">
                <a:latin typeface="Cordia New" panose="020B0304020202020204" pitchFamily="34" charset="-34"/>
              </a:rPr>
              <a:t>เครือข่ายการ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แลกเปลี่ยน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	     เรียนรู้</a:t>
            </a:r>
            <a:r>
              <a:rPr lang="th-TH" altLang="en-US" sz="2400" dirty="0">
                <a:latin typeface="Cordia New" panose="020B0304020202020204" pitchFamily="34" charset="-34"/>
              </a:rPr>
              <a:t>ระหว่าง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ศูนย์การ</a:t>
            </a:r>
            <a:r>
              <a:rPr lang="th-TH" altLang="en-US" sz="2400" dirty="0">
                <a:latin typeface="Cordia New" panose="020B0304020202020204" pitchFamily="34" charset="-34"/>
              </a:rPr>
              <a:t>เรียนรู้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แบบ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                 พึ่งตนเอง</a:t>
            </a:r>
            <a:r>
              <a:rPr lang="th-TH" altLang="en-US" sz="2400" dirty="0">
                <a:latin typeface="Cordia New" panose="020B0304020202020204" pitchFamily="34" charset="-34"/>
              </a:rPr>
              <a:t>และผู้สนใจการ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เรียนรู้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                 ด้วยตนเอง</a:t>
            </a:r>
            <a:endParaRPr lang="th-TH" altLang="en-US" sz="2400" dirty="0"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48096" y="660412"/>
            <a:ext cx="4485158" cy="61005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Click </a:t>
            </a:r>
            <a:r>
              <a:rPr lang="th-TH" sz="4000" dirty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06561" y="1193907"/>
            <a:ext cx="1992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 smtClean="0">
                <a:latin typeface="Rage Italic" panose="03070502040507070304" pitchFamily="66" charset="0"/>
              </a:rPr>
              <a:t>เกี่ยว</a:t>
            </a:r>
            <a:r>
              <a:rPr lang="th-TH" sz="3200" dirty="0" err="1" smtClean="0">
                <a:latin typeface="Rage Italic" panose="03070502040507070304" pitchFamily="66" charset="0"/>
              </a:rPr>
              <a:t>กับเวป</a:t>
            </a:r>
            <a:endParaRPr lang="en-US" sz="32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85110" y="61692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930" y="2806700"/>
            <a:ext cx="4898011" cy="162625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29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10010" y="3218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919083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เป็น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blog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สั้นๆ 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มี </a:t>
            </a:r>
            <a:r>
              <a:rPr lang="en-US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12 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หมวดย่อย แบ่งปัน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โดยผู้มีประสบการณ์ตรงด้านต่างๆ เช่น การจัดตั้งศูนย์การเรียนรู้แบบพึ่งตนเอง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การให้คำปรึกษา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การผลิตสื่อ หรือการพัฒนาทักษะต่างๆ</a:t>
            </a:r>
          </a:p>
          <a:p>
            <a:endParaRPr lang="th-TH" sz="24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4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http://kmuttsalc.wikispaces.com/Knowledge+sharing</a:t>
            </a:r>
            <a:endParaRPr lang="en-US" sz="2000" b="1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  <a:p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400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6205" y="1316797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en-US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>
              <a:defRPr/>
            </a:pPr>
            <a:r>
              <a:rPr lang="en-US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Knowledge sharing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735228" y="2014693"/>
            <a:ext cx="4250670" cy="32836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12008" y="1086480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273670" y="6126094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5" name="Picture 24" descr="C:\Users\Apiwat.dua\Desktop\Knowledge Sharing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87" y="2756950"/>
            <a:ext cx="3606827" cy="2006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343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529600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625198" y="11858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1192612" y="308827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p.4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85220" y="768863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รวบรวมสื่อการเรียนรู้ด้วยตนเอง จำนวน 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17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หมวดย่อยรวมสื่อทั้งสิ้น....ชิ้น</a:t>
            </a:r>
          </a:p>
          <a:p>
            <a:pPr algn="ctr"/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000" b="1" i="1" dirty="0">
              <a:solidFill>
                <a:srgbClr val="FF0000"/>
              </a:solidFill>
              <a:latin typeface="+mj-lt"/>
              <a:ea typeface="Arial Unicode MS" panose="020B0604020202020204" pitchFamily="34" charset="-128"/>
            </a:endParaRPr>
          </a:p>
          <a:p>
            <a:pPr algn="ctr"/>
            <a:r>
              <a:rPr lang="en-US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https://kmuttsalc.wikispaces.com/</a:t>
            </a:r>
            <a:r>
              <a:rPr lang="th-TH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สื่อการเรียนรู้ด้วยตนเอง</a:t>
            </a:r>
            <a:endParaRPr lang="th-TH" sz="2000" b="1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63775" y="725091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สื่อการเรียนรู้ด้วย</a:t>
            </a: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ตนเอง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ctr"/>
            <a:endParaRPr lang="th-TH" dirty="0" smtClean="0">
              <a:solidFill>
                <a:srgbClr val="FF0000"/>
              </a:solidFill>
            </a:endParaRPr>
          </a:p>
          <a:p>
            <a:pPr algn="ctr"/>
            <a:endParaRPr lang="th-TH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27862" y="61692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5" name="Picture 24" descr="C:\Users\Apiwat.dua\Desktop\สื่อการเรียนรู้ด้วยตนเอง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55" y="2761499"/>
            <a:ext cx="3985994" cy="2333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94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36536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13369" y="-36537"/>
            <a:ext cx="5726795" cy="6922379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p.5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959847" y="1217890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รวบรวม 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VDO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กลยุทธ์เพื่อพัฒนาภาษาอังกฤษด้านต่างๆ </a:t>
            </a:r>
            <a:r>
              <a:rPr lang="en-US" i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8 </a:t>
            </a:r>
            <a:r>
              <a:rPr lang="th-TH" i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หมวดย่อย</a:t>
            </a:r>
          </a:p>
          <a:p>
            <a:pPr algn="ctr"/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เช่น การเรียนรู้ด้วยตนเอง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การพัฒนาทักษะการฟัง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พูด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คำศัพท์ เป็นต้น</a:t>
            </a:r>
            <a:endParaRPr lang="th-TH" i="1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https://kmuttsalc.wikispaces.com/VDO+Clip+</a:t>
            </a:r>
            <a:r>
              <a:rPr lang="th-TH" sz="2000" b="1" i="1" dirty="0">
                <a:solidFill>
                  <a:srgbClr val="FF0000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กลยุทธ์การเรียนรู้</a:t>
            </a:r>
            <a:endParaRPr lang="th-TH" sz="2000" b="1" i="1" dirty="0">
              <a:solidFill>
                <a:srgbClr val="FF0000"/>
              </a:solidFill>
              <a:latin typeface="+mj-lt"/>
              <a:ea typeface="Arial Unicode MS" panose="020B0604020202020204" pitchFamily="34" charset="-128"/>
            </a:endParaRPr>
          </a:p>
          <a:p>
            <a:pPr algn="ctr"/>
            <a:endParaRPr lang="th-TH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44850" y="1217890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en-US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>
              <a:defRPr/>
            </a:pPr>
            <a:r>
              <a:rPr lang="en-US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VDO clip </a:t>
            </a:r>
            <a:r>
              <a:rPr lang="th-TH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กลยุทธ์การเรียนรู้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</a:t>
            </a:r>
            <a:r>
              <a:rPr lang="th-TH" dirty="0" smtClean="0">
                <a:solidFill>
                  <a:srgbClr val="FF0000"/>
                </a:solidFill>
              </a:rPr>
              <a:t> 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42122" y="6151002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5" name="Picture 24" descr="C:\Users\Apiwat.dua\Desktop\Video clips กลยุทธ์การเรียนรู้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9" y="2714419"/>
            <a:ext cx="3889660" cy="2278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990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79018" y="-1"/>
            <a:ext cx="5726795" cy="6922379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94854" y="449261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76231" y="559678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p.6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54433" y="1294912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เป็นบทสัมภาษณ์สั้นๆ ความยาว 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3-5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นาที แบ่งปัน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โดยผู้มีประสบการณ์ตรงด้านต่างๆ เช่น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การจัดกิจกรรมต่างๆของศูนย์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หรือ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การพัฒนาทักษะ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ต่างๆ</a:t>
            </a:r>
          </a:p>
          <a:p>
            <a:endParaRPr lang="th-TH" sz="24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th-TH" sz="24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th-TH" sz="24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i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4"/>
              </a:rPr>
              <a:t>https://kmuttsalc.wikispaces.com/</a:t>
            </a:r>
            <a:r>
              <a:rPr lang="th-TH" sz="2000" i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4"/>
              </a:rPr>
              <a:t>บทสัมภาษณ์</a:t>
            </a:r>
            <a:endParaRPr lang="th-TH" sz="2000" i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9379" y="1294912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บท</a:t>
            </a: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สัมภาษณ์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ctr"/>
            <a:endParaRPr lang="th-TH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</a:t>
            </a:r>
            <a:r>
              <a:rPr lang="th-TH" dirty="0" smtClean="0">
                <a:solidFill>
                  <a:srgbClr val="FF0000"/>
                </a:solidFill>
              </a:rPr>
              <a:t> </a:t>
            </a:r>
            <a:r>
              <a:rPr lang="th-TH" dirty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285469" y="604260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3" name="Picture 22" descr="C:\Users\Apiwat.dua\Desktop\บทสัมภาษณ์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98" y="2668298"/>
            <a:ext cx="3916881" cy="2265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955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27077" y="0"/>
            <a:ext cx="838128" cy="682283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9864" y="-90637"/>
            <a:ext cx="5748518" cy="6948637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p.7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922515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เชื่อมโยงการแนะนำสื่อที่คัดโดยหน่วย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Learning Technology Unit, </a:t>
            </a:r>
            <a:endParaRPr lang="th-TH" sz="20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คณะ</a:t>
            </a:r>
            <a:r>
              <a:rPr lang="th-TH" sz="2400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ศิลป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ศาสตร์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th-TH" sz="2400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มจธ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พื่อให้ผู้เรียนสามารถเลือกใช้สื่อออนไลน์ด้วยตัวเองอย่างอิสระรวมทั้งแนะนำการใช้เทคโนโลยีเพื่อช่วยพัฒนาภาษาอังกฤษ</a:t>
            </a:r>
          </a:p>
          <a:p>
            <a:pPr algn="ctr"/>
            <a:endParaRPr lang="th-TH" sz="20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0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https://ltunit.wikispaces.com/home</a:t>
            </a:r>
            <a:endParaRPr lang="en-US" sz="2000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  <a:p>
            <a:pPr algn="ctr"/>
            <a:endParaRPr lang="en-US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31497" y="1335315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altLang="th-TH" sz="32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sz="32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en-US" altLang="th-TH" sz="3200" dirty="0">
                <a:solidFill>
                  <a:schemeClr val="tx1"/>
                </a:solidFill>
                <a:latin typeface="Cordia New" panose="020B0304020202020204" pitchFamily="34" charset="-34"/>
              </a:rPr>
              <a:t>Recommended </a:t>
            </a:r>
          </a:p>
          <a:p>
            <a:pPr algn="ctr"/>
            <a:r>
              <a:rPr lang="en-US" altLang="th-TH" sz="32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Resources</a:t>
            </a:r>
            <a:endParaRPr lang="th-TH" altLang="th-TH" sz="3200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>
                <a:solidFill>
                  <a:srgbClr val="FF0000"/>
                </a:solidFill>
              </a:rPr>
              <a:t>หาคำตอบ</a:t>
            </a:r>
          </a:p>
          <a:p>
            <a:pPr algn="ctr"/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1143947" y="2148891"/>
            <a:ext cx="4250670" cy="32836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6159515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6" name="Picture 25" descr="C:\Users\Apiwat.dua\Desktop\Recommended Resources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872" y="2658510"/>
            <a:ext cx="3725908" cy="2128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99" y="392515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990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328893" y="383535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861586" y="523849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p.8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616722" y="1083251"/>
            <a:ext cx="4680582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 altLang="th-TH" sz="2000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02662" y="61692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/>
          <p:nvPr/>
        </p:nvSpPr>
        <p:spPr>
          <a:xfrm>
            <a:off x="6652626" y="1519890"/>
            <a:ext cx="47057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ให้ 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link 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ด้านต่างๆ ที่เกี่ยวกับ ศูนย์การเรียนรู้แบบพึ่งตนเองทั้งในและนอกประเทศ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,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 รายการวิทยุให้เกร็ดคามรู้ภาษาอังกฤษ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, Facebook 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ส่งเสริมการเรียนรู้ภาษาวัฒนธรรม และการเรียนรู้ด้วยตัวเอง รวมถึงบทความวิชาการด้านการเรียนรู้ด้วยตัวเอง</a:t>
            </a:r>
          </a:p>
          <a:p>
            <a:pPr algn="ctr"/>
            <a:endParaRPr lang="th-TH" sz="20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0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i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5"/>
              </a:rPr>
              <a:t>https://kmuttsalc.wikispaces.com/Link</a:t>
            </a:r>
            <a:endParaRPr lang="en-US" sz="2000" i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32416" y="1083433"/>
            <a:ext cx="4680600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en-US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>
              <a:defRPr/>
            </a:pPr>
            <a:r>
              <a:rPr lang="en-US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Links</a:t>
            </a:r>
            <a:endParaRPr lang="en-US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25" name="Picture 24" descr="C:\Users\Apiwat.dua\Desktop\Links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72" y="2703296"/>
            <a:ext cx="3490053" cy="2053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823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544595" y="64378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p.9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แบ่งปันประสบการณ์การจัดกิจกรรมสนับสนุนการเรียนรู้แบบพึ่งตนเองในลักษณะต่างๆ เช่น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 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club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การจัดอบรม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การจัดงาน 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event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การจัดบริการให้คำปรึกษา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th-TH" dirty="0"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625755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3" name="Picture 22" descr="C:\Users\Apiwat.dua\Desktop\กิจกรรมส่งเสริมเรียนรู้แบบพึ่งตนเอง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892" y="2709745"/>
            <a:ext cx="3596514" cy="202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7035437" y="5456635"/>
            <a:ext cx="38083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6"/>
              </a:rPr>
              <a:t>https://kmuttsalc.wikispaces.com/</a:t>
            </a:r>
            <a:r>
              <a:rPr lang="th-TH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6"/>
              </a:rPr>
              <a:t>การจัดกิจกรรมสนับสนุนการเรียนรู้ด้วยตนเอง</a:t>
            </a:r>
            <a:endParaRPr lang="th-TH" sz="2000" b="1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16674" y="1294912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กิจกรรมสนับสนุน</a:t>
            </a: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การเรียนรู้ด้วยตนเอง</a:t>
            </a: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>
                <a:solidFill>
                  <a:srgbClr val="FF0000"/>
                </a:solidFill>
              </a:rPr>
              <a:t>หาคำตอบ</a:t>
            </a:r>
          </a:p>
          <a:p>
            <a:pPr algn="ctr"/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08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2338</TotalTime>
  <Words>861</Words>
  <Application>Microsoft Office PowerPoint</Application>
  <PresentationFormat>Widescreen</PresentationFormat>
  <Paragraphs>205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 Unicode MS</vt:lpstr>
      <vt:lpstr>Angsana New</vt:lpstr>
      <vt:lpstr>Arial</vt:lpstr>
      <vt:lpstr>BrowalliaUPC</vt:lpstr>
      <vt:lpstr>Calibri</vt:lpstr>
      <vt:lpstr>Calibri Light</vt:lpstr>
      <vt:lpstr>Cordia New</vt:lpstr>
      <vt:lpstr>Rage Italic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202</cp:revision>
  <dcterms:created xsi:type="dcterms:W3CDTF">2015-01-09T05:03:30Z</dcterms:created>
  <dcterms:modified xsi:type="dcterms:W3CDTF">2016-07-07T04:20:40Z</dcterms:modified>
</cp:coreProperties>
</file>