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a:latin typeface="Calibri" panose="020F0502020204030204" pitchFamily="34" charset="0"/>
                <a:cs typeface="+mn-cs"/>
              </a:rPr>
              <a:t>8</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54593937"/>
              </p:ext>
            </p:extLst>
          </p:nvPr>
        </p:nvGraphicFramePr>
        <p:xfrm>
          <a:off x="1488033"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8</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0" name="Rectangle 119"/>
          <p:cNvSpPr>
            <a:spLocks noChangeArrowheads="1"/>
          </p:cNvSpPr>
          <p:nvPr/>
        </p:nvSpPr>
        <p:spPr bwMode="auto">
          <a:xfrm>
            <a:off x="248171" y="1508741"/>
            <a:ext cx="4992922" cy="4468916"/>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800" dirty="0" smtClean="0">
                <a:latin typeface="+mn-lt"/>
              </a:rPr>
              <a:t>   The </a:t>
            </a:r>
            <a:r>
              <a:rPr lang="en-US" sz="1800" dirty="0">
                <a:latin typeface="+mn-lt"/>
              </a:rPr>
              <a:t>city of Beijing has implemented a smoking ban. It started on June 1</a:t>
            </a:r>
            <a:r>
              <a:rPr lang="en-US" sz="1800" baseline="30000" dirty="0">
                <a:latin typeface="+mn-lt"/>
              </a:rPr>
              <a:t>st</a:t>
            </a:r>
            <a:r>
              <a:rPr lang="en-US" sz="1800" dirty="0">
                <a:latin typeface="+mn-lt"/>
              </a:rPr>
              <a:t>. People can no longer smoke on buses, subways, restaurants, at work or indoor public places. Smokers who violate this ban will have to pay a large fine. Owners of restaurants will be fined if they do not enforce this new law. The Chinese government has asked people to report anyone who they see breaking this new anti-smoking law.</a:t>
            </a:r>
          </a:p>
          <a:p>
            <a:pPr>
              <a:buNone/>
            </a:pPr>
            <a:r>
              <a:rPr lang="en-US" sz="1800" dirty="0" smtClean="0">
                <a:latin typeface="+mn-lt"/>
              </a:rPr>
              <a:t>   The </a:t>
            </a:r>
            <a:r>
              <a:rPr lang="en-US" sz="1800" dirty="0">
                <a:latin typeface="+mn-lt"/>
              </a:rPr>
              <a:t>World Health Organization is very pleased with this new law since China has 300 million smokers. China produces the most tobacco in the world. Every year, over one million people die from smoking related diseases</a:t>
            </a:r>
            <a:r>
              <a:rPr lang="en-US" sz="1800" dirty="0" smtClean="0">
                <a:latin typeface="+mn-lt"/>
              </a:rPr>
              <a:t>.</a:t>
            </a:r>
          </a:p>
          <a:p>
            <a:pPr>
              <a:buNone/>
            </a:pPr>
            <a:endParaRPr lang="en-US" sz="2400" dirty="0">
              <a:latin typeface="+mn-lt"/>
            </a:endParaRPr>
          </a:p>
        </p:txBody>
      </p:sp>
      <p:pic>
        <p:nvPicPr>
          <p:cNvPr id="8" name="9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537400" y="5303662"/>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091"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3938240986"/>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8: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1" name="Rectangle 119"/>
          <p:cNvSpPr>
            <a:spLocks noChangeArrowheads="1"/>
          </p:cNvSpPr>
          <p:nvPr/>
        </p:nvSpPr>
        <p:spPr bwMode="auto">
          <a:xfrm>
            <a:off x="213948" y="789166"/>
            <a:ext cx="3971686" cy="578619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 </a:t>
            </a:r>
          </a:p>
          <a:p>
            <a:pPr>
              <a:buNone/>
            </a:pPr>
            <a:r>
              <a:rPr lang="en-US" sz="2000" dirty="0" smtClean="0">
                <a:latin typeface="+mn-lt"/>
              </a:rPr>
              <a:t>It’s </a:t>
            </a:r>
            <a:r>
              <a:rPr lang="en-US" sz="2000" dirty="0">
                <a:latin typeface="+mn-lt"/>
              </a:rPr>
              <a:t>about a no smoking law in China</a:t>
            </a:r>
            <a:r>
              <a:rPr lang="en-US" sz="2000" dirty="0" smtClean="0">
                <a:latin typeface="+mn-lt"/>
              </a:rPr>
              <a:t>.</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is about a smoking ban in Beijing. There are many smokers in China.</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is about a new  </a:t>
            </a:r>
            <a:r>
              <a:rPr lang="en-US" sz="2000" dirty="0" smtClean="0">
                <a:latin typeface="+mn-lt"/>
              </a:rPr>
              <a:t>    anti-smoking </a:t>
            </a:r>
            <a:r>
              <a:rPr lang="en-US" sz="2000" dirty="0">
                <a:latin typeface="+mn-lt"/>
              </a:rPr>
              <a:t>law in Beijing. There are 300 million smokers in China and over one million people die a year due to smoking</a:t>
            </a:r>
            <a:r>
              <a:rPr lang="en-US" sz="2000" dirty="0" smtClean="0">
                <a:latin typeface="+mn-lt"/>
              </a:rPr>
              <a:t>.</a:t>
            </a:r>
            <a:endParaRPr lang="en-US" sz="2000" dirty="0">
              <a:latin typeface="+mn-lt"/>
            </a:endParaRPr>
          </a:p>
        </p:txBody>
      </p:sp>
      <p:pic>
        <p:nvPicPr>
          <p:cNvPr id="32" name="9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458245" y="1547265"/>
            <a:ext cx="609600" cy="609600"/>
          </a:xfrm>
          <a:prstGeom prst="rect">
            <a:avLst/>
          </a:prstGeom>
        </p:spPr>
      </p:pic>
      <p:pic>
        <p:nvPicPr>
          <p:cNvPr id="33" name="9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458245" y="2585358"/>
            <a:ext cx="609600" cy="609600"/>
          </a:xfrm>
          <a:prstGeom prst="rect">
            <a:avLst/>
          </a:prstGeom>
        </p:spPr>
      </p:pic>
      <p:pic>
        <p:nvPicPr>
          <p:cNvPr id="34" name="9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458245" y="4343334"/>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7" fill="hold"/>
                                        <p:tgtEl>
                                          <p:spTgt spid="32"/>
                                        </p:tgtEl>
                                      </p:cBhvr>
                                    </p:cmd>
                                  </p:childTnLst>
                                </p:cTn>
                              </p:par>
                            </p:childTnLst>
                          </p:cTn>
                        </p:par>
                      </p:childTnLst>
                    </p:cTn>
                  </p:par>
                </p:childTnLst>
              </p:cTn>
              <p:nextCondLst>
                <p:cond evt="onClick" delay="0">
                  <p:tgtEl>
                    <p:spTgt spid="32"/>
                  </p:tgtEl>
                </p:cond>
              </p:nextCondLst>
            </p:seq>
            <p:audio>
              <p:cMediaNode vol="80000">
                <p:cTn id="7" fill="hold" display="0">
                  <p:stCondLst>
                    <p:cond delay="indefinite"/>
                  </p:stCondLst>
                  <p:endCondLst>
                    <p:cond evt="onStopAudio" delay="0">
                      <p:tgtEl>
                        <p:sldTgt/>
                      </p:tgtEl>
                    </p:cond>
                  </p:endCondLst>
                </p:cTn>
                <p:tgtEl>
                  <p:spTgt spid="32"/>
                </p:tgtEl>
              </p:cMediaNode>
            </p:audio>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439" fill="hold"/>
                                        <p:tgtEl>
                                          <p:spTgt spid="33"/>
                                        </p:tgtEl>
                                      </p:cBhvr>
                                    </p:cmd>
                                  </p:childTnLst>
                                </p:cTn>
                              </p:par>
                            </p:childTnLst>
                          </p:cTn>
                        </p:par>
                      </p:childTnLst>
                    </p:cTn>
                  </p:par>
                </p:childTnLst>
              </p:cTn>
              <p:nextCondLst>
                <p:cond evt="onClick" delay="0">
                  <p:tgtEl>
                    <p:spTgt spid="33"/>
                  </p:tgtEl>
                </p:cond>
              </p:nextCondLst>
            </p:seq>
            <p:audio>
              <p:cMediaNode vol="80000">
                <p:cTn id="13" fill="hold" display="0">
                  <p:stCondLst>
                    <p:cond delay="indefinite"/>
                  </p:stCondLst>
                  <p:endCondLst>
                    <p:cond evt="onStopAudio" delay="0">
                      <p:tgtEl>
                        <p:sldTgt/>
                      </p:tgtEl>
                    </p:cond>
                  </p:endCondLst>
                </p:cTn>
                <p:tgtEl>
                  <p:spTgt spid="33"/>
                </p:tgtEl>
              </p:cMediaNode>
            </p:audio>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712" fill="hold"/>
                                        <p:tgtEl>
                                          <p:spTgt spid="34"/>
                                        </p:tgtEl>
                                      </p:cBhvr>
                                    </p:cmd>
                                  </p:childTnLst>
                                </p:cTn>
                              </p:par>
                            </p:childTnLst>
                          </p:cTn>
                        </p:par>
                      </p:childTnLst>
                    </p:cTn>
                  </p:par>
                </p:childTnLst>
              </p:cTn>
              <p:nextCondLst>
                <p:cond evt="onClick" delay="0">
                  <p:tgtEl>
                    <p:spTgt spid="34"/>
                  </p:tgtEl>
                </p:cond>
              </p:nextCondLst>
            </p:seq>
            <p:audio>
              <p:cMediaNode vol="80000">
                <p:cTn id="19" fill="hold" display="0">
                  <p:stCondLst>
                    <p:cond delay="indefinite"/>
                  </p:stCondLst>
                  <p:endCondLst>
                    <p:cond evt="onStopAudio" delay="0">
                      <p:tgtEl>
                        <p:sldTgt/>
                      </p:tgtEl>
                    </p:cond>
                  </p:endCondLst>
                </p:cTn>
                <p:tgtEl>
                  <p:spTgt spid="3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1256</TotalTime>
  <Words>664</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128</cp:revision>
  <dcterms:created xsi:type="dcterms:W3CDTF">2015-01-09T05:03:30Z</dcterms:created>
  <dcterms:modified xsi:type="dcterms:W3CDTF">2016-01-16T06:33:47Z</dcterms:modified>
</cp:coreProperties>
</file>