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8" r:id="rId3"/>
    <p:sldId id="281" r:id="rId4"/>
    <p:sldId id="282"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79" autoAdjust="0"/>
    <p:restoredTop sz="94660"/>
  </p:normalViewPr>
  <p:slideViewPr>
    <p:cSldViewPr snapToGrid="0">
      <p:cViewPr varScale="1">
        <p:scale>
          <a:sx n="74" d="100"/>
          <a:sy n="74" d="100"/>
        </p:scale>
        <p:origin x="58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16/01/59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16/01/59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16/01/59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16/01/59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35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eaLnBrk="1" hangingPunct="1">
              <a:spcBef>
                <a:spcPct val="50000"/>
              </a:spcBef>
              <a:buFontTx/>
              <a:buNone/>
            </a:pPr>
            <a:r>
              <a:rPr lang="th-TH" altLang="en-US" sz="3200" b="1" dirty="0" smtClean="0">
                <a:latin typeface="Calibri" panose="020F0502020204030204" pitchFamily="34" charset="0"/>
                <a:cs typeface="+mn-cs"/>
              </a:rPr>
              <a:t>ชุดการฝึกพูดเกี่ยวกับข่าว</a:t>
            </a: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en-US" altLang="en-US" sz="2400" dirty="0">
                <a:latin typeface="Calibri" panose="020F0502020204030204" pitchFamily="34" charset="0"/>
                <a:cs typeface="+mn-cs"/>
              </a:rPr>
              <a:t>7</a:t>
            </a:r>
            <a:endParaRPr lang="th-TH" altLang="en-US" sz="2400" dirty="0" smtClean="0">
              <a:latin typeface="Calibri" panose="020F0502020204030204" pitchFamily="34" charset="0"/>
              <a:cs typeface="+mn-cs"/>
            </a:endParaRPr>
          </a:p>
          <a:p>
            <a:pPr algn="ctr" eaLnBrk="1" hangingPunct="1">
              <a:spcBef>
                <a:spcPct val="50000"/>
              </a:spcBef>
              <a:buFontTx/>
              <a:buNone/>
            </a:pPr>
            <a:r>
              <a:rPr lang="en-US" altLang="en-US" sz="2000" b="1" dirty="0" smtClean="0">
                <a:latin typeface="Calibri" panose="020F0502020204030204" pitchFamily="34" charset="0"/>
              </a:rPr>
              <a:t>Talking about news</a:t>
            </a: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18811568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4"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6"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7"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3279976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4"/>
                                        </p:tgtEl>
                                      </p:cBhvr>
                                    </p:cmd>
                                  </p:childTnLst>
                                </p:cTn>
                              </p:par>
                            </p:childTnLst>
                          </p:cTn>
                        </p:par>
                      </p:childTnLst>
                    </p:cTn>
                  </p:par>
                </p:childTnLst>
              </p:cTn>
              <p:nextCondLst>
                <p:cond evt="onClick" delay="0">
                  <p:tgtEl>
                    <p:spTgt spid="14"/>
                  </p:tgtEl>
                </p:cond>
              </p:nextCondLst>
            </p:seq>
            <p:audio>
              <p:cMediaNode vol="80000">
                <p:cTn id="13" fill="hold" display="0">
                  <p:stCondLst>
                    <p:cond delay="indefinite"/>
                  </p:stCondLst>
                  <p:endCondLst>
                    <p:cond evt="onStopAudio" delay="0">
                      <p:tgtEl>
                        <p:sldTgt/>
                      </p:tgtEl>
                    </p:cond>
                  </p:endCondLst>
                </p:cTn>
                <p:tgtEl>
                  <p:spTgt spid="14"/>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6"/>
                                        </p:tgtEl>
                                      </p:cBhvr>
                                    </p:cmd>
                                  </p:childTnLst>
                                </p:cTn>
                              </p:par>
                            </p:childTnLst>
                          </p:cTn>
                        </p:par>
                      </p:childTnLst>
                    </p:cTn>
                  </p:par>
                </p:childTnLst>
              </p:cTn>
              <p:nextCondLst>
                <p:cond evt="onClick" delay="0">
                  <p:tgtEl>
                    <p:spTgt spid="16"/>
                  </p:tgtEl>
                </p:cond>
              </p:nextCondLst>
            </p:seq>
            <p:seq concurrent="1" nextAc="seek">
              <p:cTn id="19" restart="whenNotActive" fill="hold" evtFilter="cancelBubble" nodeType="interactiveSeq">
                <p:stCondLst>
                  <p:cond evt="onClick" delay="0">
                    <p:tgtEl>
                      <p:spTgt spid="17"/>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6973" fill="hold"/>
                                        <p:tgtEl>
                                          <p:spTgt spid="17"/>
                                        </p:tgtEl>
                                      </p:cBhvr>
                                    </p:cmd>
                                  </p:childTnLst>
                                </p:cTn>
                              </p:par>
                            </p:childTnLst>
                          </p:cTn>
                        </p:par>
                      </p:childTnLst>
                    </p:cTn>
                  </p:par>
                </p:childTnLst>
              </p:cTn>
              <p:nextCondLst>
                <p:cond evt="onClick" delay="0">
                  <p:tgtEl>
                    <p:spTgt spid="17"/>
                  </p:tgtEl>
                </p:cond>
              </p:nextCondLst>
            </p:seq>
            <p:audio>
              <p:cMediaNode vol="80000">
                <p:cTn id="24" fill="hold" display="0">
                  <p:stCondLst>
                    <p:cond delay="indefinite"/>
                  </p:stCondLst>
                  <p:endCondLst>
                    <p:cond evt="onStopAudio" delay="0">
                      <p:tgtEl>
                        <p:sldTgt/>
                      </p:tgtEl>
                    </p:cond>
                  </p:endCondLst>
                </p:cTn>
                <p:tgtEl>
                  <p:spTgt spid="16"/>
                </p:tgtEl>
              </p:cMediaNode>
            </p:audio>
            <p:audio>
              <p:cMediaNode vol="80000">
                <p:cTn id="25"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18" name="Group 119"/>
          <p:cNvGraphicFramePr>
            <a:graphicFrameLocks noGrp="1"/>
          </p:cNvGraphicFramePr>
          <p:nvPr>
            <p:extLst>
              <p:ext uri="{D42A27DB-BD31-4B8C-83A1-F6EECF244321}">
                <p14:modId xmlns:p14="http://schemas.microsoft.com/office/powerpoint/2010/main" val="3808260439"/>
              </p:ext>
            </p:extLst>
          </p:nvPr>
        </p:nvGraphicFramePr>
        <p:xfrm>
          <a:off x="1488033" y="376093"/>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7</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9" name="Rectangle 119"/>
          <p:cNvSpPr>
            <a:spLocks noChangeArrowheads="1"/>
          </p:cNvSpPr>
          <p:nvPr/>
        </p:nvSpPr>
        <p:spPr bwMode="auto">
          <a:xfrm>
            <a:off x="224861" y="1421475"/>
            <a:ext cx="5218220" cy="4982903"/>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cs typeface="+mj-cs"/>
              </a:rPr>
              <a:t>   Professor </a:t>
            </a:r>
            <a:r>
              <a:rPr lang="en-US" sz="1900" dirty="0">
                <a:latin typeface="+mn-lt"/>
                <a:cs typeface="+mj-cs"/>
              </a:rPr>
              <a:t>Hawking, has warned that machines with artificial intelligence could eventually out think people and evolve in ways that we would not be able to understand. Professor Hawking thinks that the development of true artificial intelligence poses a threat to humanity since we would not be able to truly control it. He believes that computers and smart machines have benefitted people greatly; however, if we create robots or machines with intelligence beyond our own, then we will face serious problems. </a:t>
            </a:r>
          </a:p>
          <a:p>
            <a:pPr>
              <a:buNone/>
            </a:pPr>
            <a:r>
              <a:rPr lang="en-US" sz="1900" dirty="0" smtClean="0">
                <a:latin typeface="+mn-lt"/>
                <a:cs typeface="+mj-cs"/>
              </a:rPr>
              <a:t>   This </a:t>
            </a:r>
            <a:r>
              <a:rPr lang="en-US" sz="1900" dirty="0">
                <a:latin typeface="+mn-lt"/>
                <a:cs typeface="+mj-cs"/>
              </a:rPr>
              <a:t>is the second time that the famous physicist has given this warning. In 2014, he cautioned that future A.I. could outthink and outsmart humans</a:t>
            </a:r>
            <a:r>
              <a:rPr lang="en-US" sz="1900" dirty="0" smtClean="0">
                <a:latin typeface="+mn-lt"/>
                <a:cs typeface="+mj-cs"/>
              </a:rPr>
              <a:t>.</a:t>
            </a:r>
          </a:p>
          <a:p>
            <a:pPr>
              <a:buNone/>
            </a:pPr>
            <a:endParaRPr lang="en-US" sz="4000" dirty="0">
              <a:latin typeface="+mn-lt"/>
              <a:cs typeface="+mj-cs"/>
            </a:endParaRPr>
          </a:p>
        </p:txBody>
      </p:sp>
      <p:pic>
        <p:nvPicPr>
          <p:cNvPr id="5" name="8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2529171" y="5699354"/>
            <a:ext cx="609600" cy="609600"/>
          </a:xfrm>
          <a:prstGeom prst="rect">
            <a:avLst/>
          </a:prstGeom>
        </p:spPr>
      </p:pic>
    </p:spTree>
    <p:extLst>
      <p:ext uri="{BB962C8B-B14F-4D97-AF65-F5344CB8AC3E}">
        <p14:creationId xmlns:p14="http://schemas.microsoft.com/office/powerpoint/2010/main" val="4046354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4988"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7045137" y="336286"/>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685094" y="1852065"/>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7045137" y="4069998"/>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22" name="Action Button: Forward or Next 21">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graphicFrame>
        <p:nvGraphicFramePr>
          <p:cNvPr id="23" name="Group 119"/>
          <p:cNvGraphicFramePr>
            <a:graphicFrameLocks noGrp="1"/>
          </p:cNvGraphicFramePr>
          <p:nvPr>
            <p:extLst>
              <p:ext uri="{D42A27DB-BD31-4B8C-83A1-F6EECF244321}">
                <p14:modId xmlns:p14="http://schemas.microsoft.com/office/powerpoint/2010/main" val="3260384027"/>
              </p:ext>
            </p:extLst>
          </p:nvPr>
        </p:nvGraphicFramePr>
        <p:xfrm>
          <a:off x="573818" y="336286"/>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7: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24" name="Rectangle 119"/>
          <p:cNvSpPr>
            <a:spLocks noChangeArrowheads="1"/>
          </p:cNvSpPr>
          <p:nvPr/>
        </p:nvSpPr>
        <p:spPr bwMode="auto">
          <a:xfrm>
            <a:off x="200953" y="747781"/>
            <a:ext cx="3971686" cy="5724644"/>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endParaRPr lang="en-US" sz="600" b="1" dirty="0" smtClean="0">
              <a:latin typeface="+mn-lt"/>
            </a:endParaRPr>
          </a:p>
          <a:p>
            <a:pPr>
              <a:buNone/>
            </a:pPr>
            <a:r>
              <a:rPr lang="en-US" sz="2000" b="1" dirty="0" smtClean="0">
                <a:latin typeface="+mn-lt"/>
              </a:rPr>
              <a:t>What </a:t>
            </a:r>
            <a:r>
              <a:rPr lang="en-US" sz="2000" b="1" dirty="0">
                <a:latin typeface="+mn-lt"/>
              </a:rPr>
              <a:t>is this news story about</a:t>
            </a:r>
            <a:r>
              <a:rPr lang="en-US" sz="2000" b="1" dirty="0" smtClean="0">
                <a:latin typeface="+mn-lt"/>
              </a:rPr>
              <a:t>?</a:t>
            </a:r>
            <a:r>
              <a:rPr lang="en-US" sz="2000" b="1" dirty="0">
                <a:latin typeface="+mn-lt"/>
              </a:rPr>
              <a:t> </a:t>
            </a:r>
            <a:endParaRPr lang="en-US" sz="2000" b="1" dirty="0" smtClean="0">
              <a:latin typeface="+mn-lt"/>
            </a:endParaRPr>
          </a:p>
          <a:p>
            <a:endParaRPr lang="en-US" sz="2000" b="1" dirty="0">
              <a:latin typeface="+mn-lt"/>
            </a:endParaRPr>
          </a:p>
          <a:p>
            <a:r>
              <a:rPr lang="en-US" sz="2000" b="1" dirty="0" smtClean="0">
                <a:solidFill>
                  <a:srgbClr val="FF0000"/>
                </a:solidFill>
                <a:latin typeface="+mn-lt"/>
              </a:rPr>
              <a:t>Elementary Level: </a:t>
            </a:r>
          </a:p>
          <a:p>
            <a:pPr>
              <a:buNone/>
            </a:pPr>
            <a:r>
              <a:rPr lang="en-US" sz="2000" dirty="0" smtClean="0">
                <a:latin typeface="+mn-lt"/>
              </a:rPr>
              <a:t>A </a:t>
            </a:r>
            <a:r>
              <a:rPr lang="en-US" sz="2000" dirty="0">
                <a:latin typeface="+mn-lt"/>
              </a:rPr>
              <a:t>man says A.I. may be dangerous.</a:t>
            </a:r>
          </a:p>
          <a:p>
            <a:pPr>
              <a:buNone/>
            </a:pPr>
            <a:endParaRPr lang="en-US" sz="2000" dirty="0">
              <a:latin typeface="+mn-lt"/>
            </a:endParaRPr>
          </a:p>
          <a:p>
            <a:r>
              <a:rPr lang="en-US" sz="2000" b="1" dirty="0">
                <a:solidFill>
                  <a:srgbClr val="00B050"/>
                </a:solidFill>
                <a:latin typeface="+mn-lt"/>
              </a:rPr>
              <a:t>Intermediate Level:</a:t>
            </a:r>
            <a:r>
              <a:rPr lang="en-US" sz="2000" dirty="0">
                <a:solidFill>
                  <a:srgbClr val="00B050"/>
                </a:solidFill>
                <a:latin typeface="+mn-lt"/>
              </a:rPr>
              <a:t> </a:t>
            </a:r>
            <a:endParaRPr lang="en-US" sz="2000" dirty="0" smtClean="0">
              <a:solidFill>
                <a:srgbClr val="00B050"/>
              </a:solidFill>
              <a:latin typeface="+mn-lt"/>
            </a:endParaRPr>
          </a:p>
          <a:p>
            <a:pPr>
              <a:buNone/>
            </a:pPr>
            <a:r>
              <a:rPr lang="en-US" sz="2000" dirty="0" smtClean="0">
                <a:latin typeface="+mn-lt"/>
              </a:rPr>
              <a:t>A </a:t>
            </a:r>
            <a:r>
              <a:rPr lang="en-US" sz="2000" dirty="0">
                <a:latin typeface="+mn-lt"/>
              </a:rPr>
              <a:t>famous scientist is warning us about the dangers of smart robots and machines.</a:t>
            </a:r>
          </a:p>
          <a:p>
            <a:pPr>
              <a:buNone/>
            </a:pPr>
            <a:endParaRPr lang="en-US" sz="2000" dirty="0">
              <a:latin typeface="+mn-lt"/>
            </a:endParaRPr>
          </a:p>
          <a:p>
            <a:r>
              <a:rPr lang="en-US" sz="2000" b="1" dirty="0">
                <a:solidFill>
                  <a:srgbClr val="7030A0"/>
                </a:solidFill>
                <a:latin typeface="+mn-lt"/>
              </a:rPr>
              <a:t>Advanced Level:</a:t>
            </a:r>
            <a:r>
              <a:rPr lang="en-US" sz="2000" dirty="0">
                <a:solidFill>
                  <a:srgbClr val="7030A0"/>
                </a:solidFill>
                <a:latin typeface="+mn-lt"/>
              </a:rPr>
              <a:t> </a:t>
            </a:r>
            <a:endParaRPr lang="en-US" sz="2000" dirty="0" smtClean="0">
              <a:solidFill>
                <a:srgbClr val="7030A0"/>
              </a:solidFill>
              <a:latin typeface="+mn-lt"/>
            </a:endParaRPr>
          </a:p>
          <a:p>
            <a:pPr>
              <a:buNone/>
            </a:pPr>
            <a:r>
              <a:rPr lang="en-US" sz="2000" dirty="0" smtClean="0">
                <a:latin typeface="+mn-lt"/>
              </a:rPr>
              <a:t>Professor </a:t>
            </a:r>
            <a:r>
              <a:rPr lang="en-US" sz="2000" dirty="0">
                <a:latin typeface="+mn-lt"/>
              </a:rPr>
              <a:t>Hawking thinks that true artificial intelligence would be a threat to humanity since we would not be able to understand and control it</a:t>
            </a:r>
            <a:r>
              <a:rPr lang="en-US" sz="2000" dirty="0" smtClean="0">
                <a:latin typeface="+mn-lt"/>
              </a:rPr>
              <a:t>.</a:t>
            </a:r>
            <a:endParaRPr lang="en-US" sz="2000" dirty="0">
              <a:latin typeface="+mn-lt"/>
            </a:endParaRPr>
          </a:p>
        </p:txBody>
      </p:sp>
      <p:pic>
        <p:nvPicPr>
          <p:cNvPr id="25" name="8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rgbClr val="FF0000">
                <a:tint val="45000"/>
                <a:satMod val="400000"/>
              </a:srgbClr>
            </a:duotone>
          </a:blip>
          <a:stretch>
            <a:fillRect/>
          </a:stretch>
        </p:blipFill>
        <p:spPr>
          <a:xfrm>
            <a:off x="4389920" y="1547265"/>
            <a:ext cx="609600" cy="609600"/>
          </a:xfrm>
          <a:prstGeom prst="rect">
            <a:avLst/>
          </a:prstGeom>
        </p:spPr>
      </p:pic>
      <p:pic>
        <p:nvPicPr>
          <p:cNvPr id="26" name="8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373821" y="2544854"/>
            <a:ext cx="609600" cy="609600"/>
          </a:xfrm>
          <a:prstGeom prst="rect">
            <a:avLst/>
          </a:prstGeom>
        </p:spPr>
      </p:pic>
      <p:pic>
        <p:nvPicPr>
          <p:cNvPr id="27" name="8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399578" y="4198788"/>
            <a:ext cx="609600" cy="609600"/>
          </a:xfrm>
          <a:prstGeom prst="rect">
            <a:avLst/>
          </a:prstGeom>
        </p:spPr>
      </p:pic>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604" fill="hold"/>
                                        <p:tgtEl>
                                          <p:spTgt spid="25"/>
                                        </p:tgtEl>
                                      </p:cBhvr>
                                    </p:cmd>
                                  </p:childTnLst>
                                </p:cTn>
                              </p:par>
                            </p:childTnLst>
                          </p:cTn>
                        </p:par>
                      </p:childTnLst>
                    </p:cTn>
                  </p:par>
                </p:childTnLst>
              </p:cTn>
              <p:nextCondLst>
                <p:cond evt="onClick" delay="0">
                  <p:tgtEl>
                    <p:spTgt spid="25"/>
                  </p:tgtEl>
                </p:cond>
              </p:nextCondLst>
            </p:seq>
            <p:audio>
              <p:cMediaNode vol="80000">
                <p:cTn id="7" fill="hold" display="0">
                  <p:stCondLst>
                    <p:cond delay="indefinite"/>
                  </p:stCondLst>
                  <p:endCondLst>
                    <p:cond evt="onStopAudio" delay="0">
                      <p:tgtEl>
                        <p:sldTgt/>
                      </p:tgtEl>
                    </p:cond>
                  </p:endCondLst>
                </p:cTn>
                <p:tgtEl>
                  <p:spTgt spid="25"/>
                </p:tgtEl>
              </p:cMediaNode>
            </p:audio>
            <p:seq concurrent="1" nextAc="seek">
              <p:cTn id="8" restart="whenNotActive" fill="hold" evtFilter="cancelBubble" nodeType="interactiveSeq">
                <p:stCondLst>
                  <p:cond evt="onClick" delay="0">
                    <p:tgtEl>
                      <p:spTgt spid="26"/>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6606" fill="hold"/>
                                        <p:tgtEl>
                                          <p:spTgt spid="26"/>
                                        </p:tgtEl>
                                      </p:cBhvr>
                                    </p:cmd>
                                  </p:childTnLst>
                                </p:cTn>
                              </p:par>
                            </p:childTnLst>
                          </p:cTn>
                        </p:par>
                      </p:childTnLst>
                    </p:cTn>
                  </p:par>
                </p:childTnLst>
              </p:cTn>
              <p:nextCondLst>
                <p:cond evt="onClick" delay="0">
                  <p:tgtEl>
                    <p:spTgt spid="26"/>
                  </p:tgtEl>
                </p:cond>
              </p:nextCondLst>
            </p:seq>
            <p:audio>
              <p:cMediaNode vol="80000">
                <p:cTn id="13" fill="hold" display="0">
                  <p:stCondLst>
                    <p:cond delay="indefinite"/>
                  </p:stCondLst>
                  <p:endCondLst>
                    <p:cond evt="onStopAudio" delay="0">
                      <p:tgtEl>
                        <p:sldTgt/>
                      </p:tgtEl>
                    </p:cond>
                  </p:endCondLst>
                </p:cTn>
                <p:tgtEl>
                  <p:spTgt spid="26"/>
                </p:tgtEl>
              </p:cMediaNode>
            </p:audio>
            <p:seq concurrent="1" nextAc="seek">
              <p:cTn id="14" restart="whenNotActive" fill="hold" evtFilter="cancelBubble" nodeType="interactiveSeq">
                <p:stCondLst>
                  <p:cond evt="onClick" delay="0">
                    <p:tgtEl>
                      <p:spTgt spid="27"/>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0510" fill="hold"/>
                                        <p:tgtEl>
                                          <p:spTgt spid="27"/>
                                        </p:tgtEl>
                                      </p:cBhvr>
                                    </p:cmd>
                                  </p:childTnLst>
                                </p:cTn>
                              </p:par>
                            </p:childTnLst>
                          </p:cTn>
                        </p:par>
                      </p:childTnLst>
                    </p:cTn>
                  </p:par>
                </p:childTnLst>
              </p:cTn>
              <p:nextCondLst>
                <p:cond evt="onClick" delay="0">
                  <p:tgtEl>
                    <p:spTgt spid="27"/>
                  </p:tgtEl>
                </p:cond>
              </p:nextCondLst>
            </p:seq>
            <p:audio>
              <p:cMediaNode vol="80000">
                <p:cTn id="19" fill="hold" display="0">
                  <p:stCondLst>
                    <p:cond delay="indefinite"/>
                  </p:stCondLst>
                  <p:endCondLst>
                    <p:cond evt="onStopAudio" delay="0">
                      <p:tgtEl>
                        <p:sldTgt/>
                      </p:tgtEl>
                    </p:cond>
                  </p:endCondLst>
                </p:cTn>
                <p:tgtEl>
                  <p:spTgt spid="2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1117395108"/>
              </p:ext>
            </p:extLst>
          </p:nvPr>
        </p:nvGraphicFramePr>
        <p:xfrm>
          <a:off x="1801865" y="1303319"/>
          <a:ext cx="2578974" cy="705785"/>
        </p:xfrm>
        <a:graphic>
          <a:graphicData uri="http://schemas.openxmlformats.org/drawingml/2006/table">
            <a:tbl>
              <a:tblPr/>
              <a:tblGrid>
                <a:gridCol w="2578974"/>
              </a:tblGrid>
              <a:tr h="70578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1251</TotalTime>
  <Words>650</Words>
  <Application>Microsoft Office PowerPoint</Application>
  <PresentationFormat>Widescreen</PresentationFormat>
  <Paragraphs>65</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oot</cp:lastModifiedBy>
  <cp:revision>127</cp:revision>
  <dcterms:created xsi:type="dcterms:W3CDTF">2015-01-09T05:03:30Z</dcterms:created>
  <dcterms:modified xsi:type="dcterms:W3CDTF">2016-01-16T06:32:20Z</dcterms:modified>
</cp:coreProperties>
</file>