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8" r:id="rId3"/>
    <p:sldId id="281" r:id="rId4"/>
    <p:sldId id="282" r:id="rId5"/>
    <p:sldId id="280" r:id="rId6"/>
    <p:sldId id="266" r:id="rId7"/>
    <p:sldId id="259" r:id="rId8"/>
  </p:sldIdLst>
  <p:sldSz cx="12192000" cy="6858000"/>
  <p:notesSz cx="6858000" cy="9144000"/>
  <p:defaultTex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sinee.wim" initials="N" lastIdx="1" clrIdx="0">
    <p:extLst>
      <p:ext uri="{19B8F6BF-5375-455C-9EA6-DF929625EA0E}">
        <p15:presenceInfo xmlns:p15="http://schemas.microsoft.com/office/powerpoint/2012/main" userId="Natsinee.wi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79" autoAdjust="0"/>
    <p:restoredTop sz="94660"/>
  </p:normalViewPr>
  <p:slideViewPr>
    <p:cSldViewPr snapToGrid="0">
      <p:cViewPr varScale="1">
        <p:scale>
          <a:sx n="74" d="100"/>
          <a:sy n="74" d="100"/>
        </p:scale>
        <p:origin x="58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th-TH"/>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712929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946769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2630451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0632708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th-TH"/>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99119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p>
            <a:fld id="{5384EB05-FF51-41A1-A459-8DEEADF2D49F}" type="datetimeFigureOut">
              <a:rPr lang="th-TH" smtClean="0"/>
              <a:t>16/01/59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0366188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th-TH"/>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p>
            <a:fld id="{5384EB05-FF51-41A1-A459-8DEEADF2D49F}" type="datetimeFigureOut">
              <a:rPr lang="th-TH" smtClean="0"/>
              <a:t>16/01/59</a:t>
            </a:fld>
            <a:endParaRPr lang="th-TH"/>
          </a:p>
        </p:txBody>
      </p:sp>
      <p:sp>
        <p:nvSpPr>
          <p:cNvPr id="8" name="Footer Placeholder 7"/>
          <p:cNvSpPr>
            <a:spLocks noGrp="1"/>
          </p:cNvSpPr>
          <p:nvPr>
            <p:ph type="ftr" sz="quarter" idx="11"/>
          </p:nvPr>
        </p:nvSpPr>
        <p:spPr/>
        <p:txBody>
          <a:bodyPr/>
          <a:lstStyle/>
          <a:p>
            <a:endParaRPr lang="th-TH"/>
          </a:p>
        </p:txBody>
      </p:sp>
      <p:sp>
        <p:nvSpPr>
          <p:cNvPr id="9" name="Slide Number Placeholder 8"/>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488243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p>
            <a:fld id="{5384EB05-FF51-41A1-A459-8DEEADF2D49F}" type="datetimeFigureOut">
              <a:rPr lang="th-TH" smtClean="0"/>
              <a:t>16/01/59</a:t>
            </a:fld>
            <a:endParaRPr lang="th-TH"/>
          </a:p>
        </p:txBody>
      </p:sp>
      <p:sp>
        <p:nvSpPr>
          <p:cNvPr id="4" name="Footer Placeholder 3"/>
          <p:cNvSpPr>
            <a:spLocks noGrp="1"/>
          </p:cNvSpPr>
          <p:nvPr>
            <p:ph type="ftr" sz="quarter" idx="11"/>
          </p:nvPr>
        </p:nvSpPr>
        <p:spPr/>
        <p:txBody>
          <a:bodyPr/>
          <a:lstStyle/>
          <a:p>
            <a:endParaRPr lang="th-TH"/>
          </a:p>
        </p:txBody>
      </p:sp>
      <p:sp>
        <p:nvSpPr>
          <p:cNvPr id="5" name="Slide Number Placeholder 4"/>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5073911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84EB05-FF51-41A1-A459-8DEEADF2D49F}" type="datetimeFigureOut">
              <a:rPr lang="th-TH" smtClean="0"/>
              <a:t>16/01/59</a:t>
            </a:fld>
            <a:endParaRPr lang="th-TH"/>
          </a:p>
        </p:txBody>
      </p:sp>
      <p:sp>
        <p:nvSpPr>
          <p:cNvPr id="3" name="Footer Placeholder 2"/>
          <p:cNvSpPr>
            <a:spLocks noGrp="1"/>
          </p:cNvSpPr>
          <p:nvPr>
            <p:ph type="ftr" sz="quarter" idx="11"/>
          </p:nvPr>
        </p:nvSpPr>
        <p:spPr/>
        <p:txBody>
          <a:bodyPr/>
          <a:lstStyle/>
          <a:p>
            <a:endParaRPr lang="th-TH"/>
          </a:p>
        </p:txBody>
      </p:sp>
      <p:sp>
        <p:nvSpPr>
          <p:cNvPr id="4" name="Slide Number Placeholder 3"/>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245460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16/01/59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1897170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16/01/59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4018897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th-TH"/>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84EB05-FF51-41A1-A459-8DEEADF2D49F}" type="datetimeFigureOut">
              <a:rPr lang="th-TH" smtClean="0"/>
              <a:t>16/01/59</a:t>
            </a:fld>
            <a:endParaRPr lang="th-TH"/>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h-TH"/>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607722-B84F-42F9-8A75-3C1810FB4BC1}" type="slidenum">
              <a:rPr lang="th-TH" smtClean="0"/>
              <a:t>‹#›</a:t>
            </a:fld>
            <a:endParaRPr lang="th-TH"/>
          </a:p>
        </p:txBody>
      </p:sp>
    </p:spTree>
    <p:extLst>
      <p:ext uri="{BB962C8B-B14F-4D97-AF65-F5344CB8AC3E}">
        <p14:creationId xmlns:p14="http://schemas.microsoft.com/office/powerpoint/2010/main" val="3653713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audio" Target="../media/media4.wav"/><Relationship Id="rId13" Type="http://schemas.openxmlformats.org/officeDocument/2006/relationships/image" Target="../media/image6.png"/><Relationship Id="rId3" Type="http://schemas.microsoft.com/office/2007/relationships/media" Target="../media/media2.wav"/><Relationship Id="rId7" Type="http://schemas.microsoft.com/office/2007/relationships/media" Target="../media/media4.wav"/><Relationship Id="rId12" Type="http://schemas.openxmlformats.org/officeDocument/2006/relationships/image" Target="../media/image5.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audio" Target="../media/media3.wav"/><Relationship Id="rId11" Type="http://schemas.openxmlformats.org/officeDocument/2006/relationships/image" Target="../media/image4.png"/><Relationship Id="rId5" Type="http://schemas.microsoft.com/office/2007/relationships/media" Target="../media/media3.wav"/><Relationship Id="rId10" Type="http://schemas.openxmlformats.org/officeDocument/2006/relationships/image" Target="../media/image3.png"/><Relationship Id="rId4" Type="http://schemas.openxmlformats.org/officeDocument/2006/relationships/audio" Target="../media/media2.wav"/><Relationship Id="rId9" Type="http://schemas.openxmlformats.org/officeDocument/2006/relationships/slideLayout" Target="../slideLayouts/slideLayout2.xml"/><Relationship Id="rId1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av"/><Relationship Id="rId1" Type="http://schemas.microsoft.com/office/2007/relationships/media" Target="../media/media5.wav"/><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3" Type="http://schemas.microsoft.com/office/2007/relationships/media" Target="../media/media7.wav"/><Relationship Id="rId7" Type="http://schemas.openxmlformats.org/officeDocument/2006/relationships/slideLayout" Target="../slideLayouts/slideLayout2.xml"/><Relationship Id="rId2" Type="http://schemas.openxmlformats.org/officeDocument/2006/relationships/audio" Target="../media/media6.wav"/><Relationship Id="rId1" Type="http://schemas.microsoft.com/office/2007/relationships/media" Target="../media/media6.wav"/><Relationship Id="rId6" Type="http://schemas.openxmlformats.org/officeDocument/2006/relationships/audio" Target="../media/media8.wav"/><Relationship Id="rId5" Type="http://schemas.microsoft.com/office/2007/relationships/media" Target="../media/media8.wav"/><Relationship Id="rId4" Type="http://schemas.openxmlformats.org/officeDocument/2006/relationships/audio" Target="../media/media7.wav"/><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562165"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4" name="Rectangle 3"/>
          <p:cNvSpPr/>
          <p:nvPr/>
        </p:nvSpPr>
        <p:spPr>
          <a:xfrm>
            <a:off x="5688117" y="0"/>
            <a:ext cx="87404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8" name="Text Box 73"/>
          <p:cNvSpPr txBox="1">
            <a:spLocks noChangeArrowheads="1"/>
          </p:cNvSpPr>
          <p:nvPr/>
        </p:nvSpPr>
        <p:spPr bwMode="auto">
          <a:xfrm>
            <a:off x="7335568" y="3853767"/>
            <a:ext cx="4435978" cy="2535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FontTx/>
              <a:buNone/>
            </a:pPr>
            <a:r>
              <a:rPr lang="th-TH" altLang="en-US" sz="3200" b="1" dirty="0" smtClean="0">
                <a:latin typeface="Calibri" panose="020F0502020204030204" pitchFamily="34" charset="0"/>
                <a:cs typeface="+mn-cs"/>
              </a:rPr>
              <a:t>สื่อการเรียนรู้ด้วยตัวเอง</a:t>
            </a:r>
          </a:p>
          <a:p>
            <a:pPr algn="ctr" eaLnBrk="1" hangingPunct="1">
              <a:spcBef>
                <a:spcPct val="50000"/>
              </a:spcBef>
              <a:buFontTx/>
              <a:buNone/>
            </a:pPr>
            <a:r>
              <a:rPr lang="th-TH" altLang="en-US" sz="3200" b="1" dirty="0" smtClean="0">
                <a:latin typeface="Calibri" panose="020F0502020204030204" pitchFamily="34" charset="0"/>
                <a:cs typeface="+mn-cs"/>
              </a:rPr>
              <a:t>ชุดการฝึกพูดเกี่ยวกับข่าว</a:t>
            </a:r>
          </a:p>
          <a:p>
            <a:pPr algn="ctr" eaLnBrk="1" hangingPunct="1">
              <a:spcBef>
                <a:spcPct val="50000"/>
              </a:spcBef>
              <a:buFontTx/>
              <a:buNone/>
            </a:pPr>
            <a:r>
              <a:rPr lang="th-TH" altLang="en-US" sz="3200" b="1" dirty="0" smtClean="0">
                <a:latin typeface="Calibri" panose="020F0502020204030204" pitchFamily="34" charset="0"/>
                <a:cs typeface="+mn-cs"/>
              </a:rPr>
              <a:t>เรื่องที่ </a:t>
            </a:r>
            <a:r>
              <a:rPr lang="en-US" altLang="en-US" sz="2400" dirty="0" smtClean="0">
                <a:latin typeface="Calibri" panose="020F0502020204030204" pitchFamily="34" charset="0"/>
                <a:cs typeface="+mn-cs"/>
              </a:rPr>
              <a:t>6</a:t>
            </a:r>
            <a:endParaRPr lang="th-TH" altLang="en-US" sz="2400" dirty="0" smtClean="0">
              <a:latin typeface="Calibri" panose="020F0502020204030204" pitchFamily="34" charset="0"/>
              <a:cs typeface="+mn-cs"/>
            </a:endParaRPr>
          </a:p>
          <a:p>
            <a:pPr algn="ctr" eaLnBrk="1" hangingPunct="1">
              <a:spcBef>
                <a:spcPct val="50000"/>
              </a:spcBef>
              <a:buFontTx/>
              <a:buNone/>
            </a:pPr>
            <a:r>
              <a:rPr lang="en-US" altLang="en-US" sz="2000" b="1" dirty="0" smtClean="0">
                <a:latin typeface="Calibri" panose="020F0502020204030204" pitchFamily="34" charset="0"/>
              </a:rPr>
              <a:t>Talking about news</a:t>
            </a:r>
          </a:p>
        </p:txBody>
      </p:sp>
      <p:sp>
        <p:nvSpPr>
          <p:cNvPr id="19" name="Text Box 5"/>
          <p:cNvSpPr txBox="1">
            <a:spLocks noChangeArrowheads="1"/>
          </p:cNvSpPr>
          <p:nvPr/>
        </p:nvSpPr>
        <p:spPr bwMode="auto">
          <a:xfrm>
            <a:off x="7362937" y="6320241"/>
            <a:ext cx="3906076"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eaLnBrk="1" hangingPunct="1">
              <a:spcBef>
                <a:spcPct val="0"/>
              </a:spcBef>
              <a:buFontTx/>
              <a:buNone/>
            </a:pPr>
            <a:r>
              <a:rPr lang="en-US" altLang="th-TH" sz="1200" dirty="0">
                <a:latin typeface="Calibri" panose="020F0502020204030204" pitchFamily="34" charset="0"/>
              </a:rPr>
              <a:t>Copyright © </a:t>
            </a:r>
            <a:r>
              <a:rPr lang="en-US" altLang="th-TH" sz="1200" dirty="0" smtClean="0">
                <a:latin typeface="Calibri" panose="020F0502020204030204" pitchFamily="34" charset="0"/>
              </a:rPr>
              <a:t>2015 </a:t>
            </a:r>
            <a:r>
              <a:rPr lang="en-US" altLang="th-TH" sz="1200" dirty="0">
                <a:latin typeface="Calibri" panose="020F0502020204030204" pitchFamily="34" charset="0"/>
              </a:rPr>
              <a:t>Self-access Learning Centre, KMUTT </a:t>
            </a:r>
            <a:endParaRPr lang="th-TH" altLang="th-TH" sz="1200" dirty="0">
              <a:latin typeface="Calibri" panose="020F050202020403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52825" y="416859"/>
            <a:ext cx="4016188" cy="3012141"/>
          </a:xfrm>
          <a:prstGeom prst="rect">
            <a:avLst/>
          </a:prstGeom>
        </p:spPr>
      </p:pic>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Tree>
    <p:extLst>
      <p:ext uri="{BB962C8B-B14F-4D97-AF65-F5344CB8AC3E}">
        <p14:creationId xmlns:p14="http://schemas.microsoft.com/office/powerpoint/2010/main" val="18811568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35510" y="9793"/>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22" name="Text Box 73"/>
          <p:cNvSpPr txBox="1">
            <a:spLocks noChangeArrowheads="1"/>
          </p:cNvSpPr>
          <p:nvPr/>
        </p:nvSpPr>
        <p:spPr bwMode="auto">
          <a:xfrm>
            <a:off x="405937" y="153367"/>
            <a:ext cx="3346475" cy="1581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spcBef>
                <a:spcPct val="0"/>
              </a:spcBef>
              <a:buNone/>
            </a:pPr>
            <a:r>
              <a:rPr lang="th-TH" altLang="en-US" sz="3200" b="1" dirty="0" smtClean="0">
                <a:latin typeface="Calibri" panose="020F0502020204030204" pitchFamily="34" charset="0"/>
                <a:cs typeface="Cordia New" panose="020B0304020202020204" pitchFamily="34" charset="-34"/>
              </a:rPr>
              <a:t>การใช้สื่อชิ้นนี้เพื่อพัฒนาตัวคุณเอง</a:t>
            </a:r>
          </a:p>
          <a:p>
            <a:pPr>
              <a:spcBef>
                <a:spcPct val="0"/>
              </a:spcBef>
              <a:buNone/>
            </a:pPr>
            <a:r>
              <a:rPr lang="th-TH" altLang="en-US" sz="3200" b="1" dirty="0" smtClean="0">
                <a:latin typeface="Calibri" panose="020F0502020204030204" pitchFamily="34" charset="0"/>
                <a:cs typeface="Cordia New" panose="020B0304020202020204" pitchFamily="34" charset="-34"/>
              </a:rPr>
              <a:t>ให้ประสบความสำเร็จ</a:t>
            </a:r>
            <a:endParaRPr lang="en-US" altLang="en-US" sz="3200" b="1" dirty="0">
              <a:latin typeface="Calibri" panose="020F0502020204030204" pitchFamily="34" charset="0"/>
              <a:cs typeface="Cordia New" panose="020B0304020202020204" pitchFamily="34" charset="-34"/>
            </a:endParaRPr>
          </a:p>
        </p:txBody>
      </p:sp>
      <p:sp>
        <p:nvSpPr>
          <p:cNvPr id="24" name="Rectangle 119"/>
          <p:cNvSpPr>
            <a:spLocks noChangeArrowheads="1"/>
          </p:cNvSpPr>
          <p:nvPr/>
        </p:nvSpPr>
        <p:spPr bwMode="auto">
          <a:xfrm>
            <a:off x="101962" y="1932175"/>
            <a:ext cx="5366667" cy="4154984"/>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marL="457200" indent="-457200"/>
            <a:r>
              <a:rPr lang="th-TH" altLang="th-TH" sz="2400" dirty="0" smtClean="0">
                <a:latin typeface="Cordia New" panose="020B0304020202020204" pitchFamily="34" charset="-34"/>
                <a:cs typeface="Cordia New" panose="020B0304020202020204" pitchFamily="34" charset="-34"/>
              </a:rPr>
              <a:t>สื่อชิ้นนี้ประกอบด้วยข่าวสั้นๆจำนวน 1 ข่าว สำหรับฝึกการพูด</a:t>
            </a:r>
          </a:p>
          <a:p>
            <a:pPr marL="457200" indent="-457200"/>
            <a:r>
              <a:rPr lang="th-TH" altLang="th-TH" sz="2400" dirty="0" smtClean="0">
                <a:latin typeface="Cordia New" panose="020B0304020202020204" pitchFamily="34" charset="-34"/>
                <a:cs typeface="Cordia New" panose="020B0304020202020204" pitchFamily="34" charset="-34"/>
              </a:rPr>
              <a:t>คุณสามารถฝึกด้วยตนเองโดยอ่านคำแนะนำและศึกษาตัวอย่างก่อนพูด</a:t>
            </a:r>
          </a:p>
          <a:p>
            <a:pPr marL="457200" indent="-457200"/>
            <a:r>
              <a:rPr lang="th-TH" altLang="th-TH" sz="2400" dirty="0" smtClean="0">
                <a:latin typeface="Cordia New" panose="020B0304020202020204" pitchFamily="34" charset="-34"/>
                <a:cs typeface="Cordia New" panose="020B0304020202020204" pitchFamily="34" charset="-34"/>
              </a:rPr>
              <a:t>ทำความเข้าใจความแตกต่างระหว่างการพูด ซึ่งแบ่งระดับความยาก-ง่ายออกเป็น 3 ระดับ</a:t>
            </a:r>
          </a:p>
          <a:p>
            <a:pPr marL="457200" indent="-457200"/>
            <a:r>
              <a:rPr lang="th-TH" altLang="th-TH" sz="2400" dirty="0" smtClean="0">
                <a:latin typeface="Cordia New" panose="020B0304020202020204" pitchFamily="34" charset="-34"/>
                <a:cs typeface="Cordia New" panose="020B0304020202020204" pitchFamily="34" charset="-34"/>
              </a:rPr>
              <a:t>ลองอ่านหรือฟังข่าวและฝึกพูดเกี่ยวกับข่าวด้วยตัวเอง</a:t>
            </a:r>
          </a:p>
          <a:p>
            <a:pPr marL="457200" indent="-457200"/>
            <a:r>
              <a:rPr lang="th-TH" altLang="th-TH" sz="2400" dirty="0" smtClean="0">
                <a:latin typeface="Cordia New" panose="020B0304020202020204" pitchFamily="34" charset="-34"/>
                <a:cs typeface="Cordia New" panose="020B0304020202020204" pitchFamily="34" charset="-34"/>
              </a:rPr>
              <a:t>ตรวจสอบการพูดกับเฉลย</a:t>
            </a:r>
          </a:p>
          <a:p>
            <a:pPr marL="457200" indent="-457200"/>
            <a:r>
              <a:rPr lang="th-TH" altLang="th-TH" sz="2400" dirty="0" smtClean="0">
                <a:latin typeface="Cordia New" panose="020B0304020202020204" pitchFamily="34" charset="-34"/>
                <a:cs typeface="Cordia New" panose="020B0304020202020204" pitchFamily="34" charset="-34"/>
              </a:rPr>
              <a:t>เมื่อฝึกพูดจากสื่อชุดนี้จนชำนาญแล้วคุณก็สามารถเลือกข่าวจากแหล่งต่างๆเพื่อฝึกฝนได้ด้วยตัวเองต่อไป</a:t>
            </a:r>
          </a:p>
        </p:txBody>
      </p:sp>
      <p:sp>
        <p:nvSpPr>
          <p:cNvPr id="17" name="Rectangle 119"/>
          <p:cNvSpPr>
            <a:spLocks noChangeArrowheads="1"/>
          </p:cNvSpPr>
          <p:nvPr/>
        </p:nvSpPr>
        <p:spPr bwMode="auto">
          <a:xfrm>
            <a:off x="6786700" y="359193"/>
            <a:ext cx="4968807" cy="584775"/>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r>
              <a:rPr lang="th-TH" altLang="th-TH" sz="3200" b="1" dirty="0" smtClean="0">
                <a:latin typeface="Cordia New" panose="020B0304020202020204" pitchFamily="34" charset="-34"/>
                <a:cs typeface="Cordia New" panose="020B0304020202020204" pitchFamily="34" charset="-34"/>
              </a:rPr>
              <a:t>ข้อแนะนำการพูดเกี่ยวกับข่าว</a:t>
            </a:r>
            <a:endParaRPr lang="th-TH" altLang="th-TH" sz="3200" b="1" dirty="0">
              <a:latin typeface="Cordia New" panose="020B0304020202020204" pitchFamily="34" charset="-34"/>
              <a:cs typeface="Cordia New" panose="020B0304020202020204" pitchFamily="34" charset="-34"/>
            </a:endParaRPr>
          </a:p>
        </p:txBody>
      </p:sp>
      <p:sp>
        <p:nvSpPr>
          <p:cNvPr id="21" name="Text Box 73"/>
          <p:cNvSpPr txBox="1">
            <a:spLocks noChangeArrowheads="1"/>
          </p:cNvSpPr>
          <p:nvPr/>
        </p:nvSpPr>
        <p:spPr bwMode="auto">
          <a:xfrm>
            <a:off x="6817046" y="1311432"/>
            <a:ext cx="4992329" cy="537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spcBef>
                <a:spcPct val="0"/>
              </a:spcBef>
              <a:buNone/>
            </a:pPr>
            <a:endParaRPr lang="th-TH" altLang="en-US" sz="1400" dirty="0">
              <a:latin typeface="Calibri" panose="020F0502020204030204" pitchFamily="34" charset="0"/>
              <a:cs typeface="Cordia New" panose="020B0304020202020204" pitchFamily="34" charset="-34"/>
            </a:endParaRPr>
          </a:p>
          <a:p>
            <a:pPr>
              <a:spcBef>
                <a:spcPct val="0"/>
              </a:spcBef>
              <a:buNone/>
            </a:pPr>
            <a:r>
              <a:rPr lang="th-TH" altLang="en-US" sz="2600" dirty="0" smtClean="0">
                <a:latin typeface="Calibri" panose="020F0502020204030204" pitchFamily="34" charset="0"/>
                <a:cs typeface="Cordia New" panose="020B0304020202020204" pitchFamily="34" charset="-34"/>
              </a:rPr>
              <a:t>หลักการง่ายๆในการพูดเกี่ยวกับข่าวที่คุณอ่านหรือฟังคือ </a:t>
            </a:r>
          </a:p>
          <a:p>
            <a:pPr>
              <a:spcBef>
                <a:spcPct val="0"/>
              </a:spcBef>
              <a:buNone/>
            </a:pPr>
            <a:r>
              <a:rPr lang="th-TH" altLang="en-US" sz="2600" dirty="0" smtClean="0">
                <a:latin typeface="Calibri" panose="020F0502020204030204" pitchFamily="34" charset="0"/>
                <a:cs typeface="Cordia New" panose="020B0304020202020204" pitchFamily="34" charset="-34"/>
              </a:rPr>
              <a:t>1. ทำความเข้าใจข่าว โดยให้ความสนใจต่อสิ่งต่อไปนี้</a:t>
            </a:r>
            <a:r>
              <a:rPr lang="en-US" sz="2000" b="1" dirty="0" smtClean="0">
                <a:cs typeface="+mn-cs"/>
              </a:rPr>
              <a:t>What</a:t>
            </a:r>
            <a:r>
              <a:rPr lang="en-US" sz="2000" dirty="0" smtClean="0">
                <a:cs typeface="+mn-cs"/>
              </a:rPr>
              <a:t> </a:t>
            </a:r>
            <a:r>
              <a:rPr lang="th-TH" sz="2000" dirty="0" smtClean="0">
                <a:cs typeface="+mn-cs"/>
              </a:rPr>
              <a:t>    เกิดอะไรขึ้น</a:t>
            </a:r>
            <a:endParaRPr lang="th-TH" sz="2000" dirty="0">
              <a:cs typeface="+mn-cs"/>
            </a:endParaRPr>
          </a:p>
          <a:p>
            <a:pPr>
              <a:buNone/>
            </a:pPr>
            <a:r>
              <a:rPr lang="en-US" sz="2000" b="1" dirty="0" smtClean="0">
                <a:cs typeface="+mn-cs"/>
              </a:rPr>
              <a:t>Who </a:t>
            </a:r>
            <a:r>
              <a:rPr lang="th-TH" sz="2000" b="1" dirty="0" smtClean="0">
                <a:cs typeface="+mn-cs"/>
              </a:rPr>
              <a:t>     </a:t>
            </a:r>
            <a:r>
              <a:rPr lang="th-TH" sz="2000" dirty="0" smtClean="0">
                <a:cs typeface="+mn-cs"/>
              </a:rPr>
              <a:t>มี</a:t>
            </a:r>
            <a:r>
              <a:rPr lang="th-TH" sz="2000" dirty="0">
                <a:cs typeface="+mn-cs"/>
              </a:rPr>
              <a:t>ใครเกี่ยวข้อง</a:t>
            </a:r>
            <a:r>
              <a:rPr lang="en-US" sz="2000" dirty="0" smtClean="0">
                <a:cs typeface="+mn-cs"/>
              </a:rPr>
              <a:t>,</a:t>
            </a:r>
            <a:r>
              <a:rPr lang="th-TH" sz="2000" dirty="0" smtClean="0">
                <a:cs typeface="+mn-cs"/>
              </a:rPr>
              <a:t>ได้รับผลกระทบอะไร</a:t>
            </a:r>
            <a:endParaRPr lang="en-US" sz="2000" dirty="0">
              <a:cs typeface="+mn-cs"/>
            </a:endParaRPr>
          </a:p>
          <a:p>
            <a:pPr>
              <a:buNone/>
            </a:pPr>
            <a:r>
              <a:rPr lang="en-US" sz="2000" b="1" dirty="0" smtClean="0">
                <a:cs typeface="+mn-cs"/>
              </a:rPr>
              <a:t>When </a:t>
            </a:r>
            <a:r>
              <a:rPr lang="th-TH" sz="2000" b="1" dirty="0" smtClean="0">
                <a:cs typeface="+mn-cs"/>
              </a:rPr>
              <a:t>  </a:t>
            </a:r>
            <a:r>
              <a:rPr lang="th-TH" sz="2000" dirty="0" smtClean="0">
                <a:cs typeface="+mn-cs"/>
              </a:rPr>
              <a:t>เหตุการณ์เกิดขึ้นเมื่อไร</a:t>
            </a:r>
            <a:endParaRPr lang="en-US" sz="2000" dirty="0">
              <a:cs typeface="+mn-cs"/>
            </a:endParaRPr>
          </a:p>
          <a:p>
            <a:pPr>
              <a:buNone/>
            </a:pPr>
            <a:r>
              <a:rPr lang="en-US" sz="2000" b="1" dirty="0" smtClean="0">
                <a:cs typeface="+mn-cs"/>
              </a:rPr>
              <a:t>Where</a:t>
            </a:r>
            <a:r>
              <a:rPr lang="en-US" sz="2000" dirty="0" smtClean="0">
                <a:cs typeface="+mn-cs"/>
              </a:rPr>
              <a:t> </a:t>
            </a:r>
            <a:r>
              <a:rPr lang="th-TH" sz="2000" dirty="0" smtClean="0">
                <a:cs typeface="+mn-cs"/>
              </a:rPr>
              <a:t> เหตุการณ์เกิดขึ้นที่ไหน</a:t>
            </a:r>
            <a:endParaRPr lang="en-US" sz="2000" dirty="0">
              <a:cs typeface="+mn-cs"/>
            </a:endParaRPr>
          </a:p>
          <a:p>
            <a:pPr>
              <a:buNone/>
            </a:pPr>
            <a:r>
              <a:rPr lang="en-US" sz="2000" b="1" dirty="0" smtClean="0">
                <a:cs typeface="+mn-cs"/>
              </a:rPr>
              <a:t>How</a:t>
            </a:r>
            <a:r>
              <a:rPr lang="en-US" sz="2000" dirty="0" smtClean="0">
                <a:cs typeface="+mn-cs"/>
              </a:rPr>
              <a:t> </a:t>
            </a:r>
            <a:r>
              <a:rPr lang="th-TH" sz="2000" dirty="0" smtClean="0">
                <a:cs typeface="+mn-cs"/>
              </a:rPr>
              <a:t>      เหตุการณ์เกิดขึ้นได้อย่างไร</a:t>
            </a:r>
            <a:r>
              <a:rPr lang="en-US" sz="2000" dirty="0" smtClean="0">
                <a:cs typeface="+mn-cs"/>
              </a:rPr>
              <a:t/>
            </a:r>
            <a:br>
              <a:rPr lang="en-US" sz="2000" dirty="0" smtClean="0">
                <a:cs typeface="+mn-cs"/>
              </a:rPr>
            </a:br>
            <a:r>
              <a:rPr lang="en-US" sz="2000" b="1" dirty="0" smtClean="0">
                <a:cs typeface="+mn-cs"/>
              </a:rPr>
              <a:t>Why</a:t>
            </a:r>
            <a:r>
              <a:rPr lang="en-US" sz="2000" dirty="0" smtClean="0">
                <a:cs typeface="+mn-cs"/>
              </a:rPr>
              <a:t> </a:t>
            </a:r>
            <a:r>
              <a:rPr lang="th-TH" sz="2000" dirty="0" smtClean="0">
                <a:cs typeface="+mn-cs"/>
              </a:rPr>
              <a:t>      ทำไมถึงเกิดเหตุการณ์นี้</a:t>
            </a:r>
          </a:p>
          <a:p>
            <a:pPr>
              <a:buNone/>
            </a:pPr>
            <a:r>
              <a:rPr lang="th-TH" sz="2600" dirty="0" smtClean="0">
                <a:cs typeface="+mn-cs"/>
              </a:rPr>
              <a:t>2. ฝึกรวมรวมความคิด</a:t>
            </a:r>
          </a:p>
          <a:p>
            <a:pPr>
              <a:buNone/>
            </a:pPr>
            <a:r>
              <a:rPr lang="th-TH" sz="2600" dirty="0" smtClean="0">
                <a:cs typeface="+mn-cs"/>
              </a:rPr>
              <a:t>3. ลองฝึกพูดด้วยโครงสร้างประโยคที่ไม่ซับซ้อน หลังจากนั้นฝึกพูดด้วยประโยคที่มีความซับซ้อนระดับต่างๆ</a:t>
            </a:r>
            <a:endParaRPr lang="en-US" sz="2600" dirty="0" smtClean="0">
              <a:cs typeface="+mn-cs"/>
            </a:endParaRPr>
          </a:p>
        </p:txBody>
      </p:sp>
      <p:pic>
        <p:nvPicPr>
          <p:cNvPr id="25" name="Picture 7" descr="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9089" y="82774"/>
            <a:ext cx="1182659" cy="17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ction Button: Forward or Next 8">
            <a:hlinkClick r:id="" action="ppaction://hlinkshowjump?jump=previousslide" highlightClick="1"/>
          </p:cNvPr>
          <p:cNvSpPr/>
          <p:nvPr/>
        </p:nvSpPr>
        <p:spPr>
          <a:xfrm flipH="1">
            <a:off x="244697" y="6284765"/>
            <a:ext cx="669934"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Tree>
    <p:extLst>
      <p:ext uri="{BB962C8B-B14F-4D97-AF65-F5344CB8AC3E}">
        <p14:creationId xmlns:p14="http://schemas.microsoft.com/office/powerpoint/2010/main" val="28720943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graphicFrame>
        <p:nvGraphicFramePr>
          <p:cNvPr id="21" name="Group 119"/>
          <p:cNvGraphicFramePr>
            <a:graphicFrameLocks noGrp="1"/>
          </p:cNvGraphicFramePr>
          <p:nvPr>
            <p:extLst/>
          </p:nvPr>
        </p:nvGraphicFramePr>
        <p:xfrm>
          <a:off x="579870" y="375028"/>
          <a:ext cx="3366251" cy="944910"/>
        </p:xfrm>
        <a:graphic>
          <a:graphicData uri="http://schemas.openxmlformats.org/drawingml/2006/table">
            <a:tbl>
              <a:tblPr/>
              <a:tblGrid>
                <a:gridCol w="3366251"/>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อ่านหรือฟังข่าวและศึกษาตัวอย่างการพูดในหน้าถัดไป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0" name="Rectangle 119"/>
          <p:cNvSpPr>
            <a:spLocks noChangeArrowheads="1"/>
          </p:cNvSpPr>
          <p:nvPr/>
        </p:nvSpPr>
        <p:spPr bwMode="auto">
          <a:xfrm>
            <a:off x="437882" y="1538031"/>
            <a:ext cx="4674035" cy="4632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00" dirty="0" smtClean="0">
                <a:latin typeface="+mn-lt"/>
              </a:rPr>
              <a:t>   </a:t>
            </a:r>
            <a:r>
              <a:rPr lang="en-US" sz="1850" dirty="0" smtClean="0">
                <a:latin typeface="+mn-lt"/>
              </a:rPr>
              <a:t>Singapore </a:t>
            </a:r>
            <a:r>
              <a:rPr lang="en-US" sz="1850" dirty="0">
                <a:latin typeface="+mn-lt"/>
              </a:rPr>
              <a:t>is celebrating its </a:t>
            </a:r>
            <a:r>
              <a:rPr lang="en-US" sz="1850" dirty="0" smtClean="0">
                <a:latin typeface="+mn-lt"/>
              </a:rPr>
              <a:t>50</a:t>
            </a:r>
            <a:r>
              <a:rPr lang="en-US" sz="1850" baseline="30000" dirty="0" smtClean="0">
                <a:latin typeface="+mn-lt"/>
              </a:rPr>
              <a:t>th </a:t>
            </a:r>
            <a:r>
              <a:rPr lang="en-US" sz="1850" dirty="0" smtClean="0">
                <a:latin typeface="+mn-lt"/>
              </a:rPr>
              <a:t>anniversary </a:t>
            </a:r>
            <a:r>
              <a:rPr lang="en-US" sz="1850" dirty="0">
                <a:latin typeface="+mn-lt"/>
              </a:rPr>
              <a:t>this year. Singapore </a:t>
            </a:r>
            <a:r>
              <a:rPr lang="en-US" sz="1850" dirty="0" smtClean="0">
                <a:latin typeface="+mn-lt"/>
              </a:rPr>
              <a:t>declared its independence on </a:t>
            </a:r>
            <a:r>
              <a:rPr lang="en-US" sz="1850" dirty="0">
                <a:latin typeface="+mn-lt"/>
              </a:rPr>
              <a:t>the </a:t>
            </a:r>
            <a:r>
              <a:rPr lang="en-US" sz="1850" dirty="0" smtClean="0">
                <a:latin typeface="+mn-lt"/>
              </a:rPr>
              <a:t>8</a:t>
            </a:r>
            <a:r>
              <a:rPr lang="en-US" sz="1850" baseline="30000" dirty="0" smtClean="0">
                <a:latin typeface="+mn-lt"/>
              </a:rPr>
              <a:t>th</a:t>
            </a:r>
            <a:r>
              <a:rPr lang="en-US" sz="1850" dirty="0" smtClean="0">
                <a:latin typeface="+mn-lt"/>
              </a:rPr>
              <a:t> </a:t>
            </a:r>
            <a:r>
              <a:rPr lang="en-US" sz="1850" dirty="0">
                <a:latin typeface="+mn-lt"/>
              </a:rPr>
              <a:t>of August, 1965. At first, Singapore was not a wealthy city, but now it is prosperous. The founding Prime Minister was Lee </a:t>
            </a:r>
            <a:r>
              <a:rPr lang="en-US" sz="1850" dirty="0" err="1">
                <a:latin typeface="+mn-lt"/>
              </a:rPr>
              <a:t>Kuan</a:t>
            </a:r>
            <a:r>
              <a:rPr lang="en-US" sz="1850" dirty="0">
                <a:latin typeface="+mn-lt"/>
              </a:rPr>
              <a:t>, who died earlier this year. Singapore is considered to be the fourth most important financial center in the world</a:t>
            </a:r>
            <a:r>
              <a:rPr lang="en-US" sz="1850" dirty="0" smtClean="0">
                <a:latin typeface="+mn-lt"/>
              </a:rPr>
              <a:t>.</a:t>
            </a:r>
          </a:p>
          <a:p>
            <a:pPr>
              <a:buNone/>
            </a:pPr>
            <a:r>
              <a:rPr lang="en-US" sz="1850" dirty="0" smtClean="0">
                <a:latin typeface="+mn-lt"/>
              </a:rPr>
              <a:t>   There </a:t>
            </a:r>
            <a:r>
              <a:rPr lang="en-US" sz="1850" dirty="0">
                <a:latin typeface="+mn-lt"/>
              </a:rPr>
              <a:t>were many celebrations, and there was a large display of fireworks. There have been many events to celebrate the fiftieth anniversary. In the past, </a:t>
            </a:r>
            <a:r>
              <a:rPr lang="en-US" sz="1850" dirty="0" err="1" smtClean="0">
                <a:latin typeface="+mn-lt"/>
              </a:rPr>
              <a:t>Singaporewas</a:t>
            </a:r>
            <a:r>
              <a:rPr lang="en-US" sz="1850" dirty="0" smtClean="0">
                <a:latin typeface="+mn-lt"/>
              </a:rPr>
              <a:t> </a:t>
            </a:r>
            <a:r>
              <a:rPr lang="en-US" sz="1850" dirty="0">
                <a:latin typeface="+mn-lt"/>
              </a:rPr>
              <a:t>a colony of the United Kingdom </a:t>
            </a:r>
            <a:r>
              <a:rPr lang="en-US" sz="1850" dirty="0" smtClean="0">
                <a:latin typeface="+mn-lt"/>
              </a:rPr>
              <a:t>and </a:t>
            </a:r>
            <a:r>
              <a:rPr lang="en-US" sz="1850" dirty="0">
                <a:latin typeface="+mn-lt"/>
              </a:rPr>
              <a:t>then for a while it was part of Malaysia</a:t>
            </a:r>
            <a:r>
              <a:rPr lang="en-US" sz="1850" dirty="0" smtClean="0">
                <a:latin typeface="+mn-lt"/>
              </a:rPr>
              <a:t>.</a:t>
            </a:r>
          </a:p>
          <a:p>
            <a:pPr>
              <a:buNone/>
            </a:pPr>
            <a:endParaRPr lang="en-US" altLang="th-TH" sz="1850" dirty="0" smtClean="0">
              <a:latin typeface="+mn-lt"/>
              <a:cs typeface="Cordia New" panose="020B0304020202020204" pitchFamily="34" charset="-34"/>
            </a:endParaRPr>
          </a:p>
          <a:p>
            <a:pPr>
              <a:buNone/>
            </a:pPr>
            <a:endParaRPr lang="en-US" altLang="th-TH" sz="800" dirty="0" smtClean="0">
              <a:latin typeface="+mn-lt"/>
              <a:cs typeface="Cordia New" panose="020B0304020202020204" pitchFamily="34" charset="-34"/>
            </a:endParaRPr>
          </a:p>
        </p:txBody>
      </p:sp>
      <p:pic>
        <p:nvPicPr>
          <p:cNvPr id="4" name="Picture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35226" y="125773"/>
            <a:ext cx="1229044" cy="1351948"/>
          </a:xfrm>
          <a:prstGeom prst="rect">
            <a:avLst/>
          </a:prstGeom>
        </p:spPr>
      </p:pic>
      <p:pic>
        <p:nvPicPr>
          <p:cNvPr id="12" name="Picture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565253" y="-32010"/>
            <a:ext cx="1515922" cy="1667514"/>
          </a:xfrm>
          <a:prstGeom prst="rect">
            <a:avLst/>
          </a:prstGeom>
        </p:spPr>
      </p:pic>
      <p:graphicFrame>
        <p:nvGraphicFramePr>
          <p:cNvPr id="13" name="Group 119"/>
          <p:cNvGraphicFramePr>
            <a:graphicFrameLocks noGrp="1"/>
          </p:cNvGraphicFramePr>
          <p:nvPr>
            <p:extLst/>
          </p:nvPr>
        </p:nvGraphicFramePr>
        <p:xfrm>
          <a:off x="7161941" y="263874"/>
          <a:ext cx="3403312" cy="1371630"/>
        </p:xfrm>
        <a:graphic>
          <a:graphicData uri="http://schemas.openxmlformats.org/drawingml/2006/table">
            <a:tbl>
              <a:tblPr/>
              <a:tblGrid>
                <a:gridCol w="340331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th-TH" sz="2800" b="0" i="0" u="none" strike="noStrike" kern="1200" cap="none" normalizeH="0" baseline="0" dirty="0" smtClean="0">
                          <a:ln>
                            <a:noFill/>
                          </a:ln>
                          <a:solidFill>
                            <a:srgbClr val="FF0000"/>
                          </a:solidFill>
                          <a:effectLst/>
                          <a:latin typeface="Calibri Light" panose="020F0302020204030204" pitchFamily="34" charset="0"/>
                          <a:ea typeface="+mn-ea"/>
                          <a:cs typeface="+mn-cs"/>
                        </a:rPr>
                        <a:t>ตัวอย่างการพูดเกี่ยวกับข่าวด้วยความซับซ้อนระดับต่างๆ</a:t>
                      </a:r>
                      <a:endParaRPr lang="en-US" sz="2800" b="0" kern="1200" dirty="0" smtClean="0">
                        <a:solidFill>
                          <a:srgbClr val="FF0000"/>
                        </a:solidFill>
                        <a:effectLst/>
                        <a:latin typeface="+mn-lt"/>
                        <a:ea typeface="+mn-ea"/>
                        <a:cs typeface="+mn-cs"/>
                      </a:endParaRP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5" name="Rectangle 119"/>
          <p:cNvSpPr>
            <a:spLocks noChangeArrowheads="1"/>
          </p:cNvSpPr>
          <p:nvPr/>
        </p:nvSpPr>
        <p:spPr bwMode="auto">
          <a:xfrm>
            <a:off x="6859030" y="1282990"/>
            <a:ext cx="3572857" cy="503060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nchor="t">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b="1" dirty="0">
                <a:latin typeface="+mn-lt"/>
              </a:rPr>
              <a:t>What is this news story about</a:t>
            </a:r>
            <a:r>
              <a:rPr lang="en-US" sz="2000" b="1" dirty="0" smtClean="0">
                <a:latin typeface="+mn-lt"/>
              </a:rPr>
              <a:t>?</a:t>
            </a:r>
          </a:p>
          <a:p>
            <a:pPr>
              <a:buNone/>
            </a:pPr>
            <a:endParaRPr lang="en-US" sz="2000" dirty="0">
              <a:latin typeface="+mn-lt"/>
            </a:endParaRPr>
          </a:p>
          <a:p>
            <a:r>
              <a:rPr lang="en-US" sz="1950" b="1" dirty="0" smtClean="0">
                <a:solidFill>
                  <a:srgbClr val="FF0000"/>
                </a:solidFill>
                <a:latin typeface="+mn-lt"/>
              </a:rPr>
              <a:t>Elementary Level:</a:t>
            </a:r>
            <a:r>
              <a:rPr lang="en-US" sz="1950" dirty="0" smtClean="0">
                <a:solidFill>
                  <a:srgbClr val="FF0000"/>
                </a:solidFill>
                <a:latin typeface="+mn-lt"/>
              </a:rPr>
              <a:t> </a:t>
            </a:r>
          </a:p>
          <a:p>
            <a:pPr>
              <a:buNone/>
            </a:pPr>
            <a:r>
              <a:rPr lang="en-US" sz="1950" dirty="0" smtClean="0">
                <a:latin typeface="+mn-lt"/>
              </a:rPr>
              <a:t>It’s </a:t>
            </a:r>
            <a:r>
              <a:rPr lang="en-US" sz="1950" dirty="0">
                <a:latin typeface="+mn-lt"/>
              </a:rPr>
              <a:t>about Singapore’s birthday</a:t>
            </a:r>
            <a:r>
              <a:rPr lang="en-US" sz="1950" dirty="0" smtClean="0">
                <a:latin typeface="+mn-lt"/>
              </a:rPr>
              <a:t>.</a:t>
            </a:r>
            <a:endParaRPr lang="en-US" sz="1950" dirty="0">
              <a:latin typeface="+mn-lt"/>
            </a:endParaRPr>
          </a:p>
          <a:p>
            <a:r>
              <a:rPr lang="en-US" sz="1950" b="1" dirty="0" smtClean="0">
                <a:solidFill>
                  <a:srgbClr val="00B050"/>
                </a:solidFill>
                <a:latin typeface="+mn-lt"/>
              </a:rPr>
              <a:t>Intermediate Level:</a:t>
            </a:r>
            <a:r>
              <a:rPr lang="en-US" sz="1950" dirty="0" smtClean="0">
                <a:solidFill>
                  <a:srgbClr val="00B050"/>
                </a:solidFill>
                <a:latin typeface="+mn-lt"/>
              </a:rPr>
              <a:t> </a:t>
            </a:r>
          </a:p>
          <a:p>
            <a:pPr>
              <a:buNone/>
            </a:pPr>
            <a:r>
              <a:rPr lang="en-US" sz="1950" dirty="0" smtClean="0">
                <a:latin typeface="+mn-lt"/>
              </a:rPr>
              <a:t>This </a:t>
            </a:r>
            <a:r>
              <a:rPr lang="en-US" sz="1950" dirty="0">
                <a:latin typeface="+mn-lt"/>
              </a:rPr>
              <a:t>news story is about the </a:t>
            </a:r>
            <a:r>
              <a:rPr lang="en-US" sz="1950" dirty="0" smtClean="0">
                <a:latin typeface="+mn-lt"/>
              </a:rPr>
              <a:t>50</a:t>
            </a:r>
            <a:r>
              <a:rPr lang="en-US" sz="1950" baseline="30000" dirty="0" smtClean="0">
                <a:latin typeface="+mn-lt"/>
              </a:rPr>
              <a:t>th</a:t>
            </a:r>
            <a:r>
              <a:rPr lang="en-US" sz="1950" dirty="0" smtClean="0">
                <a:latin typeface="+mn-lt"/>
              </a:rPr>
              <a:t> anniversary </a:t>
            </a:r>
            <a:r>
              <a:rPr lang="en-US" sz="1950" dirty="0">
                <a:latin typeface="+mn-lt"/>
              </a:rPr>
              <a:t>of Singapore, and it tells us some things about there</a:t>
            </a:r>
            <a:r>
              <a:rPr lang="en-US" sz="1950" dirty="0" smtClean="0">
                <a:latin typeface="+mn-lt"/>
              </a:rPr>
              <a:t>.</a:t>
            </a:r>
            <a:endParaRPr lang="en-US" sz="1950" dirty="0">
              <a:latin typeface="+mn-lt"/>
            </a:endParaRPr>
          </a:p>
          <a:p>
            <a:r>
              <a:rPr lang="en-US" sz="1950" b="1" dirty="0">
                <a:solidFill>
                  <a:srgbClr val="7030A0"/>
                </a:solidFill>
                <a:latin typeface="+mn-lt"/>
              </a:rPr>
              <a:t>Advanced Level:</a:t>
            </a:r>
            <a:r>
              <a:rPr lang="en-US" sz="1950" dirty="0">
                <a:solidFill>
                  <a:srgbClr val="7030A0"/>
                </a:solidFill>
                <a:latin typeface="+mn-lt"/>
              </a:rPr>
              <a:t> </a:t>
            </a:r>
            <a:endParaRPr lang="en-US" sz="1950" dirty="0" smtClean="0">
              <a:solidFill>
                <a:srgbClr val="7030A0"/>
              </a:solidFill>
              <a:latin typeface="+mn-lt"/>
            </a:endParaRPr>
          </a:p>
          <a:p>
            <a:pPr>
              <a:buNone/>
            </a:pPr>
            <a:r>
              <a:rPr lang="en-US" sz="1950" dirty="0" smtClean="0">
                <a:latin typeface="+mn-lt"/>
              </a:rPr>
              <a:t>This </a:t>
            </a:r>
            <a:r>
              <a:rPr lang="en-US" sz="1950" dirty="0">
                <a:latin typeface="+mn-lt"/>
              </a:rPr>
              <a:t>news story is about Singapore and its 50</a:t>
            </a:r>
            <a:r>
              <a:rPr lang="en-US" sz="1950" baseline="30000" dirty="0">
                <a:latin typeface="+mn-lt"/>
              </a:rPr>
              <a:t>th</a:t>
            </a:r>
            <a:r>
              <a:rPr lang="en-US" sz="1950" dirty="0">
                <a:latin typeface="+mn-lt"/>
              </a:rPr>
              <a:t> anniversary. It tells us a little about the history, and how Singapore was poor, but it is now a developed country.</a:t>
            </a:r>
          </a:p>
        </p:txBody>
      </p:sp>
      <p:pic>
        <p:nvPicPr>
          <p:cNvPr id="2" name="1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clrChange>
              <a:clrFrom>
                <a:srgbClr val="000000">
                  <a:alpha val="14510"/>
                </a:srgbClr>
              </a:clrFrom>
              <a:clrTo>
                <a:srgbClr val="000000">
                  <a:alpha val="0"/>
                </a:srgbClr>
              </a:clrTo>
            </a:clrChange>
            <a:duotone>
              <a:prstClr val="black"/>
              <a:srgbClr val="00B0F0">
                <a:tint val="45000"/>
                <a:satMod val="400000"/>
              </a:srgbClr>
            </a:duotone>
          </a:blip>
          <a:stretch>
            <a:fillRect/>
          </a:stretch>
        </p:blipFill>
        <p:spPr>
          <a:xfrm>
            <a:off x="3833691" y="5476974"/>
            <a:ext cx="557444" cy="557444"/>
          </a:xfrm>
          <a:prstGeom prst="rect">
            <a:avLst/>
          </a:prstGeom>
          <a:effectLst>
            <a:outerShdw blurRad="50800" dist="38100" dir="8100000" algn="tr" rotWithShape="0">
              <a:prstClr val="black">
                <a:alpha val="40000"/>
              </a:prstClr>
            </a:outerShdw>
          </a:effectLst>
        </p:spPr>
      </p:pic>
      <p:pic>
        <p:nvPicPr>
          <p:cNvPr id="14" name="104">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duotone>
              <a:prstClr val="black"/>
              <a:srgbClr val="7030A0">
                <a:tint val="45000"/>
                <a:satMod val="400000"/>
              </a:srgbClr>
            </a:duotone>
          </a:blip>
          <a:stretch>
            <a:fillRect/>
          </a:stretch>
        </p:blipFill>
        <p:spPr>
          <a:xfrm>
            <a:off x="10822609" y="3884053"/>
            <a:ext cx="609600" cy="609600"/>
          </a:xfrm>
          <a:prstGeom prst="rect">
            <a:avLst/>
          </a:prstGeom>
        </p:spPr>
      </p:pic>
      <p:pic>
        <p:nvPicPr>
          <p:cNvPr id="16" name="new102">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3">
            <a:duotone>
              <a:prstClr val="black"/>
              <a:schemeClr val="accent2">
                <a:tint val="45000"/>
                <a:satMod val="400000"/>
              </a:schemeClr>
            </a:duotone>
            <a:extLst>
              <a:ext uri="{BEBA8EAE-BF5A-486C-A8C5-ECC9F3942E4B}">
                <a14:imgProps xmlns:a14="http://schemas.microsoft.com/office/drawing/2010/main">
                  <a14:imgLayer r:embed="rId14">
                    <a14:imgEffect>
                      <a14:colorTemperature colorTemp="11200"/>
                    </a14:imgEffect>
                  </a14:imgLayer>
                </a14:imgProps>
              </a:ext>
            </a:extLst>
          </a:blip>
          <a:stretch>
            <a:fillRect/>
          </a:stretch>
        </p:blipFill>
        <p:spPr>
          <a:xfrm>
            <a:off x="10822609" y="1922341"/>
            <a:ext cx="609600" cy="609600"/>
          </a:xfrm>
          <a:prstGeom prst="rect">
            <a:avLst/>
          </a:prstGeom>
          <a:ln>
            <a:solidFill>
              <a:schemeClr val="bg1"/>
            </a:solidFill>
          </a:ln>
        </p:spPr>
      </p:pic>
      <p:pic>
        <p:nvPicPr>
          <p:cNvPr id="17" name="new10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2">
            <a:clrChange>
              <a:clrFrom>
                <a:srgbClr val="000000">
                  <a:alpha val="16078"/>
                </a:srgbClr>
              </a:clrFrom>
              <a:clrTo>
                <a:srgbClr val="000000">
                  <a:alpha val="0"/>
                </a:srgbClr>
              </a:clrTo>
            </a:clrChange>
            <a:duotone>
              <a:prstClr val="black"/>
              <a:srgbClr val="00B050">
                <a:tint val="45000"/>
                <a:satMod val="400000"/>
              </a:srgbClr>
            </a:duotone>
          </a:blip>
          <a:stretch>
            <a:fillRect/>
          </a:stretch>
        </p:blipFill>
        <p:spPr>
          <a:xfrm>
            <a:off x="10822609" y="2682816"/>
            <a:ext cx="609600" cy="609600"/>
          </a:xfrm>
          <a:prstGeom prst="rect">
            <a:avLst/>
          </a:prstGeom>
        </p:spPr>
      </p:pic>
    </p:spTree>
    <p:extLst>
      <p:ext uri="{BB962C8B-B14F-4D97-AF65-F5344CB8AC3E}">
        <p14:creationId xmlns:p14="http://schemas.microsoft.com/office/powerpoint/2010/main" val="3279976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9582"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2312" fill="hold"/>
                                        <p:tgtEl>
                                          <p:spTgt spid="14"/>
                                        </p:tgtEl>
                                      </p:cBhvr>
                                    </p:cmd>
                                  </p:childTnLst>
                                </p:cTn>
                              </p:par>
                            </p:childTnLst>
                          </p:cTn>
                        </p:par>
                      </p:childTnLst>
                    </p:cTn>
                  </p:par>
                </p:childTnLst>
              </p:cTn>
              <p:nextCondLst>
                <p:cond evt="onClick" delay="0">
                  <p:tgtEl>
                    <p:spTgt spid="14"/>
                  </p:tgtEl>
                </p:cond>
              </p:nextCondLst>
            </p:seq>
            <p:audio>
              <p:cMediaNode vol="80000">
                <p:cTn id="13" fill="hold" display="0">
                  <p:stCondLst>
                    <p:cond delay="indefinite"/>
                  </p:stCondLst>
                  <p:endCondLst>
                    <p:cond evt="onStopAudio" delay="0">
                      <p:tgtEl>
                        <p:sldTgt/>
                      </p:tgtEl>
                    </p:cond>
                  </p:endCondLst>
                </p:cTn>
                <p:tgtEl>
                  <p:spTgt spid="14"/>
                </p:tgtEl>
              </p:cMediaNode>
            </p:audio>
            <p:seq concurrent="1" nextAc="seek">
              <p:cTn id="14" restart="whenNotActive" fill="hold" evtFilter="cancelBubble" nodeType="interactiveSeq">
                <p:stCondLst>
                  <p:cond evt="onClick" delay="0">
                    <p:tgtEl>
                      <p:spTgt spid="16"/>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969" fill="hold"/>
                                        <p:tgtEl>
                                          <p:spTgt spid="16"/>
                                        </p:tgtEl>
                                      </p:cBhvr>
                                    </p:cmd>
                                  </p:childTnLst>
                                </p:cTn>
                              </p:par>
                            </p:childTnLst>
                          </p:cTn>
                        </p:par>
                      </p:childTnLst>
                    </p:cTn>
                  </p:par>
                </p:childTnLst>
              </p:cTn>
              <p:nextCondLst>
                <p:cond evt="onClick" delay="0">
                  <p:tgtEl>
                    <p:spTgt spid="16"/>
                  </p:tgtEl>
                </p:cond>
              </p:nextCondLst>
            </p:seq>
            <p:seq concurrent="1" nextAc="seek">
              <p:cTn id="19" restart="whenNotActive" fill="hold" evtFilter="cancelBubble" nodeType="interactiveSeq">
                <p:stCondLst>
                  <p:cond evt="onClick" delay="0">
                    <p:tgtEl>
                      <p:spTgt spid="17"/>
                    </p:tgtEl>
                  </p:cond>
                </p:stCondLst>
                <p:endSync evt="end" delay="0">
                  <p:rtn val="all"/>
                </p:endSync>
                <p:childTnLst>
                  <p:par>
                    <p:cTn id="20" fill="hold">
                      <p:stCondLst>
                        <p:cond delay="0"/>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6973" fill="hold"/>
                                        <p:tgtEl>
                                          <p:spTgt spid="17"/>
                                        </p:tgtEl>
                                      </p:cBhvr>
                                    </p:cmd>
                                  </p:childTnLst>
                                </p:cTn>
                              </p:par>
                            </p:childTnLst>
                          </p:cTn>
                        </p:par>
                      </p:childTnLst>
                    </p:cTn>
                  </p:par>
                </p:childTnLst>
              </p:cTn>
              <p:nextCondLst>
                <p:cond evt="onClick" delay="0">
                  <p:tgtEl>
                    <p:spTgt spid="17"/>
                  </p:tgtEl>
                </p:cond>
              </p:nextCondLst>
            </p:seq>
            <p:audio>
              <p:cMediaNode vol="80000">
                <p:cTn id="24" fill="hold" display="0">
                  <p:stCondLst>
                    <p:cond delay="indefinite"/>
                  </p:stCondLst>
                  <p:endCondLst>
                    <p:cond evt="onStopAudio" delay="0">
                      <p:tgtEl>
                        <p:sldTgt/>
                      </p:tgtEl>
                    </p:cond>
                  </p:endCondLst>
                </p:cTn>
                <p:tgtEl>
                  <p:spTgt spid="16"/>
                </p:tgtEl>
              </p:cMediaNode>
            </p:audio>
            <p:audio>
              <p:cMediaNode vol="80000">
                <p:cTn id="25" fill="hold" display="0">
                  <p:stCondLst>
                    <p:cond delay="indefinite"/>
                  </p:stCondLst>
                  <p:endCondLst>
                    <p:cond evt="onStopAudio" delay="0">
                      <p:tgtEl>
                        <p:sldTgt/>
                      </p:tgtEl>
                    </p:cond>
                  </p:endCondLst>
                </p:cTn>
                <p:tgtEl>
                  <p:spTgt spid="1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Cloud Callout 9"/>
          <p:cNvSpPr/>
          <p:nvPr/>
        </p:nvSpPr>
        <p:spPr>
          <a:xfrm>
            <a:off x="7800593" y="1388359"/>
            <a:ext cx="3397758" cy="1612033"/>
          </a:xfrm>
          <a:prstGeom prst="cloudCallout">
            <a:avLst/>
          </a:prstGeom>
          <a:ln>
            <a:solidFill>
              <a:schemeClr val="tx1"/>
            </a:solidFill>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th-TH"/>
          </a:p>
        </p:txBody>
      </p:sp>
      <p:graphicFrame>
        <p:nvGraphicFramePr>
          <p:cNvPr id="11" name="Group 119"/>
          <p:cNvGraphicFramePr>
            <a:graphicFrameLocks noGrp="1"/>
          </p:cNvGraphicFramePr>
          <p:nvPr>
            <p:extLst/>
          </p:nvPr>
        </p:nvGraphicFramePr>
        <p:xfrm>
          <a:off x="8209985" y="1901426"/>
          <a:ext cx="2578974" cy="585897"/>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ดูเฉลยในหน้าถัดไป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0902" y="3000390"/>
            <a:ext cx="1515922" cy="1667514"/>
          </a:xfrm>
          <a:prstGeom prst="rect">
            <a:avLst/>
          </a:prstGeom>
          <a:effectLst>
            <a:reflection blurRad="6350" stA="52000" endA="300" endPos="35000" dir="5400000" sy="-100000" algn="bl" rotWithShape="0"/>
          </a:effectLst>
        </p:spPr>
      </p:pic>
      <p:graphicFrame>
        <p:nvGraphicFramePr>
          <p:cNvPr id="16" name="Group 119"/>
          <p:cNvGraphicFramePr>
            <a:graphicFrameLocks noGrp="1"/>
          </p:cNvGraphicFramePr>
          <p:nvPr>
            <p:extLst>
              <p:ext uri="{D42A27DB-BD31-4B8C-83A1-F6EECF244321}">
                <p14:modId xmlns:p14="http://schemas.microsoft.com/office/powerpoint/2010/main" val="51856806"/>
              </p:ext>
            </p:extLst>
          </p:nvPr>
        </p:nvGraphicFramePr>
        <p:xfrm>
          <a:off x="1455145" y="376093"/>
          <a:ext cx="2578974" cy="944910"/>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มาลองฝึกกัน</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alibri Light" panose="020F0302020204030204" pitchFamily="34" charset="0"/>
                          <a:cs typeface="+mn-cs"/>
                        </a:rPr>
                        <a:t>N</a:t>
                      </a:r>
                      <a:r>
                        <a:rPr kumimoji="0" lang="en-US" sz="2800" b="1" i="0" u="none" strike="noStrike" cap="none" normalizeH="0" baseline="0" dirty="0" smtClean="0">
                          <a:ln>
                            <a:noFill/>
                          </a:ln>
                          <a:solidFill>
                            <a:schemeClr val="tx1"/>
                          </a:solidFill>
                          <a:effectLst/>
                          <a:latin typeface="Calibri Light" panose="020F0302020204030204" pitchFamily="34" charset="0"/>
                          <a:cs typeface="Cordia New" pitchFamily="34" charset="-34"/>
                        </a:rPr>
                        <a:t>ews no. 6</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7" name="Rectangle 119"/>
          <p:cNvSpPr>
            <a:spLocks noChangeArrowheads="1"/>
          </p:cNvSpPr>
          <p:nvPr/>
        </p:nvSpPr>
        <p:spPr bwMode="auto">
          <a:xfrm>
            <a:off x="248171" y="1321003"/>
            <a:ext cx="4992922" cy="5050613"/>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dirty="0"/>
              <a:t> </a:t>
            </a:r>
            <a:r>
              <a:rPr lang="en-US" sz="2000" dirty="0" smtClean="0"/>
              <a:t>  </a:t>
            </a:r>
            <a:r>
              <a:rPr lang="en-US" sz="1900" dirty="0" smtClean="0">
                <a:latin typeface="+mn-lt"/>
              </a:rPr>
              <a:t>A </a:t>
            </a:r>
            <a:r>
              <a:rPr lang="en-US" sz="1900" dirty="0">
                <a:latin typeface="+mn-lt"/>
              </a:rPr>
              <a:t>technology expert has said that the world is not prepared for the Internet of Things. It is the next development of the digital revolution. Devices, services and appliances which we use each day will become connected via the internet. Experts think that by 2020, almost 26 billion devices will be linked on the Internet of Things. They will communicate with each other; for example, your refrigerator would order food from the supermarket, and the food would be delivered to your home. You would not have to go grocery shopping anymore. </a:t>
            </a:r>
          </a:p>
          <a:p>
            <a:pPr>
              <a:buNone/>
            </a:pPr>
            <a:r>
              <a:rPr lang="en-US" sz="1900" dirty="0" smtClean="0">
                <a:latin typeface="+mn-lt"/>
              </a:rPr>
              <a:t>   However</a:t>
            </a:r>
            <a:r>
              <a:rPr lang="en-US" sz="1900" dirty="0">
                <a:latin typeface="+mn-lt"/>
              </a:rPr>
              <a:t>, there are problems with having enough data storage. Also, privacy and security will be an issue</a:t>
            </a:r>
            <a:r>
              <a:rPr lang="en-US" sz="1900" dirty="0" smtClean="0">
                <a:latin typeface="+mn-lt"/>
              </a:rPr>
              <a:t>.</a:t>
            </a:r>
          </a:p>
          <a:p>
            <a:pPr>
              <a:buNone/>
            </a:pPr>
            <a:endParaRPr lang="en-US" sz="1900" dirty="0">
              <a:latin typeface="+mn-lt"/>
            </a:endParaRPr>
          </a:p>
          <a:p>
            <a:pPr>
              <a:buNone/>
            </a:pPr>
            <a:endParaRPr lang="en-US" sz="800" dirty="0">
              <a:latin typeface="+mn-lt"/>
            </a:endParaRPr>
          </a:p>
        </p:txBody>
      </p:sp>
      <p:pic>
        <p:nvPicPr>
          <p:cNvPr id="4" name="7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3331335" y="5676816"/>
            <a:ext cx="609600" cy="609600"/>
          </a:xfrm>
          <a:prstGeom prst="rect">
            <a:avLst/>
          </a:prstGeom>
        </p:spPr>
      </p:pic>
    </p:spTree>
    <p:extLst>
      <p:ext uri="{BB962C8B-B14F-4D97-AF65-F5344CB8AC3E}">
        <p14:creationId xmlns:p14="http://schemas.microsoft.com/office/powerpoint/2010/main" val="40463547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4054"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Text Box 42"/>
          <p:cNvSpPr txBox="1">
            <a:spLocks noChangeArrowheads="1"/>
          </p:cNvSpPr>
          <p:nvPr/>
        </p:nvSpPr>
        <p:spPr bwMode="auto">
          <a:xfrm>
            <a:off x="7045137" y="336286"/>
            <a:ext cx="4796679" cy="4616648"/>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ngsana New" panose="02020603050405020304" pitchFamily="18" charset="-34"/>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ngsana New" panose="02020603050405020304" pitchFamily="18" charset="-34"/>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ClrTx/>
              <a:buSzTx/>
              <a:buFont typeface="Wingdings" panose="05000000000000000000" pitchFamily="2" charset="2"/>
              <a:buNone/>
              <a:defRPr/>
            </a:pPr>
            <a:r>
              <a:rPr lang="th-TH" altLang="en-US" sz="2800" dirty="0" smtClean="0">
                <a:latin typeface="Cordia New" panose="020B0304020202020204" pitchFamily="34" charset="-34"/>
                <a:cs typeface="Cordia New" panose="020B0304020202020204" pitchFamily="34" charset="-34"/>
              </a:rPr>
              <a:t>สำหรับนักศึกษาและพนักงาน </a:t>
            </a:r>
            <a:r>
              <a:rPr lang="th-TH" altLang="en-US" sz="2800" dirty="0" err="1" smtClean="0">
                <a:latin typeface="Cordia New" panose="020B0304020202020204" pitchFamily="34" charset="-34"/>
                <a:cs typeface="Cordia New" panose="020B0304020202020204" pitchFamily="34" charset="-34"/>
              </a:rPr>
              <a:t>มจธ</a:t>
            </a:r>
            <a:r>
              <a:rPr lang="th-TH" altLang="en-US" sz="2800" dirty="0" smtClean="0">
                <a:latin typeface="Cordia New" panose="020B0304020202020204" pitchFamily="34" charset="-34"/>
                <a:cs typeface="Cordia New" panose="020B0304020202020204" pitchFamily="34" charset="-34"/>
              </a:rPr>
              <a:t>. ถ้าต้องการคำปรึกษาเพิ่มเติมเกี่ยวกับการพัฒนาภาษาอังกฤษ ติดต่อ</a:t>
            </a: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en-US" sz="2800" dirty="0">
              <a:latin typeface="Cordia New" panose="020B0304020202020204" pitchFamily="34" charset="-34"/>
              <a:cs typeface="Cordia New" panose="020B0304020202020204" pitchFamily="34" charset="-34"/>
            </a:endParaRPr>
          </a:p>
        </p:txBody>
      </p:sp>
      <p:pic>
        <p:nvPicPr>
          <p:cNvPr id="11" name="Picture 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685094" y="1852065"/>
            <a:ext cx="1516764" cy="180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a:spLocks noChangeArrowheads="1"/>
          </p:cNvSpPr>
          <p:nvPr/>
        </p:nvSpPr>
        <p:spPr bwMode="auto">
          <a:xfrm>
            <a:off x="7045137" y="4069998"/>
            <a:ext cx="4884662"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100">
                <a:solidFill>
                  <a:schemeClr val="tx1"/>
                </a:solidFill>
                <a:latin typeface="Arial" panose="020B0604020202020204" pitchFamily="34" charset="0"/>
                <a:cs typeface="Angsana New" panose="02020603050405020304" pitchFamily="18" charset="-34"/>
              </a:defRPr>
            </a:lvl1pPr>
            <a:lvl2pPr marL="742950" indent="-285750">
              <a:defRPr sz="2100">
                <a:solidFill>
                  <a:schemeClr val="tx1"/>
                </a:solidFill>
                <a:latin typeface="Arial" panose="020B0604020202020204" pitchFamily="34" charset="0"/>
                <a:cs typeface="Angsana New" panose="02020603050405020304" pitchFamily="18" charset="-34"/>
              </a:defRPr>
            </a:lvl2pPr>
            <a:lvl3pPr marL="1143000" indent="-228600">
              <a:defRPr sz="2100">
                <a:solidFill>
                  <a:schemeClr val="tx1"/>
                </a:solidFill>
                <a:latin typeface="Arial" panose="020B0604020202020204" pitchFamily="34" charset="0"/>
                <a:cs typeface="Angsana New" panose="02020603050405020304" pitchFamily="18" charset="-34"/>
              </a:defRPr>
            </a:lvl3pPr>
            <a:lvl4pPr marL="1600200" indent="-228600">
              <a:defRPr sz="2100">
                <a:solidFill>
                  <a:schemeClr val="tx1"/>
                </a:solidFill>
                <a:latin typeface="Arial" panose="020B0604020202020204" pitchFamily="34" charset="0"/>
                <a:cs typeface="Angsana New" panose="02020603050405020304" pitchFamily="18" charset="-34"/>
              </a:defRPr>
            </a:lvl4pPr>
            <a:lvl5pPr marL="2057400" indent="-228600">
              <a:defRPr sz="21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9pPr>
          </a:lstStyle>
          <a:p>
            <a:pPr algn="ctr"/>
            <a:r>
              <a:rPr lang="th-TH" altLang="en-US" sz="2000" i="1" dirty="0">
                <a:latin typeface="Cordia New" panose="020B0304020202020204" pitchFamily="34" charset="-34"/>
                <a:cs typeface="Cordia New" panose="020B0304020202020204" pitchFamily="34" charset="-34"/>
              </a:rPr>
              <a:t>ที่ปรึกษาประจำศูนย์การเรียนรู้แบบพึ่งตนเอง </a:t>
            </a:r>
            <a:r>
              <a:rPr lang="th-TH" altLang="en-US" sz="2000" i="1" dirty="0" smtClean="0">
                <a:latin typeface="Cordia New" panose="020B0304020202020204" pitchFamily="34" charset="-34"/>
                <a:cs typeface="Cordia New" panose="020B0304020202020204" pitchFamily="34" charset="-34"/>
              </a:rPr>
              <a:t>คณะ</a:t>
            </a:r>
            <a:r>
              <a:rPr lang="th-TH" altLang="en-US" sz="2000" i="1" dirty="0" err="1">
                <a:latin typeface="Cordia New" panose="020B0304020202020204" pitchFamily="34" charset="-34"/>
                <a:cs typeface="Cordia New" panose="020B0304020202020204" pitchFamily="34" charset="-34"/>
              </a:rPr>
              <a:t>ศิลป</a:t>
            </a:r>
            <a:r>
              <a:rPr lang="th-TH" altLang="en-US" sz="2000" i="1" dirty="0">
                <a:latin typeface="Cordia New" panose="020B0304020202020204" pitchFamily="34" charset="-34"/>
                <a:cs typeface="Cordia New" panose="020B0304020202020204" pitchFamily="34" charset="-34"/>
              </a:rPr>
              <a:t>ศาสตร์ </a:t>
            </a:r>
            <a:r>
              <a:rPr lang="th-TH" altLang="en-US" sz="2000" i="1" dirty="0" err="1" smtClean="0">
                <a:latin typeface="Cordia New" panose="020B0304020202020204" pitchFamily="34" charset="-34"/>
                <a:cs typeface="Cordia New" panose="020B0304020202020204" pitchFamily="34" charset="-34"/>
              </a:rPr>
              <a:t>มจธ</a:t>
            </a:r>
            <a:r>
              <a:rPr lang="en-US" altLang="en-US" sz="2000" i="1" dirty="0" smtClean="0">
                <a:latin typeface="Cordia New" panose="020B0304020202020204" pitchFamily="34" charset="-34"/>
                <a:cs typeface="Cordia New" panose="020B0304020202020204" pitchFamily="34" charset="-34"/>
              </a:rPr>
              <a:t>.</a:t>
            </a:r>
            <a:r>
              <a:rPr lang="th-TH" altLang="en-US" sz="2000" i="1" dirty="0" smtClean="0">
                <a:latin typeface="Cordia New" panose="020B0304020202020204" pitchFamily="34" charset="-34"/>
                <a:cs typeface="Cordia New" panose="020B0304020202020204" pitchFamily="34" charset="-34"/>
              </a:rPr>
              <a:t> </a:t>
            </a:r>
          </a:p>
          <a:p>
            <a:pPr algn="ctr"/>
            <a:r>
              <a:rPr lang="th-TH" altLang="en-US" sz="2000" i="1" dirty="0" smtClean="0">
                <a:latin typeface="Cordia New" panose="020B0304020202020204" pitchFamily="34" charset="-34"/>
                <a:cs typeface="Cordia New" panose="020B0304020202020204" pitchFamily="34" charset="-34"/>
              </a:rPr>
              <a:t>อาคารภาษาและสังคม ชั้น 4 ห้อง </a:t>
            </a:r>
            <a:r>
              <a:rPr lang="en-US" altLang="en-US" sz="2000" i="1" dirty="0" smtClean="0">
                <a:latin typeface="Cordia New" panose="020B0304020202020204" pitchFamily="34" charset="-34"/>
                <a:cs typeface="Cordia New" panose="020B0304020202020204" pitchFamily="34" charset="-34"/>
              </a:rPr>
              <a:t>SOLA 401</a:t>
            </a:r>
          </a:p>
          <a:p>
            <a:pPr algn="ctr"/>
            <a:endParaRPr lang="th-TH" altLang="en-US" sz="2400" i="1" dirty="0" smtClean="0">
              <a:latin typeface="Cordia New" panose="020B0304020202020204" pitchFamily="34" charset="-34"/>
              <a:cs typeface="Cordia New" panose="020B0304020202020204" pitchFamily="34" charset="-34"/>
            </a:endParaRPr>
          </a:p>
          <a:p>
            <a:pPr algn="ctr"/>
            <a:endParaRPr lang="en-US" altLang="en-US" sz="2400" i="1" dirty="0">
              <a:latin typeface="Cordia New" panose="020B0304020202020204" pitchFamily="34" charset="-34"/>
              <a:cs typeface="Cordia New" panose="020B0304020202020204" pitchFamily="34" charset="-34"/>
            </a:endParaRPr>
          </a:p>
          <a:p>
            <a:pPr algn="ctr"/>
            <a:r>
              <a:rPr lang="en-US" altLang="en-US" sz="2400" i="1" dirty="0" smtClean="0">
                <a:latin typeface="Cordia New" panose="020B0304020202020204" pitchFamily="34" charset="-34"/>
                <a:cs typeface="Cordia New" panose="020B0304020202020204" pitchFamily="34" charset="-34"/>
              </a:rPr>
              <a:t>Download </a:t>
            </a:r>
            <a:r>
              <a:rPr lang="th-TH" altLang="en-US" sz="2400" i="1" dirty="0" smtClean="0">
                <a:latin typeface="Cordia New" panose="020B0304020202020204" pitchFamily="34" charset="-34"/>
                <a:cs typeface="Cordia New" panose="020B0304020202020204" pitchFamily="34" charset="-34"/>
              </a:rPr>
              <a:t>สื่อการเรียนรู้ด้วยตัวเองชุดอื่นๆ</a:t>
            </a:r>
          </a:p>
          <a:p>
            <a:pPr algn="ctr"/>
            <a:r>
              <a:rPr lang="th-TH" altLang="en-US" sz="2400" i="1" dirty="0" smtClean="0">
                <a:latin typeface="Cordia New" panose="020B0304020202020204" pitchFamily="34" charset="-34"/>
                <a:cs typeface="Cordia New" panose="020B0304020202020204" pitchFamily="34" charset="-34"/>
              </a:rPr>
              <a:t>ของศูนย์ </a:t>
            </a:r>
            <a:r>
              <a:rPr lang="en-US" altLang="en-US" sz="2400" i="1" dirty="0" smtClean="0">
                <a:latin typeface="Cordia New" panose="020B0304020202020204" pitchFamily="34" charset="-34"/>
                <a:cs typeface="Cordia New" panose="020B0304020202020204" pitchFamily="34" charset="-34"/>
              </a:rPr>
              <a:t>SALC </a:t>
            </a:r>
            <a:r>
              <a:rPr lang="th-TH" altLang="en-US" sz="2400" i="1" dirty="0" smtClean="0">
                <a:latin typeface="Cordia New" panose="020B0304020202020204" pitchFamily="34" charset="-34"/>
                <a:cs typeface="Cordia New" panose="020B0304020202020204" pitchFamily="34" charset="-34"/>
              </a:rPr>
              <a:t>ที่ </a:t>
            </a:r>
            <a:r>
              <a:rPr lang="en-US" altLang="en-US" sz="2400" i="1" dirty="0" smtClean="0">
                <a:latin typeface="Cordia New" panose="020B0304020202020204" pitchFamily="34" charset="-34"/>
                <a:cs typeface="Cordia New" panose="020B0304020202020204" pitchFamily="34" charset="-34"/>
              </a:rPr>
              <a:t>http://kmuttsalc.wikispaces.com</a:t>
            </a:r>
            <a:endParaRPr lang="en-US" altLang="en-US" sz="2400" dirty="0"/>
          </a:p>
        </p:txBody>
      </p:sp>
      <p:graphicFrame>
        <p:nvGraphicFramePr>
          <p:cNvPr id="17" name="Group 119"/>
          <p:cNvGraphicFramePr>
            <a:graphicFrameLocks noGrp="1"/>
          </p:cNvGraphicFramePr>
          <p:nvPr>
            <p:extLst>
              <p:ext uri="{D42A27DB-BD31-4B8C-83A1-F6EECF244321}">
                <p14:modId xmlns:p14="http://schemas.microsoft.com/office/powerpoint/2010/main" val="1715409355"/>
              </p:ext>
            </p:extLst>
          </p:nvPr>
        </p:nvGraphicFramePr>
        <p:xfrm>
          <a:off x="773452" y="336286"/>
          <a:ext cx="4120902" cy="822990"/>
        </p:xfrm>
        <a:graphic>
          <a:graphicData uri="http://schemas.openxmlformats.org/drawingml/2006/table">
            <a:tbl>
              <a:tblPr/>
              <a:tblGrid>
                <a:gridCol w="412090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2400" b="1" i="0" u="none" strike="noStrike" cap="none" normalizeH="0" baseline="0" dirty="0" smtClean="0">
                          <a:ln>
                            <a:noFill/>
                          </a:ln>
                          <a:solidFill>
                            <a:srgbClr val="FF0000"/>
                          </a:solidFill>
                          <a:effectLst/>
                          <a:latin typeface="Calibri Light" panose="020F0302020204030204" pitchFamily="34" charset="0"/>
                          <a:cs typeface="+mn-cs"/>
                        </a:rPr>
                        <a:t>N</a:t>
                      </a: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ews no. 6: </a:t>
                      </a:r>
                      <a:r>
                        <a:rPr lang="en-US" sz="2400" b="1" kern="1200" dirty="0" smtClean="0">
                          <a:solidFill>
                            <a:srgbClr val="FF0000"/>
                          </a:solidFill>
                          <a:effectLst/>
                          <a:latin typeface="+mn-lt"/>
                          <a:ea typeface="+mn-ea"/>
                          <a:cs typeface="+mn-cs"/>
                        </a:rPr>
                        <a:t>Possible Answers</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8" name="Rectangle 119"/>
          <p:cNvSpPr>
            <a:spLocks noChangeArrowheads="1"/>
          </p:cNvSpPr>
          <p:nvPr/>
        </p:nvSpPr>
        <p:spPr bwMode="auto">
          <a:xfrm>
            <a:off x="283673" y="747781"/>
            <a:ext cx="4131343" cy="5724644"/>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endParaRPr lang="en-US" sz="600" b="1" dirty="0" smtClean="0">
              <a:latin typeface="+mn-lt"/>
            </a:endParaRPr>
          </a:p>
          <a:p>
            <a:pPr>
              <a:buNone/>
            </a:pPr>
            <a:r>
              <a:rPr lang="en-US" sz="2000" b="1" dirty="0" smtClean="0">
                <a:latin typeface="+mn-lt"/>
              </a:rPr>
              <a:t>What </a:t>
            </a:r>
            <a:r>
              <a:rPr lang="en-US" sz="2000" b="1" dirty="0">
                <a:latin typeface="+mn-lt"/>
              </a:rPr>
              <a:t>is this news story about</a:t>
            </a:r>
            <a:r>
              <a:rPr lang="en-US" sz="2000" b="1" dirty="0" smtClean="0">
                <a:latin typeface="+mn-lt"/>
              </a:rPr>
              <a:t>?</a:t>
            </a:r>
            <a:r>
              <a:rPr lang="en-US" sz="2000" b="1" dirty="0">
                <a:latin typeface="+mn-lt"/>
              </a:rPr>
              <a:t> </a:t>
            </a:r>
            <a:endParaRPr lang="en-US" sz="2000" b="1" dirty="0" smtClean="0">
              <a:latin typeface="+mn-lt"/>
            </a:endParaRPr>
          </a:p>
          <a:p>
            <a:endParaRPr lang="en-US" sz="2000" b="1" dirty="0">
              <a:latin typeface="+mn-lt"/>
            </a:endParaRPr>
          </a:p>
          <a:p>
            <a:r>
              <a:rPr lang="en-US" sz="2000" b="1" dirty="0" smtClean="0">
                <a:solidFill>
                  <a:srgbClr val="FF0000"/>
                </a:solidFill>
                <a:latin typeface="+mn-lt"/>
              </a:rPr>
              <a:t>Elementary </a:t>
            </a:r>
            <a:r>
              <a:rPr lang="en-US" sz="2000" b="1" dirty="0">
                <a:solidFill>
                  <a:srgbClr val="FF0000"/>
                </a:solidFill>
                <a:latin typeface="+mn-lt"/>
              </a:rPr>
              <a:t>Level:</a:t>
            </a:r>
            <a:r>
              <a:rPr lang="en-US" sz="2000" dirty="0">
                <a:solidFill>
                  <a:srgbClr val="FF0000"/>
                </a:solidFill>
                <a:latin typeface="+mn-lt"/>
              </a:rPr>
              <a:t> </a:t>
            </a:r>
            <a:endParaRPr lang="en-US" sz="2000" dirty="0" smtClean="0">
              <a:solidFill>
                <a:srgbClr val="FF0000"/>
              </a:solidFill>
              <a:latin typeface="+mn-lt"/>
            </a:endParaRPr>
          </a:p>
          <a:p>
            <a:pPr>
              <a:buNone/>
            </a:pPr>
            <a:r>
              <a:rPr lang="en-US" sz="2000" dirty="0" smtClean="0">
                <a:latin typeface="+mn-lt"/>
              </a:rPr>
              <a:t>It’s </a:t>
            </a:r>
            <a:r>
              <a:rPr lang="en-US" sz="2000" dirty="0">
                <a:latin typeface="+mn-lt"/>
              </a:rPr>
              <a:t>about a new internet</a:t>
            </a:r>
            <a:r>
              <a:rPr lang="en-US" sz="2000" dirty="0" smtClean="0">
                <a:latin typeface="+mn-lt"/>
              </a:rPr>
              <a:t>.</a:t>
            </a:r>
          </a:p>
          <a:p>
            <a:pPr>
              <a:buNone/>
            </a:pPr>
            <a:endParaRPr lang="en-US" sz="2000" dirty="0">
              <a:latin typeface="+mn-lt"/>
            </a:endParaRPr>
          </a:p>
          <a:p>
            <a:r>
              <a:rPr lang="en-US" sz="2000" b="1" dirty="0">
                <a:solidFill>
                  <a:srgbClr val="00B050"/>
                </a:solidFill>
                <a:latin typeface="+mn-lt"/>
              </a:rPr>
              <a:t>Intermediate Level:</a:t>
            </a:r>
            <a:r>
              <a:rPr lang="en-US" sz="2000" dirty="0">
                <a:solidFill>
                  <a:srgbClr val="00B050"/>
                </a:solidFill>
                <a:latin typeface="+mn-lt"/>
              </a:rPr>
              <a:t> </a:t>
            </a:r>
            <a:endParaRPr lang="en-US" sz="2000" dirty="0" smtClean="0">
              <a:solidFill>
                <a:srgbClr val="00B050"/>
              </a:solidFill>
              <a:latin typeface="+mn-lt"/>
            </a:endParaRPr>
          </a:p>
          <a:p>
            <a:pPr>
              <a:buNone/>
            </a:pPr>
            <a:r>
              <a:rPr lang="en-US" sz="2000" dirty="0" smtClean="0">
                <a:latin typeface="+mn-lt"/>
              </a:rPr>
              <a:t>This </a:t>
            </a:r>
            <a:r>
              <a:rPr lang="en-US" sz="2000" dirty="0">
                <a:latin typeface="+mn-lt"/>
              </a:rPr>
              <a:t>news story talks about </a:t>
            </a:r>
            <a:r>
              <a:rPr lang="en-US" sz="2000" dirty="0" smtClean="0">
                <a:latin typeface="+mn-lt"/>
              </a:rPr>
              <a:t>   something </a:t>
            </a:r>
            <a:r>
              <a:rPr lang="en-US" sz="2000" dirty="0">
                <a:latin typeface="+mn-lt"/>
              </a:rPr>
              <a:t>called the internet of things. Everything will be joined.</a:t>
            </a:r>
          </a:p>
          <a:p>
            <a:pPr>
              <a:buNone/>
            </a:pPr>
            <a:endParaRPr lang="en-US" sz="2000" dirty="0">
              <a:latin typeface="+mn-lt"/>
            </a:endParaRPr>
          </a:p>
          <a:p>
            <a:r>
              <a:rPr lang="en-US" sz="2000" b="1" dirty="0">
                <a:solidFill>
                  <a:srgbClr val="7030A0"/>
                </a:solidFill>
                <a:latin typeface="+mn-lt"/>
              </a:rPr>
              <a:t>Advanced Level:</a:t>
            </a:r>
            <a:r>
              <a:rPr lang="en-US" sz="2000" dirty="0">
                <a:solidFill>
                  <a:srgbClr val="7030A0"/>
                </a:solidFill>
                <a:latin typeface="+mn-lt"/>
              </a:rPr>
              <a:t> </a:t>
            </a:r>
            <a:endParaRPr lang="en-US" sz="2000" dirty="0" smtClean="0">
              <a:solidFill>
                <a:srgbClr val="7030A0"/>
              </a:solidFill>
              <a:latin typeface="+mn-lt"/>
            </a:endParaRPr>
          </a:p>
          <a:p>
            <a:pPr>
              <a:buNone/>
            </a:pPr>
            <a:r>
              <a:rPr lang="en-US" sz="2000" dirty="0" smtClean="0">
                <a:latin typeface="+mn-lt"/>
              </a:rPr>
              <a:t>This </a:t>
            </a:r>
            <a:r>
              <a:rPr lang="en-US" sz="2000" dirty="0">
                <a:latin typeface="+mn-lt"/>
              </a:rPr>
              <a:t>news story talks about the internet of things. It means that all of our devices will be connected online, so our refrigerator could order food from the supermarket for us</a:t>
            </a:r>
            <a:r>
              <a:rPr lang="en-US" sz="2000" dirty="0" smtClean="0">
                <a:latin typeface="+mn-lt"/>
              </a:rPr>
              <a:t>.</a:t>
            </a:r>
            <a:endParaRPr lang="en-US" sz="2000" dirty="0">
              <a:latin typeface="+mn-lt"/>
            </a:endParaRPr>
          </a:p>
        </p:txBody>
      </p:sp>
      <p:pic>
        <p:nvPicPr>
          <p:cNvPr id="19" name="70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duotone>
              <a:prstClr val="black"/>
              <a:srgbClr val="FF0000">
                <a:tint val="45000"/>
                <a:satMod val="400000"/>
              </a:srgbClr>
            </a:duotone>
          </a:blip>
          <a:stretch>
            <a:fillRect/>
          </a:stretch>
        </p:blipFill>
        <p:spPr>
          <a:xfrm>
            <a:off x="4589554" y="1551623"/>
            <a:ext cx="609600" cy="609600"/>
          </a:xfrm>
          <a:prstGeom prst="rect">
            <a:avLst/>
          </a:prstGeom>
        </p:spPr>
      </p:pic>
      <p:pic>
        <p:nvPicPr>
          <p:cNvPr id="20" name="70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duotone>
              <a:prstClr val="black"/>
              <a:srgbClr val="00B050">
                <a:tint val="45000"/>
                <a:satMod val="400000"/>
              </a:srgbClr>
            </a:duotone>
          </a:blip>
          <a:stretch>
            <a:fillRect/>
          </a:stretch>
        </p:blipFill>
        <p:spPr>
          <a:xfrm>
            <a:off x="4589554" y="2571695"/>
            <a:ext cx="609600" cy="609600"/>
          </a:xfrm>
          <a:prstGeom prst="rect">
            <a:avLst/>
          </a:prstGeom>
        </p:spPr>
      </p:pic>
      <p:pic>
        <p:nvPicPr>
          <p:cNvPr id="21" name="704">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9">
            <a:duotone>
              <a:prstClr val="black"/>
              <a:srgbClr val="7030A0">
                <a:tint val="45000"/>
                <a:satMod val="400000"/>
              </a:srgbClr>
            </a:duotone>
          </a:blip>
          <a:stretch>
            <a:fillRect/>
          </a:stretch>
        </p:blipFill>
        <p:spPr>
          <a:xfrm>
            <a:off x="4558839" y="4227829"/>
            <a:ext cx="609600" cy="609600"/>
          </a:xfrm>
          <a:prstGeom prst="rect">
            <a:avLst/>
          </a:prstGeom>
        </p:spPr>
      </p:pic>
      <p:sp>
        <p:nvSpPr>
          <p:cNvPr id="22" name="Action Button: Forward or Next 21">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Tree>
    <p:extLst>
      <p:ext uri="{BB962C8B-B14F-4D97-AF65-F5344CB8AC3E}">
        <p14:creationId xmlns:p14="http://schemas.microsoft.com/office/powerpoint/2010/main" val="446792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369" fill="hold"/>
                                        <p:tgtEl>
                                          <p:spTgt spid="19"/>
                                        </p:tgtEl>
                                      </p:cBhvr>
                                    </p:cmd>
                                  </p:childTnLst>
                                </p:cTn>
                              </p:par>
                            </p:childTnLst>
                          </p:cTn>
                        </p:par>
                      </p:childTnLst>
                    </p:cTn>
                  </p:par>
                </p:childTnLst>
              </p:cTn>
              <p:nextCondLst>
                <p:cond evt="onClick" delay="0">
                  <p:tgtEl>
                    <p:spTgt spid="19"/>
                  </p:tgtEl>
                </p:cond>
              </p:nextCondLst>
            </p:seq>
            <p:audio>
              <p:cMediaNode vol="80000">
                <p:cTn id="7" fill="hold" display="0">
                  <p:stCondLst>
                    <p:cond delay="indefinite"/>
                  </p:stCondLst>
                  <p:endCondLst>
                    <p:cond evt="onStopAudio" delay="0">
                      <p:tgtEl>
                        <p:sldTgt/>
                      </p:tgtEl>
                    </p:cond>
                  </p:endCondLst>
                </p:cTn>
                <p:tgtEl>
                  <p:spTgt spid="19"/>
                </p:tgtEl>
              </p:cMediaNode>
            </p:audio>
            <p:seq concurrent="1" nextAc="seek">
              <p:cTn id="8" restart="whenNotActive" fill="hold" evtFilter="cancelBubble" nodeType="interactiveSeq">
                <p:stCondLst>
                  <p:cond evt="onClick" delay="0">
                    <p:tgtEl>
                      <p:spTgt spid="20"/>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7007" fill="hold"/>
                                        <p:tgtEl>
                                          <p:spTgt spid="20"/>
                                        </p:tgtEl>
                                      </p:cBhvr>
                                    </p:cmd>
                                  </p:childTnLst>
                                </p:cTn>
                              </p:par>
                            </p:childTnLst>
                          </p:cTn>
                        </p:par>
                      </p:childTnLst>
                    </p:cTn>
                  </p:par>
                </p:childTnLst>
              </p:cTn>
              <p:nextCondLst>
                <p:cond evt="onClick" delay="0">
                  <p:tgtEl>
                    <p:spTgt spid="20"/>
                  </p:tgtEl>
                </p:cond>
              </p:nextCondLst>
            </p:seq>
            <p:audio>
              <p:cMediaNode vol="80000">
                <p:cTn id="13" fill="hold" display="0">
                  <p:stCondLst>
                    <p:cond delay="indefinite"/>
                  </p:stCondLst>
                  <p:endCondLst>
                    <p:cond evt="onStopAudio" delay="0">
                      <p:tgtEl>
                        <p:sldTgt/>
                      </p:tgtEl>
                    </p:cond>
                  </p:endCondLst>
                </p:cTn>
                <p:tgtEl>
                  <p:spTgt spid="20"/>
                </p:tgtEl>
              </p:cMediaNode>
            </p:audio>
            <p:seq concurrent="1" nextAc="seek">
              <p:cTn id="14" restart="whenNotActive" fill="hold" evtFilter="cancelBubble" nodeType="interactiveSeq">
                <p:stCondLst>
                  <p:cond evt="onClick" delay="0">
                    <p:tgtEl>
                      <p:spTgt spid="21"/>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3012" fill="hold"/>
                                        <p:tgtEl>
                                          <p:spTgt spid="21"/>
                                        </p:tgtEl>
                                      </p:cBhvr>
                                    </p:cmd>
                                  </p:childTnLst>
                                </p:cTn>
                              </p:par>
                            </p:childTnLst>
                          </p:cTn>
                        </p:par>
                      </p:childTnLst>
                    </p:cTn>
                  </p:par>
                </p:childTnLst>
              </p:cTn>
              <p:nextCondLst>
                <p:cond evt="onClick" delay="0">
                  <p:tgtEl>
                    <p:spTgt spid="21"/>
                  </p:tgtEl>
                </p:cond>
              </p:nextCondLst>
            </p:seq>
            <p:audio>
              <p:cMediaNode vol="80000">
                <p:cTn id="19" fill="hold" display="0">
                  <p:stCondLst>
                    <p:cond delay="indefinite"/>
                  </p:stCondLst>
                  <p:endCondLst>
                    <p:cond evt="onStopAudio" delay="0">
                      <p:tgtEl>
                        <p:sldTgt/>
                      </p:tgtEl>
                    </p:cond>
                  </p:endCondLst>
                </p:cTn>
                <p:tgtEl>
                  <p:spTgt spid="2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291455" y="6095999"/>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5358" y="2414844"/>
            <a:ext cx="3267075" cy="2724150"/>
          </a:xfrm>
          <a:prstGeom prst="rect">
            <a:avLst/>
          </a:prstGeom>
        </p:spPr>
      </p:pic>
      <p:graphicFrame>
        <p:nvGraphicFramePr>
          <p:cNvPr id="10" name="Group 119"/>
          <p:cNvGraphicFramePr>
            <a:graphicFrameLocks noGrp="1"/>
          </p:cNvGraphicFramePr>
          <p:nvPr>
            <p:extLst>
              <p:ext uri="{D42A27DB-BD31-4B8C-83A1-F6EECF244321}">
                <p14:modId xmlns:p14="http://schemas.microsoft.com/office/powerpoint/2010/main" val="1117395108"/>
              </p:ext>
            </p:extLst>
          </p:nvPr>
        </p:nvGraphicFramePr>
        <p:xfrm>
          <a:off x="1801865" y="1303319"/>
          <a:ext cx="2578974" cy="705785"/>
        </p:xfrm>
        <a:graphic>
          <a:graphicData uri="http://schemas.openxmlformats.org/drawingml/2006/table">
            <a:tbl>
              <a:tblPr/>
              <a:tblGrid>
                <a:gridCol w="2578974"/>
              </a:tblGrid>
              <a:tr h="70578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Light" panose="020F0302020204030204" pitchFamily="34" charset="0"/>
                          <a:cs typeface="+mn-cs"/>
                        </a:rPr>
                        <a:t>Produced by</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Tree>
    <p:extLst>
      <p:ext uri="{BB962C8B-B14F-4D97-AF65-F5344CB8AC3E}">
        <p14:creationId xmlns:p14="http://schemas.microsoft.com/office/powerpoint/2010/main" val="22269839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43414"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5" name="Rectangle 4"/>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Tree>
    <p:extLst>
      <p:ext uri="{BB962C8B-B14F-4D97-AF65-F5344CB8AC3E}">
        <p14:creationId xmlns:p14="http://schemas.microsoft.com/office/powerpoint/2010/main" val="25362917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1243</TotalTime>
  <Words>665</Words>
  <Application>Microsoft Office PowerPoint</Application>
  <PresentationFormat>Widescreen</PresentationFormat>
  <Paragraphs>65</Paragraphs>
  <Slides>7</Slides>
  <Notes>0</Notes>
  <HiddenSlides>0</HiddenSlides>
  <MMClips>8</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Angsana New</vt:lpstr>
      <vt:lpstr>Arial</vt:lpstr>
      <vt:lpstr>Calibri</vt:lpstr>
      <vt:lpstr>Calibri Light</vt:lpstr>
      <vt:lpstr>Cordia New</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Natsinee.wim</dc:creator>
  <cp:lastModifiedBy>oot</cp:lastModifiedBy>
  <cp:revision>125</cp:revision>
  <dcterms:created xsi:type="dcterms:W3CDTF">2015-01-09T05:03:30Z</dcterms:created>
  <dcterms:modified xsi:type="dcterms:W3CDTF">2016-01-16T06:30:36Z</dcterms:modified>
</cp:coreProperties>
</file>