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75" r:id="rId4"/>
    <p:sldId id="276"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53" autoAdjust="0"/>
    <p:restoredTop sz="94660"/>
  </p:normalViewPr>
  <p:slideViewPr>
    <p:cSldViewPr snapToGrid="0">
      <p:cViewPr varScale="1">
        <p:scale>
          <a:sx n="74" d="100"/>
          <a:sy n="74" d="100"/>
        </p:scale>
        <p:origin x="58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a:latin typeface="Calibri" panose="020F0502020204030204" pitchFamily="34" charset="0"/>
                <a:cs typeface="+mn-cs"/>
              </a:rPr>
              <a:t>3</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1036945893"/>
              </p:ext>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ext uri="{D42A27DB-BD31-4B8C-83A1-F6EECF244321}">
                <p14:modId xmlns:p14="http://schemas.microsoft.com/office/powerpoint/2010/main" val="794741639"/>
              </p:ext>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2449094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audio>
              <p:cMediaNode vol="80000">
                <p:cTn id="19" fill="hold" display="0">
                  <p:stCondLst>
                    <p:cond delay="indefinite"/>
                  </p:stCondLst>
                  <p:endCondLst>
                    <p:cond evt="onStopAudio" delay="0">
                      <p:tgtEl>
                        <p:sldTgt/>
                      </p:tgtEl>
                    </p:cond>
                  </p:endCondLst>
                </p:cTn>
                <p:tgtEl>
                  <p:spTgt spid="16"/>
                </p:tgtEl>
              </p:cMediaNode>
            </p:audio>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973" fill="hold"/>
                                        <p:tgtEl>
                                          <p:spTgt spid="17"/>
                                        </p:tgtEl>
                                      </p:cBhvr>
                                    </p:cmd>
                                  </p:childTnLst>
                                </p:cTn>
                              </p:par>
                            </p:childTnLst>
                          </p:cTn>
                        </p:par>
                      </p:childTnLst>
                    </p:cTn>
                  </p:par>
                </p:childTnLst>
              </p:cTn>
              <p:nextCondLst>
                <p:cond evt="onClick" delay="0">
                  <p:tgtEl>
                    <p:spTgt spid="17"/>
                  </p:tgtEl>
                </p:cond>
              </p:nextCondLst>
            </p:seq>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ext uri="{D42A27DB-BD31-4B8C-83A1-F6EECF244321}">
                <p14:modId xmlns:p14="http://schemas.microsoft.com/office/powerpoint/2010/main" val="2749953302"/>
              </p:ext>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41433545"/>
              </p:ext>
            </p:extLst>
          </p:nvPr>
        </p:nvGraphicFramePr>
        <p:xfrm>
          <a:off x="1455145"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3</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9" name="Rectangle 119"/>
          <p:cNvSpPr>
            <a:spLocks noChangeArrowheads="1"/>
          </p:cNvSpPr>
          <p:nvPr/>
        </p:nvSpPr>
        <p:spPr bwMode="auto">
          <a:xfrm>
            <a:off x="248171" y="1386405"/>
            <a:ext cx="4992922" cy="4713598"/>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50" dirty="0" smtClean="0">
                <a:latin typeface="+mn-lt"/>
              </a:rPr>
              <a:t>   </a:t>
            </a:r>
            <a:r>
              <a:rPr lang="en-US" sz="1800" dirty="0" smtClean="0">
                <a:latin typeface="+mn-lt"/>
              </a:rPr>
              <a:t>The </a:t>
            </a:r>
            <a:r>
              <a:rPr lang="en-US" sz="1800" dirty="0">
                <a:latin typeface="+mn-lt"/>
              </a:rPr>
              <a:t>President of the United States, Barack Obama, has unveiled a plan to slow climate change; it is called the Clean Power Plan. Obama says that it will help America's economy and health. He wants to change from coal to renewable energies. He would like power plants to reduce their carbon emissions by about 30% per cent below the 2005 levels by 2030.	</a:t>
            </a:r>
          </a:p>
          <a:p>
            <a:pPr>
              <a:buNone/>
            </a:pPr>
            <a:r>
              <a:rPr lang="en-US" sz="1800" dirty="0" smtClean="0">
                <a:latin typeface="+mn-lt"/>
              </a:rPr>
              <a:t>   Obama </a:t>
            </a:r>
            <a:r>
              <a:rPr lang="en-US" sz="1800" dirty="0">
                <a:latin typeface="+mn-lt"/>
              </a:rPr>
              <a:t>states that the plan will benefit the health of Americans because it will prevent 3,600 premature deaths. In addition, there would be fewer missed work and school days because of sickness. America could save nearly $34 billion a year on health care expenses</a:t>
            </a:r>
            <a:r>
              <a:rPr lang="en-US" sz="1800" dirty="0" smtClean="0">
                <a:latin typeface="+mn-lt"/>
              </a:rPr>
              <a:t>.</a:t>
            </a:r>
          </a:p>
          <a:p>
            <a:pPr>
              <a:buNone/>
            </a:pPr>
            <a:endParaRPr lang="en-US" sz="1800" dirty="0">
              <a:latin typeface="+mn-lt"/>
            </a:endParaRPr>
          </a:p>
          <a:p>
            <a:pPr>
              <a:buNone/>
            </a:pPr>
            <a:endParaRPr lang="en-US" sz="900" dirty="0">
              <a:latin typeface="+mn-lt"/>
            </a:endParaRPr>
          </a:p>
        </p:txBody>
      </p:sp>
      <p:pic>
        <p:nvPicPr>
          <p:cNvPr id="20" name="4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00B0F0">
                <a:tint val="45000"/>
                <a:satMod val="400000"/>
              </a:srgbClr>
            </a:duotone>
          </a:blip>
          <a:stretch>
            <a:fillRect/>
          </a:stretch>
        </p:blipFill>
        <p:spPr>
          <a:xfrm>
            <a:off x="3427551" y="5303742"/>
            <a:ext cx="609600" cy="609600"/>
          </a:xfrm>
          <a:prstGeom prst="rect">
            <a:avLst/>
          </a:prstGeom>
        </p:spPr>
      </p:pic>
    </p:spTree>
    <p:extLst>
      <p:ext uri="{BB962C8B-B14F-4D97-AF65-F5344CB8AC3E}">
        <p14:creationId xmlns:p14="http://schemas.microsoft.com/office/powerpoint/2010/main" val="334506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124" fill="hold"/>
                                        <p:tgtEl>
                                          <p:spTgt spid="20"/>
                                        </p:tgtEl>
                                      </p:cBhvr>
                                    </p:cmd>
                                  </p:childTnLst>
                                </p:cTn>
                              </p:par>
                            </p:childTnLst>
                          </p:cTn>
                        </p:par>
                      </p:childTnLst>
                    </p:cTn>
                  </p:par>
                </p:childTnLst>
              </p:cTn>
              <p:nextCondLst>
                <p:cond evt="onClick" delay="0">
                  <p:tgtEl>
                    <p:spTgt spid="20"/>
                  </p:tgtEl>
                </p:cond>
              </p:nextCondLst>
            </p:seq>
            <p:audio>
              <p:cMediaNode vol="80000">
                <p:cTn id="7" fill="hold" display="0">
                  <p:stCondLst>
                    <p:cond delay="indefinite"/>
                  </p:stCondLst>
                  <p:endCondLst>
                    <p:cond evt="onStopAudio" delay="0">
                      <p:tgtEl>
                        <p:sldTgt/>
                      </p:tgtEl>
                    </p:cond>
                  </p:endCondLst>
                </p:cTn>
                <p:tgtEl>
                  <p:spTgt spid="2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6935404" y="277763"/>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75361" y="1793542"/>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6935404" y="4011475"/>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13" name="Action Button: Forward or Next 12">
            <a:hlinkClick r:id="" action="ppaction://hlinkshowjump?jump=nextslide" highlightClick="1"/>
          </p:cNvPr>
          <p:cNvSpPr/>
          <p:nvPr/>
        </p:nvSpPr>
        <p:spPr>
          <a:xfrm>
            <a:off x="11289369" y="6270317"/>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19" name="Group 119"/>
          <p:cNvGraphicFramePr>
            <a:graphicFrameLocks noGrp="1"/>
          </p:cNvGraphicFramePr>
          <p:nvPr>
            <p:extLst>
              <p:ext uri="{D42A27DB-BD31-4B8C-83A1-F6EECF244321}">
                <p14:modId xmlns:p14="http://schemas.microsoft.com/office/powerpoint/2010/main" val="2640340283"/>
              </p:ext>
            </p:extLst>
          </p:nvPr>
        </p:nvGraphicFramePr>
        <p:xfrm>
          <a:off x="821045" y="277763"/>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3 :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0" name="Rectangle 119"/>
          <p:cNvSpPr>
            <a:spLocks noChangeArrowheads="1"/>
          </p:cNvSpPr>
          <p:nvPr/>
        </p:nvSpPr>
        <p:spPr bwMode="auto">
          <a:xfrm>
            <a:off x="280978" y="873143"/>
            <a:ext cx="4075665" cy="55707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en-US" sz="2000" b="1" dirty="0">
                <a:latin typeface="+mn-lt"/>
              </a:rPr>
              <a:t>What is this news story about? </a:t>
            </a:r>
          </a:p>
          <a:p>
            <a:endParaRPr lang="en-US" sz="2000" b="1" dirty="0">
              <a:latin typeface="+mn-lt"/>
            </a:endParaRPr>
          </a:p>
          <a:p>
            <a:r>
              <a:rPr lang="en-US" sz="2000" b="1" dirty="0">
                <a:solidFill>
                  <a:srgbClr val="FF0000"/>
                </a:solidFill>
                <a:latin typeface="+mn-lt"/>
              </a:rPr>
              <a:t>Elementary 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a new power plan.</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is about a new power plan from President Obama to help people and the climate.</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is about Clean Power Plan. It’s a new plan from President Obama, which could slow climate change and improve the health of Americans. </a:t>
            </a:r>
          </a:p>
        </p:txBody>
      </p:sp>
      <p:pic>
        <p:nvPicPr>
          <p:cNvPr id="21" name="4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584465" y="1488742"/>
            <a:ext cx="609600" cy="609600"/>
          </a:xfrm>
          <a:prstGeom prst="rect">
            <a:avLst/>
          </a:prstGeom>
        </p:spPr>
      </p:pic>
      <p:pic>
        <p:nvPicPr>
          <p:cNvPr id="22" name="4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84465" y="2563548"/>
            <a:ext cx="609600" cy="609600"/>
          </a:xfrm>
          <a:prstGeom prst="rect">
            <a:avLst/>
          </a:prstGeom>
          <a:noFill/>
          <a:ln>
            <a:noFill/>
          </a:ln>
        </p:spPr>
      </p:pic>
      <p:pic>
        <p:nvPicPr>
          <p:cNvPr id="23" name="4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84465" y="4182759"/>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36" fill="hold"/>
                                        <p:tgtEl>
                                          <p:spTgt spid="21"/>
                                        </p:tgtEl>
                                      </p:cBhvr>
                                    </p:cmd>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8008" fill="hold"/>
                                        <p:tgtEl>
                                          <p:spTgt spid="22"/>
                                        </p:tgtEl>
                                      </p:cBhvr>
                                    </p:cmd>
                                  </p:childTnLst>
                                </p:cTn>
                              </p:par>
                            </p:childTnLst>
                          </p:cTn>
                        </p:par>
                      </p:childTnLst>
                    </p:cTn>
                  </p:par>
                </p:childTnLst>
              </p:cTn>
              <p:nextCondLst>
                <p:cond evt="onClick" delay="0">
                  <p:tgtEl>
                    <p:spTgt spid="22"/>
                  </p:tgtEl>
                </p:cond>
              </p:nextCondLst>
            </p:seq>
            <p:seq concurrent="1" nextAc="seek">
              <p:cTn id="12" restart="whenNotActive" fill="hold" evtFilter="cancelBubble" nodeType="interactiveSeq">
                <p:stCondLst>
                  <p:cond evt="onClick" delay="0">
                    <p:tgtEl>
                      <p:spTgt spid="23"/>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1277" fill="hold"/>
                                        <p:tgtEl>
                                          <p:spTgt spid="23"/>
                                        </p:tgtEl>
                                      </p:cBhvr>
                                    </p:cmd>
                                  </p:childTnLst>
                                </p:cTn>
                              </p:par>
                            </p:childTnLst>
                          </p:cTn>
                        </p:par>
                      </p:childTnLst>
                    </p:cTn>
                  </p:par>
                </p:childTnLst>
              </p:cTn>
              <p:nextCondLst>
                <p:cond evt="onClick" delay="0">
                  <p:tgtEl>
                    <p:spTgt spid="23"/>
                  </p:tgtEl>
                </p:cond>
              </p:nextCondLst>
            </p:seq>
            <p:audio>
              <p:cMediaNode vol="80000">
                <p:cTn id="17" fill="hold" display="0">
                  <p:stCondLst>
                    <p:cond delay="indefinite"/>
                  </p:stCondLst>
                  <p:endCondLst>
                    <p:cond evt="onStopAudio" delay="0">
                      <p:tgtEl>
                        <p:sldTgt/>
                      </p:tgtEl>
                    </p:cond>
                  </p:endCondLst>
                </p:cTn>
                <p:tgtEl>
                  <p:spTgt spid="21"/>
                </p:tgtEl>
              </p:cMediaNode>
            </p:audio>
            <p:audio>
              <p:cMediaNode vol="80000">
                <p:cTn id="18" fill="hold" display="0">
                  <p:stCondLst>
                    <p:cond delay="indefinite"/>
                  </p:stCondLst>
                  <p:endCondLst>
                    <p:cond evt="onStopAudio" delay="0">
                      <p:tgtEl>
                        <p:sldTgt/>
                      </p:tgtEl>
                    </p:cond>
                  </p:endCondLst>
                </p:cTn>
                <p:tgtEl>
                  <p:spTgt spid="22"/>
                </p:tgtEl>
              </p:cMediaNode>
            </p:audio>
            <p:audio>
              <p:cMediaNode vol="80000">
                <p:cTn id="19" fill="hold" display="0">
                  <p:stCondLst>
                    <p:cond delay="indefinite"/>
                  </p:stCondLst>
                  <p:endCondLst>
                    <p:cond evt="onStopAudio" delay="0">
                      <p:tgtEl>
                        <p:sldTgt/>
                      </p:tgtEl>
                    </p:cond>
                  </p:endCondLst>
                </p:cTn>
                <p:tgtEl>
                  <p:spTgt spid="2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2847802970"/>
              </p:ext>
            </p:extLst>
          </p:nvPr>
        </p:nvGraphicFramePr>
        <p:xfrm>
          <a:off x="1801865" y="1303319"/>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1273</TotalTime>
  <Words>610</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127</cp:revision>
  <dcterms:created xsi:type="dcterms:W3CDTF">2015-01-09T05:03:30Z</dcterms:created>
  <dcterms:modified xsi:type="dcterms:W3CDTF">2016-01-16T06:18:39Z</dcterms:modified>
</cp:coreProperties>
</file>