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75" r:id="rId4"/>
    <p:sldId id="276" r:id="rId5"/>
    <p:sldId id="280" r:id="rId6"/>
    <p:sldId id="266" r:id="rId7"/>
    <p:sldId id="259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16/01/59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6.pn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image" Target="../media/image4.png"/><Relationship Id="rId5" Type="http://schemas.microsoft.com/office/2007/relationships/media" Target="../media/media3.wav"/><Relationship Id="rId10" Type="http://schemas.openxmlformats.org/officeDocument/2006/relationships/image" Target="../media/image3.png"/><Relationship Id="rId4" Type="http://schemas.openxmlformats.org/officeDocument/2006/relationships/audio" Target="../media/media2.wav"/><Relationship Id="rId9" Type="http://schemas.openxmlformats.org/officeDocument/2006/relationships/slideLayout" Target="../slideLayouts/slideLayout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7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wav"/><Relationship Id="rId5" Type="http://schemas.microsoft.com/office/2007/relationships/media" Target="../media/media8.wav"/><Relationship Id="rId4" Type="http://schemas.openxmlformats.org/officeDocument/2006/relationships/audio" Target="../media/media7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2165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5688117" y="0"/>
            <a:ext cx="87404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auto">
          <a:xfrm>
            <a:off x="7335568" y="3853767"/>
            <a:ext cx="4435978" cy="25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สื่อการเรียนรู้ด้วยตัวเอง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ชุดการฝึกพูดเกี่ยวกับข่าว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+mn-cs"/>
              </a:rPr>
              <a:t>เรื่องที่ </a:t>
            </a:r>
            <a:r>
              <a:rPr lang="en-US" altLang="en-US" sz="2400" dirty="0">
                <a:latin typeface="Calibri" panose="020F0502020204030204" pitchFamily="34" charset="0"/>
                <a:cs typeface="+mn-cs"/>
              </a:rPr>
              <a:t>2</a:t>
            </a:r>
            <a:endParaRPr lang="th-TH" altLang="en-US" sz="2400" dirty="0" smtClean="0">
              <a:latin typeface="Calibri" panose="020F0502020204030204" pitchFamily="34" charset="0"/>
              <a:cs typeface="+mn-cs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dirty="0" smtClean="0">
                <a:latin typeface="Calibri" panose="020F0502020204030204" pitchFamily="34" charset="0"/>
              </a:rPr>
              <a:t>Talking about news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362937" y="6320241"/>
            <a:ext cx="3906076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200" dirty="0">
                <a:latin typeface="Calibri" panose="020F0502020204030204" pitchFamily="34" charset="0"/>
              </a:rPr>
              <a:t>Copyright © </a:t>
            </a:r>
            <a:r>
              <a:rPr lang="en-US" altLang="th-TH" sz="1200" dirty="0" smtClean="0">
                <a:latin typeface="Calibri" panose="020F0502020204030204" pitchFamily="34" charset="0"/>
              </a:rPr>
              <a:t>2015 </a:t>
            </a:r>
            <a:r>
              <a:rPr lang="en-US" altLang="th-TH" sz="1200" dirty="0">
                <a:latin typeface="Calibri" panose="020F0502020204030204" pitchFamily="34" charset="0"/>
              </a:rPr>
              <a:t>Self-access Learning Centre, KMUTT </a:t>
            </a:r>
            <a:endParaRPr lang="th-TH" altLang="th-TH" sz="1200" dirty="0">
              <a:latin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825" y="416859"/>
            <a:ext cx="4016188" cy="3012141"/>
          </a:xfrm>
          <a:prstGeom prst="rect">
            <a:avLst/>
          </a:prstGeom>
        </p:spPr>
      </p:pic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1156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35510" y="9793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22" name="Text Box 73"/>
          <p:cNvSpPr txBox="1">
            <a:spLocks noChangeArrowheads="1"/>
          </p:cNvSpPr>
          <p:nvPr/>
        </p:nvSpPr>
        <p:spPr bwMode="auto">
          <a:xfrm>
            <a:off x="405937" y="153367"/>
            <a:ext cx="3346475" cy="158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การใช้สื่อชิ้นนี้เพื่อพัฒนาตัวคุณเอง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3200" b="1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ให้ประสบความสำเร็จ</a:t>
            </a:r>
            <a:endParaRPr lang="en-US" altLang="en-US" sz="3200" b="1" dirty="0"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4" name="Rectangle 119"/>
          <p:cNvSpPr>
            <a:spLocks noChangeArrowheads="1"/>
          </p:cNvSpPr>
          <p:nvPr/>
        </p:nvSpPr>
        <p:spPr bwMode="auto">
          <a:xfrm>
            <a:off x="101962" y="1932175"/>
            <a:ext cx="5366667" cy="4154984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สื่อชิ้นนี้ประกอบด้วยข่าวสั้นๆจำนวน 1 ข่าว สำหรับฝึกการพูด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คุณสามารถฝึกด้วยตนเองโดยอ่านคำแนะนำและศึกษาตัวอย่างก่อนพูด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ทำความเข้าใจความแตกต่างระหว่างการพูด ซึ่งแบ่งระดับความยาก-ง่ายออกเป็น 3 ระดับ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ลองอ่านหรือฟังข่าวและฝึกพูดเกี่ยวกับข่าวด้วยตัวเอง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ตรวจสอบการพูดกับเฉลย</a:t>
            </a:r>
          </a:p>
          <a:p>
            <a:pPr marL="457200" indent="-457200"/>
            <a:r>
              <a:rPr lang="th-TH" altLang="th-TH" sz="24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เมื่อฝึกพูดจากสื่อชุดนี้จนชำนาญแล้วคุณก็สามารถเลือกข่าวจากแหล่งต่างๆเพื่อฝึกฝนได้ด้วยตัวเองต่อไป</a:t>
            </a:r>
          </a:p>
        </p:txBody>
      </p:sp>
      <p:sp>
        <p:nvSpPr>
          <p:cNvPr id="17" name="Rectangle 119"/>
          <p:cNvSpPr>
            <a:spLocks noChangeArrowheads="1"/>
          </p:cNvSpPr>
          <p:nvPr/>
        </p:nvSpPr>
        <p:spPr bwMode="auto">
          <a:xfrm>
            <a:off x="6786700" y="359193"/>
            <a:ext cx="4968807" cy="58477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>
              <a:buNone/>
            </a:pPr>
            <a:r>
              <a:rPr lang="th-TH" altLang="th-TH" sz="3200" b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ข้อแนะนำการพูดเกี่ยวกับข่าว</a:t>
            </a:r>
            <a:endParaRPr lang="th-TH" altLang="th-TH" sz="3200" b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1" name="Text Box 73"/>
          <p:cNvSpPr txBox="1">
            <a:spLocks noChangeArrowheads="1"/>
          </p:cNvSpPr>
          <p:nvPr/>
        </p:nvSpPr>
        <p:spPr bwMode="auto">
          <a:xfrm>
            <a:off x="6817046" y="1311432"/>
            <a:ext cx="4992329" cy="5373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defTabSz="10287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defTabSz="102870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defTabSz="10287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defTabSz="10287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defTabSz="10287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defTabSz="10287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th-TH" altLang="en-US" sz="1400" dirty="0">
              <a:latin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หลักการง่ายๆในการพูดเกี่ยวกับข่าวที่คุณอ่านหรือฟังคือ </a:t>
            </a:r>
          </a:p>
          <a:p>
            <a:pPr>
              <a:spcBef>
                <a:spcPct val="0"/>
              </a:spcBef>
              <a:buNone/>
            </a:pPr>
            <a:r>
              <a:rPr lang="th-TH" altLang="en-US" sz="2600" dirty="0" smtClean="0">
                <a:latin typeface="Calibri" panose="020F0502020204030204" pitchFamily="34" charset="0"/>
                <a:cs typeface="Cordia New" panose="020B0304020202020204" pitchFamily="34" charset="-34"/>
              </a:rPr>
              <a:t>1. ทำความเข้าใจข่าว โดยให้ความสนใจต่อสิ่งต่อไปนี้</a:t>
            </a:r>
            <a:r>
              <a:rPr lang="en-US" sz="2000" b="1" dirty="0" smtClean="0">
                <a:cs typeface="+mn-cs"/>
              </a:rPr>
              <a:t>What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เกิดอะไรขึ้น</a:t>
            </a:r>
            <a:endParaRPr lang="th-TH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Who </a:t>
            </a:r>
            <a:r>
              <a:rPr lang="th-TH" sz="2000" b="1" dirty="0" smtClean="0">
                <a:cs typeface="+mn-cs"/>
              </a:rPr>
              <a:t>     </a:t>
            </a:r>
            <a:r>
              <a:rPr lang="th-TH" sz="2000" dirty="0" smtClean="0">
                <a:cs typeface="+mn-cs"/>
              </a:rPr>
              <a:t>มี</a:t>
            </a:r>
            <a:r>
              <a:rPr lang="th-TH" sz="2000" dirty="0">
                <a:cs typeface="+mn-cs"/>
              </a:rPr>
              <a:t>ใครเกี่ยวข้อง</a:t>
            </a:r>
            <a:r>
              <a:rPr lang="en-US" sz="2000" dirty="0" smtClean="0">
                <a:cs typeface="+mn-cs"/>
              </a:rPr>
              <a:t>,</a:t>
            </a:r>
            <a:r>
              <a:rPr lang="th-TH" sz="2000" dirty="0" smtClean="0">
                <a:cs typeface="+mn-cs"/>
              </a:rPr>
              <a:t>ได้รับผลกระทบอะไร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When </a:t>
            </a:r>
            <a:r>
              <a:rPr lang="th-TH" sz="2000" b="1" dirty="0" smtClean="0">
                <a:cs typeface="+mn-cs"/>
              </a:rPr>
              <a:t>  </a:t>
            </a:r>
            <a:r>
              <a:rPr lang="th-TH" sz="2000" dirty="0" smtClean="0">
                <a:cs typeface="+mn-cs"/>
              </a:rPr>
              <a:t>เหตุการณ์เกิดขึ้นเมื่อไร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Where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เหตุการณ์เกิดขึ้นที่ไหน</a:t>
            </a:r>
            <a:endParaRPr lang="en-US" sz="2000" dirty="0">
              <a:cs typeface="+mn-cs"/>
            </a:endParaRPr>
          </a:p>
          <a:p>
            <a:pPr>
              <a:buNone/>
            </a:pPr>
            <a:r>
              <a:rPr lang="en-US" sz="2000" b="1" dirty="0" smtClean="0">
                <a:cs typeface="+mn-cs"/>
              </a:rPr>
              <a:t>How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เหตุการณ์เกิดขึ้นได้อย่างไร</a:t>
            </a:r>
            <a:r>
              <a:rPr lang="en-US" sz="2000" dirty="0" smtClean="0">
                <a:cs typeface="+mn-cs"/>
              </a:rPr>
              <a:t/>
            </a:r>
            <a:br>
              <a:rPr lang="en-US" sz="2000" dirty="0" smtClean="0">
                <a:cs typeface="+mn-cs"/>
              </a:rPr>
            </a:br>
            <a:r>
              <a:rPr lang="en-US" sz="2000" b="1" dirty="0" smtClean="0">
                <a:cs typeface="+mn-cs"/>
              </a:rPr>
              <a:t>Why</a:t>
            </a:r>
            <a:r>
              <a:rPr lang="en-US" sz="2000" dirty="0" smtClean="0">
                <a:cs typeface="+mn-cs"/>
              </a:rPr>
              <a:t> </a:t>
            </a:r>
            <a:r>
              <a:rPr lang="th-TH" sz="2000" dirty="0" smtClean="0">
                <a:cs typeface="+mn-cs"/>
              </a:rPr>
              <a:t>      ทำไมถึงเกิดเหตุการณ์นี้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2. ฝึกรวมรวมความคิด</a:t>
            </a:r>
          </a:p>
          <a:p>
            <a:pPr>
              <a:buNone/>
            </a:pPr>
            <a:r>
              <a:rPr lang="th-TH" sz="2600" dirty="0" smtClean="0">
                <a:cs typeface="+mn-cs"/>
              </a:rPr>
              <a:t>3. ลองฝึกพูดด้วยโครงสร้างประโยคที่ไม่ซับซ้อน หลังจากนั้นฝึกพูดด้วยประโยคที่มีความซับซ้อนระดับต่างๆ</a:t>
            </a:r>
            <a:endParaRPr lang="en-US" sz="2600" dirty="0" smtClean="0">
              <a:cs typeface="+mn-cs"/>
            </a:endParaRPr>
          </a:p>
        </p:txBody>
      </p:sp>
      <p:pic>
        <p:nvPicPr>
          <p:cNvPr id="25" name="Picture 7" descr="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089" y="82774"/>
            <a:ext cx="1182659" cy="17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09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aphicFrame>
        <p:nvGraphicFramePr>
          <p:cNvPr id="2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945893"/>
              </p:ext>
            </p:extLst>
          </p:nvPr>
        </p:nvGraphicFramePr>
        <p:xfrm>
          <a:off x="579870" y="375028"/>
          <a:ext cx="3366251" cy="944910"/>
        </p:xfrm>
        <a:graphic>
          <a:graphicData uri="http://schemas.openxmlformats.org/drawingml/2006/table">
            <a:tbl>
              <a:tblPr/>
              <a:tblGrid>
                <a:gridCol w="3366251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อ่านหรือฟังข่าวและศึกษาตัวอย่างการพูดในหน้าถัดไป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119"/>
          <p:cNvSpPr>
            <a:spLocks noChangeArrowheads="1"/>
          </p:cNvSpPr>
          <p:nvPr/>
        </p:nvSpPr>
        <p:spPr bwMode="auto">
          <a:xfrm>
            <a:off x="437882" y="1538031"/>
            <a:ext cx="4674035" cy="463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19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Singapore </a:t>
            </a:r>
            <a:r>
              <a:rPr lang="en-US" sz="1850" dirty="0">
                <a:latin typeface="+mn-lt"/>
              </a:rPr>
              <a:t>is celebrating its </a:t>
            </a:r>
            <a:r>
              <a:rPr lang="en-US" sz="1850" dirty="0" smtClean="0">
                <a:latin typeface="+mn-lt"/>
              </a:rPr>
              <a:t>50</a:t>
            </a:r>
            <a:r>
              <a:rPr lang="en-US" sz="1850" baseline="30000" dirty="0" smtClean="0">
                <a:latin typeface="+mn-lt"/>
              </a:rPr>
              <a:t>th </a:t>
            </a:r>
            <a:r>
              <a:rPr lang="en-US" sz="1850" dirty="0" smtClean="0">
                <a:latin typeface="+mn-lt"/>
              </a:rPr>
              <a:t>anniversary </a:t>
            </a:r>
            <a:r>
              <a:rPr lang="en-US" sz="1850" dirty="0">
                <a:latin typeface="+mn-lt"/>
              </a:rPr>
              <a:t>this year. Singapore </a:t>
            </a:r>
            <a:r>
              <a:rPr lang="en-US" sz="1850" dirty="0" smtClean="0">
                <a:latin typeface="+mn-lt"/>
              </a:rPr>
              <a:t>declared its independence on </a:t>
            </a:r>
            <a:r>
              <a:rPr lang="en-US" sz="1850" dirty="0">
                <a:latin typeface="+mn-lt"/>
              </a:rPr>
              <a:t>the </a:t>
            </a:r>
            <a:r>
              <a:rPr lang="en-US" sz="1850" dirty="0" smtClean="0">
                <a:latin typeface="+mn-lt"/>
              </a:rPr>
              <a:t>8</a:t>
            </a:r>
            <a:r>
              <a:rPr lang="en-US" sz="1850" baseline="30000" dirty="0" smtClean="0">
                <a:latin typeface="+mn-lt"/>
              </a:rPr>
              <a:t>th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of August, 1965. At first, Singapore was not a wealthy city, but now it is prosperous. The founding Prime Minister was Lee </a:t>
            </a:r>
            <a:r>
              <a:rPr lang="en-US" sz="1850" dirty="0" err="1">
                <a:latin typeface="+mn-lt"/>
              </a:rPr>
              <a:t>Kuan</a:t>
            </a:r>
            <a:r>
              <a:rPr lang="en-US" sz="1850" dirty="0">
                <a:latin typeface="+mn-lt"/>
              </a:rPr>
              <a:t>, who died earlier this year. Singapore is considered to be the fourth most important financial center in the world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There </a:t>
            </a:r>
            <a:r>
              <a:rPr lang="en-US" sz="1850" dirty="0">
                <a:latin typeface="+mn-lt"/>
              </a:rPr>
              <a:t>were many celebrations, and there was a large display of fireworks. There have been many events to celebrate the fiftieth anniversary. In the past, </a:t>
            </a:r>
            <a:r>
              <a:rPr lang="en-US" sz="1850" dirty="0" err="1" smtClean="0">
                <a:latin typeface="+mn-lt"/>
              </a:rPr>
              <a:t>Singaporewas</a:t>
            </a:r>
            <a:r>
              <a:rPr lang="en-US" sz="1850" dirty="0" smtClean="0">
                <a:latin typeface="+mn-lt"/>
              </a:rPr>
              <a:t> </a:t>
            </a:r>
            <a:r>
              <a:rPr lang="en-US" sz="1850" dirty="0">
                <a:latin typeface="+mn-lt"/>
              </a:rPr>
              <a:t>a colony of the United Kingdom </a:t>
            </a:r>
            <a:r>
              <a:rPr lang="en-US" sz="1850" dirty="0" smtClean="0">
                <a:latin typeface="+mn-lt"/>
              </a:rPr>
              <a:t>and </a:t>
            </a:r>
            <a:r>
              <a:rPr lang="en-US" sz="1850" dirty="0">
                <a:latin typeface="+mn-lt"/>
              </a:rPr>
              <a:t>then for a while it was part of Malaysia</a:t>
            </a:r>
            <a:r>
              <a:rPr lang="en-US" sz="1850" dirty="0" smtClean="0">
                <a:latin typeface="+mn-lt"/>
              </a:rPr>
              <a:t>.</a:t>
            </a:r>
          </a:p>
          <a:p>
            <a:pPr>
              <a:buNone/>
            </a:pPr>
            <a:endParaRPr lang="en-US" altLang="th-TH" sz="1850" dirty="0" smtClean="0">
              <a:latin typeface="+mn-lt"/>
              <a:cs typeface="Cordia New" panose="020B0304020202020204" pitchFamily="34" charset="-34"/>
            </a:endParaRPr>
          </a:p>
          <a:p>
            <a:pPr>
              <a:buNone/>
            </a:pPr>
            <a:endParaRPr lang="en-US" altLang="th-TH" sz="800" dirty="0" smtClean="0">
              <a:latin typeface="+mn-lt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226" y="125773"/>
            <a:ext cx="1229044" cy="13519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253" y="-32010"/>
            <a:ext cx="1515922" cy="1667514"/>
          </a:xfrm>
          <a:prstGeom prst="rect">
            <a:avLst/>
          </a:prstGeom>
        </p:spPr>
      </p:pic>
      <p:graphicFrame>
        <p:nvGraphicFramePr>
          <p:cNvPr id="13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1639"/>
              </p:ext>
            </p:extLst>
          </p:nvPr>
        </p:nvGraphicFramePr>
        <p:xfrm>
          <a:off x="7161941" y="263874"/>
          <a:ext cx="3403312" cy="1371630"/>
        </p:xfrm>
        <a:graphic>
          <a:graphicData uri="http://schemas.openxmlformats.org/drawingml/2006/table">
            <a:tbl>
              <a:tblPr/>
              <a:tblGrid>
                <a:gridCol w="340331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ตัวอย่างการพูดเกี่ยวกับข่าวด้วยความซับซ้อนระดับต่างๆ</a:t>
                      </a:r>
                      <a:endParaRPr lang="en-US" sz="2800" b="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6859030" y="1282990"/>
            <a:ext cx="3572857" cy="503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t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>
                <a:latin typeface="+mn-lt"/>
              </a:rPr>
              <a:t>What is this news story about</a:t>
            </a:r>
            <a:r>
              <a:rPr lang="en-US" sz="2000" b="1" dirty="0" smtClean="0">
                <a:latin typeface="+mn-lt"/>
              </a:rPr>
              <a:t>?</a:t>
            </a:r>
          </a:p>
          <a:p>
            <a:pPr>
              <a:buNone/>
            </a:pPr>
            <a:endParaRPr lang="en-US" sz="2000" dirty="0">
              <a:latin typeface="+mn-lt"/>
            </a:endParaRPr>
          </a:p>
          <a:p>
            <a:r>
              <a:rPr lang="en-US" sz="1950" b="1" dirty="0" smtClean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1950" dirty="0" smtClean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It’s </a:t>
            </a:r>
            <a:r>
              <a:rPr lang="en-US" sz="1950" dirty="0">
                <a:latin typeface="+mn-lt"/>
              </a:rPr>
              <a:t>about Singapore’s birthday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 smtClean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1950" dirty="0" smtClean="0">
                <a:solidFill>
                  <a:srgbClr val="00B050"/>
                </a:solidFill>
                <a:latin typeface="+mn-lt"/>
              </a:rPr>
              <a:t> </a:t>
            </a: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the </a:t>
            </a:r>
            <a:r>
              <a:rPr lang="en-US" sz="1950" dirty="0" smtClean="0">
                <a:latin typeface="+mn-lt"/>
              </a:rPr>
              <a:t>50</a:t>
            </a:r>
            <a:r>
              <a:rPr lang="en-US" sz="1950" baseline="30000" dirty="0" smtClean="0">
                <a:latin typeface="+mn-lt"/>
              </a:rPr>
              <a:t>th</a:t>
            </a:r>
            <a:r>
              <a:rPr lang="en-US" sz="1950" dirty="0" smtClean="0">
                <a:latin typeface="+mn-lt"/>
              </a:rPr>
              <a:t> anniversary </a:t>
            </a:r>
            <a:r>
              <a:rPr lang="en-US" sz="1950" dirty="0">
                <a:latin typeface="+mn-lt"/>
              </a:rPr>
              <a:t>of Singapore, and it tells us some things about there</a:t>
            </a:r>
            <a:r>
              <a:rPr lang="en-US" sz="1950" dirty="0" smtClean="0">
                <a:latin typeface="+mn-lt"/>
              </a:rPr>
              <a:t>.</a:t>
            </a:r>
            <a:endParaRPr lang="en-US" sz="1950" dirty="0">
              <a:latin typeface="+mn-lt"/>
            </a:endParaRPr>
          </a:p>
          <a:p>
            <a:r>
              <a:rPr lang="en-US" sz="195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1950" dirty="0">
                <a:solidFill>
                  <a:srgbClr val="7030A0"/>
                </a:solidFill>
                <a:latin typeface="+mn-lt"/>
              </a:rPr>
              <a:t> </a:t>
            </a:r>
            <a:endParaRPr lang="en-US" sz="195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1950" dirty="0" smtClean="0">
                <a:latin typeface="+mn-lt"/>
              </a:rPr>
              <a:t>This </a:t>
            </a:r>
            <a:r>
              <a:rPr lang="en-US" sz="1950" dirty="0">
                <a:latin typeface="+mn-lt"/>
              </a:rPr>
              <a:t>news story is about Singapore and its 50</a:t>
            </a:r>
            <a:r>
              <a:rPr lang="en-US" sz="1950" baseline="30000" dirty="0">
                <a:latin typeface="+mn-lt"/>
              </a:rPr>
              <a:t>th</a:t>
            </a:r>
            <a:r>
              <a:rPr lang="en-US" sz="1950" dirty="0">
                <a:latin typeface="+mn-lt"/>
              </a:rPr>
              <a:t> anniversary. It tells us a little about the history, and how Singapore was poor, but it is now a developed country.</a:t>
            </a:r>
          </a:p>
        </p:txBody>
      </p:sp>
      <p:pic>
        <p:nvPicPr>
          <p:cNvPr id="2" name="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clrChange>
              <a:clrFrom>
                <a:srgbClr val="000000">
                  <a:alpha val="1451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833691" y="5476974"/>
            <a:ext cx="557444" cy="5574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1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3884053"/>
            <a:ext cx="609600" cy="609600"/>
          </a:xfrm>
          <a:prstGeom prst="rect">
            <a:avLst/>
          </a:prstGeom>
        </p:spPr>
      </p:pic>
      <p:pic>
        <p:nvPicPr>
          <p:cNvPr id="16" name="new1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2609" y="1922341"/>
            <a:ext cx="609600" cy="609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new1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>
            <a:clrChange>
              <a:clrFrom>
                <a:srgbClr val="000000">
                  <a:alpha val="16078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0822609" y="268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94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6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7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518430" y="6308954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Cloud Callout 9"/>
          <p:cNvSpPr/>
          <p:nvPr/>
        </p:nvSpPr>
        <p:spPr>
          <a:xfrm>
            <a:off x="7800593" y="1388359"/>
            <a:ext cx="3397758" cy="1612033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53302"/>
              </p:ext>
            </p:extLst>
          </p:nvPr>
        </p:nvGraphicFramePr>
        <p:xfrm>
          <a:off x="8209985" y="1901426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ดูเฉลยในหน้าถัดไป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902" y="3000390"/>
            <a:ext cx="1515922" cy="16675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aphicFrame>
        <p:nvGraphicFramePr>
          <p:cNvPr id="15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619397"/>
              </p:ext>
            </p:extLst>
          </p:nvPr>
        </p:nvGraphicFramePr>
        <p:xfrm>
          <a:off x="1455145" y="376093"/>
          <a:ext cx="2578974" cy="944910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มาลองฝึกกัน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2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Rectangle 119"/>
          <p:cNvSpPr>
            <a:spLocks noChangeArrowheads="1"/>
          </p:cNvSpPr>
          <p:nvPr/>
        </p:nvSpPr>
        <p:spPr bwMode="auto">
          <a:xfrm>
            <a:off x="248171" y="1419491"/>
            <a:ext cx="4992922" cy="4647426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dirty="0" smtClean="0">
                <a:latin typeface="+mn-lt"/>
              </a:rPr>
              <a:t>   </a:t>
            </a:r>
            <a:r>
              <a:rPr lang="en-US" sz="1850" dirty="0" smtClean="0">
                <a:latin typeface="+mn-lt"/>
              </a:rPr>
              <a:t>A </a:t>
            </a:r>
            <a:r>
              <a:rPr lang="en-US" sz="1850" dirty="0">
                <a:latin typeface="+mn-lt"/>
              </a:rPr>
              <a:t>British newspaper says approximately one-third of the athletes at a recent sporting event cheated by using drugs. Apparently, there was a study, which was conducted at the World Athletics Championships in Daegu, South Korea in 2011. It showed that 29-34 per cent of the 1,800 athletes had used performance-enhancing drugs.	</a:t>
            </a:r>
          </a:p>
          <a:p>
            <a:pPr>
              <a:buNone/>
            </a:pPr>
            <a:r>
              <a:rPr lang="en-US" sz="1850" dirty="0" smtClean="0">
                <a:latin typeface="+mn-lt"/>
              </a:rPr>
              <a:t>   The </a:t>
            </a:r>
            <a:r>
              <a:rPr lang="en-US" sz="1850" dirty="0">
                <a:latin typeface="+mn-lt"/>
              </a:rPr>
              <a:t>report is a surprise to the world of athletics. The newspaper reports that about 30- 35% of the medals in endurance races at the Olympics and World Championships had been won by athletes who had blood samples with abnormalities. The World Anti-Doping Agency stated that it will investigate the claims in this report. </a:t>
            </a:r>
            <a:endParaRPr lang="en-US" sz="1850" dirty="0" smtClean="0">
              <a:latin typeface="+mn-lt"/>
            </a:endParaRPr>
          </a:p>
          <a:p>
            <a:pPr>
              <a:buNone/>
            </a:pPr>
            <a:endParaRPr lang="en-US" sz="1850" dirty="0">
              <a:latin typeface="+mn-lt"/>
            </a:endParaRPr>
          </a:p>
          <a:p>
            <a:pPr>
              <a:buNone/>
            </a:pPr>
            <a:endParaRPr lang="en-US" sz="1000" dirty="0">
              <a:latin typeface="+mn-lt"/>
            </a:endParaRPr>
          </a:p>
        </p:txBody>
      </p:sp>
      <p:pic>
        <p:nvPicPr>
          <p:cNvPr id="17" name="3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034119" y="53165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69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9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Text Box 42"/>
          <p:cNvSpPr txBox="1">
            <a:spLocks noChangeArrowheads="1"/>
          </p:cNvSpPr>
          <p:nvPr/>
        </p:nvSpPr>
        <p:spPr bwMode="auto">
          <a:xfrm>
            <a:off x="6935404" y="277763"/>
            <a:ext cx="4796679" cy="46166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สำหรับนักศึกษาและพนักงาน </a:t>
            </a:r>
            <a:r>
              <a:rPr lang="th-TH" altLang="en-US" sz="2800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th-TH" altLang="en-US" sz="2800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 ถ้าต้องการคำปรึกษาเพิ่มเติมเกี่ยวกับการพัฒนาภาษาอังกฤษ ติดต่อ</a:t>
            </a: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th-TH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lang="en-US" sz="28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361" y="1793542"/>
            <a:ext cx="1516764" cy="1801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935404" y="4011475"/>
            <a:ext cx="48846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/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ที่ปรึกษาประจำศูนย์การเรียนรู้แบบพึ่งตนเอง 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คณะ</a:t>
            </a:r>
            <a:r>
              <a:rPr lang="th-TH" altLang="en-US" sz="2000" i="1" dirty="0" err="1">
                <a:latin typeface="Cordia New" panose="020B0304020202020204" pitchFamily="34" charset="-34"/>
                <a:cs typeface="Cordia New" panose="020B0304020202020204" pitchFamily="34" charset="-34"/>
              </a:rPr>
              <a:t>ศิลป</a:t>
            </a:r>
            <a:r>
              <a:rPr lang="th-TH" altLang="en-US" sz="2000" i="1" dirty="0">
                <a:latin typeface="Cordia New" panose="020B0304020202020204" pitchFamily="34" charset="-34"/>
                <a:cs typeface="Cordia New" panose="020B0304020202020204" pitchFamily="34" charset="-34"/>
              </a:rPr>
              <a:t>ศาสตร์ </a:t>
            </a:r>
            <a:r>
              <a:rPr lang="th-TH" altLang="en-US" sz="2000" i="1" dirty="0" err="1" smtClean="0">
                <a:latin typeface="Cordia New" panose="020B0304020202020204" pitchFamily="34" charset="-34"/>
                <a:cs typeface="Cordia New" panose="020B0304020202020204" pitchFamily="34" charset="-34"/>
              </a:rPr>
              <a:t>มจธ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.</a:t>
            </a:r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 algn="ctr"/>
            <a:r>
              <a:rPr lang="th-TH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อาคารภาษาและสังคม ชั้น 4 ห้อง </a:t>
            </a:r>
            <a:r>
              <a:rPr lang="en-US" altLang="en-US" sz="20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SOLA 401</a:t>
            </a:r>
          </a:p>
          <a:p>
            <a:pPr algn="ctr"/>
            <a:endParaRPr lang="th-TH" altLang="en-US" sz="2400" i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endParaRPr lang="en-US" altLang="en-US" sz="2400" i="1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algn="ctr"/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Download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สื่อการเรียนรู้ด้วยตัวเองชุดอื่นๆ</a:t>
            </a:r>
          </a:p>
          <a:p>
            <a:pPr algn="ctr"/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ของศูนย์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SALC </a:t>
            </a:r>
            <a:r>
              <a:rPr lang="th-TH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ที่ </a:t>
            </a:r>
            <a:r>
              <a:rPr lang="en-US" altLang="en-US" sz="2400" i="1" dirty="0" smtClean="0">
                <a:latin typeface="Cordia New" panose="020B0304020202020204" pitchFamily="34" charset="-34"/>
                <a:cs typeface="Cordia New" panose="020B0304020202020204" pitchFamily="34" charset="-34"/>
              </a:rPr>
              <a:t>http://kmuttsalc.wikispaces.com</a:t>
            </a:r>
            <a:endParaRPr lang="en-US" altLang="en-US" sz="2400" dirty="0"/>
          </a:p>
        </p:txBody>
      </p:sp>
      <p:sp>
        <p:nvSpPr>
          <p:cNvPr id="13" name="Action Button: Forward or Next 12">
            <a:hlinkClick r:id="" action="ppaction://hlinkshowjump?jump=nextslide" highlightClick="1"/>
          </p:cNvPr>
          <p:cNvSpPr/>
          <p:nvPr/>
        </p:nvSpPr>
        <p:spPr>
          <a:xfrm>
            <a:off x="11289369" y="6270317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14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483209"/>
              </p:ext>
            </p:extLst>
          </p:nvPr>
        </p:nvGraphicFramePr>
        <p:xfrm>
          <a:off x="823613" y="391181"/>
          <a:ext cx="4120902" cy="822990"/>
        </p:xfrm>
        <a:graphic>
          <a:graphicData uri="http://schemas.openxmlformats.org/drawingml/2006/table">
            <a:tbl>
              <a:tblPr/>
              <a:tblGrid>
                <a:gridCol w="4120902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ews no. 2 : </a:t>
                      </a: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Answers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  <a:cs typeface="Cordia New" pitchFamily="34" charset="-34"/>
                        </a:rPr>
                        <a:t> </a:t>
                      </a: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119"/>
          <p:cNvSpPr>
            <a:spLocks noChangeArrowheads="1"/>
          </p:cNvSpPr>
          <p:nvPr/>
        </p:nvSpPr>
        <p:spPr bwMode="auto">
          <a:xfrm>
            <a:off x="283546" y="955782"/>
            <a:ext cx="407566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7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>
              <a:buNone/>
            </a:pPr>
            <a:r>
              <a:rPr lang="en-US" sz="2000" b="1" dirty="0" smtClean="0">
                <a:latin typeface="+mn-lt"/>
              </a:rPr>
              <a:t>What </a:t>
            </a:r>
            <a:r>
              <a:rPr lang="en-US" sz="2000" b="1" dirty="0">
                <a:latin typeface="+mn-lt"/>
              </a:rPr>
              <a:t>is this news story about? </a:t>
            </a:r>
          </a:p>
          <a:p>
            <a:endParaRPr lang="en-US" sz="2000" b="1" dirty="0">
              <a:latin typeface="+mn-lt"/>
            </a:endParaRPr>
          </a:p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Elementary Level:</a:t>
            </a:r>
            <a:r>
              <a:rPr lang="en-US" sz="2000" dirty="0">
                <a:solidFill>
                  <a:srgbClr val="FF000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FF000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It’s </a:t>
            </a:r>
            <a:r>
              <a:rPr lang="en-US" sz="2000" dirty="0">
                <a:latin typeface="+mn-lt"/>
              </a:rPr>
              <a:t>about sport and drugs.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00B050"/>
                </a:solidFill>
                <a:latin typeface="+mn-lt"/>
              </a:rPr>
              <a:t>Intermediate Level:</a:t>
            </a:r>
            <a:r>
              <a:rPr lang="en-US" sz="2000" dirty="0">
                <a:solidFill>
                  <a:srgbClr val="00B05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00B05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drugs and international athletes using them to win.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+mn-lt"/>
              </a:rPr>
              <a:t>Advanced Level:</a:t>
            </a:r>
            <a:r>
              <a:rPr lang="en-US" sz="2000" dirty="0">
                <a:solidFill>
                  <a:srgbClr val="7030A0"/>
                </a:solidFill>
                <a:latin typeface="+mn-lt"/>
              </a:rPr>
              <a:t> </a:t>
            </a:r>
            <a:endParaRPr lang="en-US" sz="2000" dirty="0" smtClean="0">
              <a:solidFill>
                <a:srgbClr val="7030A0"/>
              </a:solidFill>
              <a:latin typeface="+mn-lt"/>
            </a:endParaRPr>
          </a:p>
          <a:p>
            <a:pPr>
              <a:buNone/>
            </a:pPr>
            <a:r>
              <a:rPr lang="en-US" sz="2000" dirty="0" smtClean="0">
                <a:latin typeface="+mn-lt"/>
              </a:rPr>
              <a:t>This </a:t>
            </a:r>
            <a:r>
              <a:rPr lang="en-US" sz="2000" dirty="0">
                <a:latin typeface="+mn-lt"/>
              </a:rPr>
              <a:t>news story is about drug usage in international sports events. </a:t>
            </a:r>
          </a:p>
          <a:p>
            <a:pPr>
              <a:buNone/>
            </a:pPr>
            <a:r>
              <a:rPr lang="en-US" sz="2000" dirty="0">
                <a:latin typeface="+mn-lt"/>
              </a:rPr>
              <a:t>A report says about one-third of athletes used drugs to help themselves win.</a:t>
            </a:r>
          </a:p>
        </p:txBody>
      </p:sp>
      <p:pic>
        <p:nvPicPr>
          <p:cNvPr id="16" name="3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93894" y="1564368"/>
            <a:ext cx="609600" cy="609600"/>
          </a:xfrm>
          <a:prstGeom prst="rect">
            <a:avLst/>
          </a:prstGeom>
        </p:spPr>
      </p:pic>
      <p:pic>
        <p:nvPicPr>
          <p:cNvPr id="17" name="3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rgbClr val="00B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59211" y="2578351"/>
            <a:ext cx="609600" cy="609600"/>
          </a:xfrm>
          <a:prstGeom prst="rect">
            <a:avLst/>
          </a:prstGeom>
        </p:spPr>
      </p:pic>
      <p:pic>
        <p:nvPicPr>
          <p:cNvPr id="18" name="3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425974" y="42848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92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0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41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1291455" y="6095999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58" y="2414844"/>
            <a:ext cx="3267075" cy="2724150"/>
          </a:xfrm>
          <a:prstGeom prst="rect">
            <a:avLst/>
          </a:prstGeom>
        </p:spPr>
      </p:pic>
      <p:graphicFrame>
        <p:nvGraphicFramePr>
          <p:cNvPr id="10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802970"/>
              </p:ext>
            </p:extLst>
          </p:nvPr>
        </p:nvGraphicFramePr>
        <p:xfrm>
          <a:off x="1801865" y="1303319"/>
          <a:ext cx="2578974" cy="585897"/>
        </p:xfrm>
        <a:graphic>
          <a:graphicData uri="http://schemas.openxmlformats.org/drawingml/2006/table">
            <a:tbl>
              <a:tblPr/>
              <a:tblGrid>
                <a:gridCol w="2578974"/>
              </a:tblGrid>
              <a:tr h="58589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+mn-cs"/>
                        </a:rPr>
                        <a:t>Produced by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Cordia New" pitchFamily="34" charset="-34"/>
                      </a:endParaRPr>
                    </a:p>
                  </a:txBody>
                  <a:tcPr marT="45735" marB="45735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6983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43414" y="0"/>
            <a:ext cx="57911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587</Words>
  <Application>Microsoft Office PowerPoint</Application>
  <PresentationFormat>Widescreen</PresentationFormat>
  <Paragraphs>65</Paragraphs>
  <Slides>7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oot</cp:lastModifiedBy>
  <cp:revision>125</cp:revision>
  <dcterms:created xsi:type="dcterms:W3CDTF">2015-01-09T05:03:30Z</dcterms:created>
  <dcterms:modified xsi:type="dcterms:W3CDTF">2016-01-16T06:16:40Z</dcterms:modified>
</cp:coreProperties>
</file>