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varScale="1">
        <p:scale>
          <a:sx n="74" d="100"/>
          <a:sy n="74" d="100"/>
        </p:scale>
        <p:origin x="58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16/01/59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16/01/59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16/01/59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16/01/59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3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eaLnBrk="1" hangingPunct="1">
              <a:spcBef>
                <a:spcPct val="50000"/>
              </a:spcBef>
              <a:buFontTx/>
              <a:buNone/>
            </a:pPr>
            <a:r>
              <a:rPr lang="th-TH" altLang="en-US" sz="3200" b="1" dirty="0" smtClean="0">
                <a:latin typeface="Calibri" panose="020F0502020204030204" pitchFamily="34" charset="0"/>
                <a:cs typeface="+mn-cs"/>
              </a:rPr>
              <a:t>ชุดการฝึกพูดเกี่ยวกับข่าว</a:t>
            </a: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en-US" altLang="en-US" sz="2400" dirty="0" smtClean="0">
                <a:latin typeface="Calibri" panose="020F0502020204030204" pitchFamily="34" charset="0"/>
                <a:cs typeface="+mn-cs"/>
              </a:rPr>
              <a:t>18</a:t>
            </a:r>
            <a:endParaRPr lang="th-TH" altLang="en-US" sz="2400" dirty="0" smtClean="0">
              <a:latin typeface="Calibri" panose="020F0502020204030204" pitchFamily="34" charset="0"/>
              <a:cs typeface="+mn-cs"/>
            </a:endParaRPr>
          </a:p>
          <a:p>
            <a:pPr algn="ctr" eaLnBrk="1" hangingPunct="1">
              <a:spcBef>
                <a:spcPct val="50000"/>
              </a:spcBef>
              <a:buFontTx/>
              <a:buNone/>
            </a:pPr>
            <a:r>
              <a:rPr lang="en-US" altLang="en-US" sz="2000" b="1" dirty="0" smtClean="0">
                <a:latin typeface="Calibri" panose="020F0502020204030204" pitchFamily="34" charset="0"/>
              </a:rPr>
              <a:t>Talking about news</a:t>
            </a: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88115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3028023418"/>
              </p:ext>
            </p:extLst>
          </p:nvPr>
        </p:nvGraphicFramePr>
        <p:xfrm>
          <a:off x="1455145" y="277596"/>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18</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39" name="Rectangle 119"/>
          <p:cNvSpPr>
            <a:spLocks noChangeArrowheads="1"/>
          </p:cNvSpPr>
          <p:nvPr/>
        </p:nvSpPr>
        <p:spPr bwMode="auto">
          <a:xfrm>
            <a:off x="248171" y="1290207"/>
            <a:ext cx="4992922" cy="4905958"/>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dirty="0" smtClean="0">
                <a:latin typeface="+mn-lt"/>
              </a:rPr>
              <a:t>   A </a:t>
            </a:r>
            <a:r>
              <a:rPr lang="en-US" sz="2000" dirty="0">
                <a:latin typeface="+mn-lt"/>
              </a:rPr>
              <a:t>90-year-old grandmother from Kenya has become the world's oldest elementary school student. Priscilla </a:t>
            </a:r>
            <a:r>
              <a:rPr lang="en-US" sz="2000" dirty="0" err="1">
                <a:latin typeface="+mn-lt"/>
              </a:rPr>
              <a:t>Sitienei</a:t>
            </a:r>
            <a:r>
              <a:rPr lang="en-US" sz="2000" dirty="0">
                <a:latin typeface="+mn-lt"/>
              </a:rPr>
              <a:t> is from a small village in Kenya. She is studying at the local elementary school to learn to read and write. Ms. </a:t>
            </a:r>
            <a:r>
              <a:rPr lang="en-US" sz="2000" dirty="0" err="1">
                <a:latin typeface="+mn-lt"/>
              </a:rPr>
              <a:t>Sitienei</a:t>
            </a:r>
            <a:r>
              <a:rPr lang="en-US" sz="2000" dirty="0">
                <a:latin typeface="+mn-lt"/>
              </a:rPr>
              <a:t> has worked as a midwife for most of her life. She wants to be able to read and write. She wants to pass on her skills and write down the herbal remedies she uses.</a:t>
            </a:r>
          </a:p>
          <a:p>
            <a:pPr>
              <a:buNone/>
            </a:pPr>
            <a:r>
              <a:rPr lang="en-US" sz="2000" dirty="0" smtClean="0">
                <a:latin typeface="+mn-lt"/>
              </a:rPr>
              <a:t>   Ms</a:t>
            </a:r>
            <a:r>
              <a:rPr lang="en-US" sz="2000" dirty="0">
                <a:latin typeface="+mn-lt"/>
              </a:rPr>
              <a:t>. </a:t>
            </a:r>
            <a:r>
              <a:rPr lang="en-US" sz="2000" dirty="0" err="1">
                <a:latin typeface="+mn-lt"/>
              </a:rPr>
              <a:t>Sitienei</a:t>
            </a:r>
            <a:r>
              <a:rPr lang="en-US" sz="2000" dirty="0">
                <a:latin typeface="+mn-lt"/>
              </a:rPr>
              <a:t> could not go to school when she was younger. She wants all children in her village to study. The grandmother says that education is important. With education, you can be anything that you want to be</a:t>
            </a:r>
            <a:r>
              <a:rPr lang="en-US" sz="2000" dirty="0" smtClean="0">
                <a:latin typeface="+mn-lt"/>
              </a:rPr>
              <a:t>.</a:t>
            </a:r>
          </a:p>
          <a:p>
            <a:pPr>
              <a:buNone/>
            </a:pPr>
            <a:endParaRPr lang="en-US" sz="2400" dirty="0">
              <a:latin typeface="+mn-lt"/>
            </a:endParaRPr>
          </a:p>
        </p:txBody>
      </p:sp>
      <p:pic>
        <p:nvPicPr>
          <p:cNvPr id="40" name="19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410006" y="5455276"/>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0050" fill="hold"/>
                                        <p:tgtEl>
                                          <p:spTgt spid="40"/>
                                        </p:tgtEl>
                                      </p:cBhvr>
                                    </p:cmd>
                                  </p:childTnLst>
                                </p:cTn>
                              </p:par>
                            </p:childTnLst>
                          </p:cTn>
                        </p:par>
                      </p:childTnLst>
                    </p:cTn>
                  </p:par>
                </p:childTnLst>
              </p:cTn>
              <p:nextCondLst>
                <p:cond evt="onClick" delay="0">
                  <p:tgtEl>
                    <p:spTgt spid="40"/>
                  </p:tgtEl>
                </p:cond>
              </p:nextCondLst>
            </p:seq>
            <p:audio>
              <p:cMediaNode vol="80000">
                <p:cTn id="7" fill="hold" display="0">
                  <p:stCondLst>
                    <p:cond delay="indefinite"/>
                  </p:stCondLst>
                  <p:endCondLst>
                    <p:cond evt="onStopAudio" delay="0">
                      <p:tgtEl>
                        <p:sldTgt/>
                      </p:tgtEl>
                    </p:cond>
                  </p:endCondLst>
                </p:cTn>
                <p:tgtEl>
                  <p:spTgt spid="40"/>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1377890433"/>
              </p:ext>
            </p:extLst>
          </p:nvPr>
        </p:nvGraphicFramePr>
        <p:xfrm>
          <a:off x="676671"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18: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73" name="Rectangle 119"/>
          <p:cNvSpPr>
            <a:spLocks noChangeArrowheads="1"/>
          </p:cNvSpPr>
          <p:nvPr/>
        </p:nvSpPr>
        <p:spPr bwMode="auto">
          <a:xfrm>
            <a:off x="213948" y="793783"/>
            <a:ext cx="4319415" cy="5776966"/>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1900" b="1" dirty="0" smtClean="0">
                <a:solidFill>
                  <a:srgbClr val="FF0000"/>
                </a:solidFill>
                <a:latin typeface="+mn-lt"/>
              </a:rPr>
              <a:t>Elementary Level</a:t>
            </a:r>
            <a:r>
              <a:rPr lang="en-US" sz="1900" b="1" dirty="0" smtClean="0">
                <a:solidFill>
                  <a:srgbClr val="FF0000"/>
                </a:solidFill>
                <a:latin typeface="+mn-lt"/>
                <a:cs typeface="+mj-cs"/>
              </a:rPr>
              <a:t>: </a:t>
            </a:r>
          </a:p>
          <a:p>
            <a:pPr>
              <a:buNone/>
            </a:pPr>
            <a:r>
              <a:rPr lang="en-US" sz="1900" dirty="0" smtClean="0">
                <a:latin typeface="+mn-lt"/>
              </a:rPr>
              <a:t>It’s </a:t>
            </a:r>
            <a:r>
              <a:rPr lang="en-US" sz="1900" dirty="0">
                <a:latin typeface="+mn-lt"/>
              </a:rPr>
              <a:t>about a grandmother going to elementary school</a:t>
            </a:r>
            <a:r>
              <a:rPr lang="en-US" sz="1900" dirty="0" smtClean="0">
                <a:latin typeface="+mn-lt"/>
              </a:rPr>
              <a:t>.</a:t>
            </a:r>
          </a:p>
          <a:p>
            <a:pPr>
              <a:buNone/>
            </a:pPr>
            <a:endParaRPr lang="en-US" sz="1900" dirty="0" smtClean="0">
              <a:latin typeface="+mn-lt"/>
            </a:endParaRPr>
          </a:p>
          <a:p>
            <a:r>
              <a:rPr lang="en-US" sz="1900" b="1" dirty="0" smtClean="0">
                <a:solidFill>
                  <a:srgbClr val="00B050"/>
                </a:solidFill>
                <a:latin typeface="+mn-lt"/>
                <a:cs typeface="+mj-cs"/>
              </a:rPr>
              <a:t>Intermediate Level:</a:t>
            </a:r>
            <a:r>
              <a:rPr lang="en-US" sz="1900" dirty="0" smtClean="0">
                <a:solidFill>
                  <a:srgbClr val="00B050"/>
                </a:solidFill>
                <a:latin typeface="+mn-lt"/>
                <a:cs typeface="+mj-cs"/>
              </a:rPr>
              <a:t> </a:t>
            </a:r>
          </a:p>
          <a:p>
            <a:pPr>
              <a:buNone/>
            </a:pPr>
            <a:r>
              <a:rPr lang="en-US" sz="1900" dirty="0" smtClean="0">
                <a:latin typeface="+mn-lt"/>
              </a:rPr>
              <a:t>This </a:t>
            </a:r>
            <a:r>
              <a:rPr lang="en-US" sz="1900" dirty="0">
                <a:latin typeface="+mn-lt"/>
              </a:rPr>
              <a:t>news story is about a grandmother. She’s going to elementary school to read and write.</a:t>
            </a:r>
          </a:p>
          <a:p>
            <a:pPr>
              <a:buNone/>
            </a:pPr>
            <a:endParaRPr lang="en-US" sz="1900" dirty="0">
              <a:latin typeface="+mn-lt"/>
            </a:endParaRPr>
          </a:p>
          <a:p>
            <a:r>
              <a:rPr lang="en-US" sz="1900" b="1" dirty="0" smtClean="0">
                <a:solidFill>
                  <a:srgbClr val="7030A0"/>
                </a:solidFill>
                <a:latin typeface="+mn-lt"/>
                <a:cs typeface="+mj-cs"/>
              </a:rPr>
              <a:t>Advanced Level:</a:t>
            </a:r>
            <a:r>
              <a:rPr lang="en-US" sz="1900" dirty="0" smtClean="0">
                <a:solidFill>
                  <a:srgbClr val="7030A0"/>
                </a:solidFill>
                <a:latin typeface="+mn-lt"/>
                <a:cs typeface="+mj-cs"/>
              </a:rPr>
              <a:t> </a:t>
            </a:r>
          </a:p>
          <a:p>
            <a:pPr>
              <a:buNone/>
            </a:pPr>
            <a:r>
              <a:rPr lang="en-US" sz="1900" dirty="0" smtClean="0">
                <a:latin typeface="+mn-lt"/>
              </a:rPr>
              <a:t>This </a:t>
            </a:r>
            <a:r>
              <a:rPr lang="en-US" sz="1900" dirty="0">
                <a:latin typeface="+mn-lt"/>
              </a:rPr>
              <a:t>news story is about a grandmother in Kenya. She couldn’t go to school when she was a child. She is going to elementary school now to learn how to read and write.</a:t>
            </a:r>
          </a:p>
        </p:txBody>
      </p:sp>
      <p:pic>
        <p:nvPicPr>
          <p:cNvPr id="74" name="19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533363" y="1547265"/>
            <a:ext cx="609600" cy="609600"/>
          </a:xfrm>
          <a:prstGeom prst="rect">
            <a:avLst/>
          </a:prstGeom>
        </p:spPr>
      </p:pic>
      <p:pic>
        <p:nvPicPr>
          <p:cNvPr id="75" name="19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533363" y="2712224"/>
            <a:ext cx="609600" cy="609600"/>
          </a:xfrm>
          <a:prstGeom prst="rect">
            <a:avLst/>
          </a:prstGeom>
        </p:spPr>
      </p:pic>
      <p:pic>
        <p:nvPicPr>
          <p:cNvPr id="76" name="19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533363" y="4343334"/>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304" fill="hold"/>
                                        <p:tgtEl>
                                          <p:spTgt spid="74"/>
                                        </p:tgtEl>
                                      </p:cBhvr>
                                    </p:cmd>
                                  </p:childTnLst>
                                </p:cTn>
                              </p:par>
                            </p:childTnLst>
                          </p:cTn>
                        </p:par>
                      </p:childTnLst>
                    </p:cTn>
                  </p:par>
                </p:childTnLst>
              </p:cTn>
              <p:nextCondLst>
                <p:cond evt="onClick" delay="0">
                  <p:tgtEl>
                    <p:spTgt spid="74"/>
                  </p:tgtEl>
                </p:cond>
              </p:nextCondLst>
            </p:seq>
            <p:audio>
              <p:cMediaNode vol="80000">
                <p:cTn id="7" fill="hold" display="0">
                  <p:stCondLst>
                    <p:cond delay="indefinite"/>
                  </p:stCondLst>
                  <p:endCondLst>
                    <p:cond evt="onStopAudio" delay="0">
                      <p:tgtEl>
                        <p:sldTgt/>
                      </p:tgtEl>
                    </p:cond>
                  </p:endCondLst>
                </p:cTn>
                <p:tgtEl>
                  <p:spTgt spid="74"/>
                </p:tgtEl>
              </p:cMediaNode>
            </p:audio>
            <p:seq concurrent="1" nextAc="seek">
              <p:cTn id="8" restart="whenNotActive" fill="hold" evtFilter="cancelBubble" nodeType="interactiveSeq">
                <p:stCondLst>
                  <p:cond evt="onClick" delay="0">
                    <p:tgtEl>
                      <p:spTgt spid="7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7474" fill="hold"/>
                                        <p:tgtEl>
                                          <p:spTgt spid="75"/>
                                        </p:tgtEl>
                                      </p:cBhvr>
                                    </p:cmd>
                                  </p:childTnLst>
                                </p:cTn>
                              </p:par>
                            </p:childTnLst>
                          </p:cTn>
                        </p:par>
                      </p:childTnLst>
                    </p:cTn>
                  </p:par>
                </p:childTnLst>
              </p:cTn>
              <p:nextCondLst>
                <p:cond evt="onClick" delay="0">
                  <p:tgtEl>
                    <p:spTgt spid="75"/>
                  </p:tgtEl>
                </p:cond>
              </p:nextCondLst>
            </p:seq>
            <p:audio>
              <p:cMediaNode vol="80000">
                <p:cTn id="13" fill="hold" display="0">
                  <p:stCondLst>
                    <p:cond delay="indefinite"/>
                  </p:stCondLst>
                  <p:endCondLst>
                    <p:cond evt="onStopAudio" delay="0">
                      <p:tgtEl>
                        <p:sldTgt/>
                      </p:tgtEl>
                    </p:cond>
                  </p:endCondLst>
                </p:cTn>
                <p:tgtEl>
                  <p:spTgt spid="75"/>
                </p:tgtEl>
              </p:cMediaNode>
            </p:audio>
            <p:seq concurrent="1" nextAc="seek">
              <p:cTn id="14" restart="whenNotActive" fill="hold" evtFilter="cancelBubble" nodeType="interactiveSeq">
                <p:stCondLst>
                  <p:cond evt="onClick" delay="0">
                    <p:tgtEl>
                      <p:spTgt spid="7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3513" fill="hold"/>
                                        <p:tgtEl>
                                          <p:spTgt spid="76"/>
                                        </p:tgtEl>
                                      </p:cBhvr>
                                    </p:cmd>
                                  </p:childTnLst>
                                </p:cTn>
                              </p:par>
                            </p:childTnLst>
                          </p:cTn>
                        </p:par>
                      </p:childTnLst>
                    </p:cTn>
                  </p:par>
                </p:childTnLst>
              </p:cTn>
              <p:nextCondLst>
                <p:cond evt="onClick" delay="0">
                  <p:tgtEl>
                    <p:spTgt spid="76"/>
                  </p:tgtEl>
                </p:cond>
              </p:nextCondLst>
            </p:seq>
            <p:audio>
              <p:cMediaNode vol="80000">
                <p:cTn id="19" fill="hold" display="0">
                  <p:stCondLst>
                    <p:cond delay="indefinite"/>
                  </p:stCondLst>
                  <p:endCondLst>
                    <p:cond evt="onStopAudio" delay="0">
                      <p:tgtEl>
                        <p:sldTgt/>
                      </p:tgtEl>
                    </p:cond>
                  </p:endCondLst>
                </p:cTn>
                <p:tgtEl>
                  <p:spTgt spid="7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TotalTime>
  <Words>671</Words>
  <Application>Microsoft Office PowerPoint</Application>
  <PresentationFormat>Widescreen</PresentationFormat>
  <Paragraphs>65</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oot</cp:lastModifiedBy>
  <cp:revision>139</cp:revision>
  <dcterms:created xsi:type="dcterms:W3CDTF">2015-01-09T05:03:30Z</dcterms:created>
  <dcterms:modified xsi:type="dcterms:W3CDTF">2016-01-16T06:54:22Z</dcterms:modified>
</cp:coreProperties>
</file>