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8" r:id="rId3"/>
    <p:sldId id="281" r:id="rId4"/>
    <p:sldId id="282" r:id="rId5"/>
    <p:sldId id="280" r:id="rId6"/>
    <p:sldId id="266" r:id="rId7"/>
    <p:sldId id="259" r:id="rId8"/>
  </p:sldIdLst>
  <p:sldSz cx="12192000" cy="6858000"/>
  <p:notesSz cx="6858000" cy="9144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Natsinee.wim" initials="N" lastIdx="1" clrIdx="0">
    <p:extLst>
      <p:ext uri="{19B8F6BF-5375-455C-9EA6-DF929625EA0E}">
        <p15:presenceInfo xmlns:p15="http://schemas.microsoft.com/office/powerpoint/2012/main" userId="Natsinee.wim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3300"/>
    <a:srgbClr val="9966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779" autoAdjust="0"/>
    <p:restoredTop sz="94660"/>
  </p:normalViewPr>
  <p:slideViewPr>
    <p:cSldViewPr snapToGrid="0">
      <p:cViewPr varScale="1">
        <p:scale>
          <a:sx n="74" d="100"/>
          <a:sy n="74" d="100"/>
        </p:scale>
        <p:origin x="58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4EB05-FF51-41A1-A459-8DEEADF2D49F}" type="datetimeFigureOut">
              <a:rPr lang="th-TH" smtClean="0"/>
              <a:t>16/01/59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07722-B84F-42F9-8A75-3C1810FB4BC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7129293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4EB05-FF51-41A1-A459-8DEEADF2D49F}" type="datetimeFigureOut">
              <a:rPr lang="th-TH" smtClean="0"/>
              <a:t>16/01/59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07722-B84F-42F9-8A75-3C1810FB4BC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94676911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4EB05-FF51-41A1-A459-8DEEADF2D49F}" type="datetimeFigureOut">
              <a:rPr lang="th-TH" smtClean="0"/>
              <a:t>16/01/59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07722-B84F-42F9-8A75-3C1810FB4BC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26304510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4EB05-FF51-41A1-A459-8DEEADF2D49F}" type="datetimeFigureOut">
              <a:rPr lang="th-TH" smtClean="0"/>
              <a:t>16/01/59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07722-B84F-42F9-8A75-3C1810FB4BC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06327087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4EB05-FF51-41A1-A459-8DEEADF2D49F}" type="datetimeFigureOut">
              <a:rPr lang="th-TH" smtClean="0"/>
              <a:t>16/01/59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07722-B84F-42F9-8A75-3C1810FB4BC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19911906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4EB05-FF51-41A1-A459-8DEEADF2D49F}" type="datetimeFigureOut">
              <a:rPr lang="th-TH" smtClean="0"/>
              <a:t>16/01/59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07722-B84F-42F9-8A75-3C1810FB4BC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03661889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4EB05-FF51-41A1-A459-8DEEADF2D49F}" type="datetimeFigureOut">
              <a:rPr lang="th-TH" smtClean="0"/>
              <a:t>16/01/59</a:t>
            </a:fld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07722-B84F-42F9-8A75-3C1810FB4BC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14882431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4EB05-FF51-41A1-A459-8DEEADF2D49F}" type="datetimeFigureOut">
              <a:rPr lang="th-TH" smtClean="0"/>
              <a:t>16/01/59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07722-B84F-42F9-8A75-3C1810FB4BC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50739117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4EB05-FF51-41A1-A459-8DEEADF2D49F}" type="datetimeFigureOut">
              <a:rPr lang="th-TH" smtClean="0"/>
              <a:t>16/01/59</a:t>
            </a:fld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07722-B84F-42F9-8A75-3C1810FB4BC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24546097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4EB05-FF51-41A1-A459-8DEEADF2D49F}" type="datetimeFigureOut">
              <a:rPr lang="th-TH" smtClean="0"/>
              <a:t>16/01/59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07722-B84F-42F9-8A75-3C1810FB4BC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18971704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4EB05-FF51-41A1-A459-8DEEADF2D49F}" type="datetimeFigureOut">
              <a:rPr lang="th-TH" smtClean="0"/>
              <a:t>16/01/59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07722-B84F-42F9-8A75-3C1810FB4BC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40188975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84EB05-FF51-41A1-A459-8DEEADF2D49F}" type="datetimeFigureOut">
              <a:rPr lang="th-TH" smtClean="0"/>
              <a:t>16/01/59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607722-B84F-42F9-8A75-3C1810FB4BC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6537136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audio" Target="../media/media4.wav"/><Relationship Id="rId13" Type="http://schemas.openxmlformats.org/officeDocument/2006/relationships/image" Target="../media/image6.png"/><Relationship Id="rId3" Type="http://schemas.microsoft.com/office/2007/relationships/media" Target="../media/media2.wav"/><Relationship Id="rId7" Type="http://schemas.microsoft.com/office/2007/relationships/media" Target="../media/media4.wav"/><Relationship Id="rId12" Type="http://schemas.openxmlformats.org/officeDocument/2006/relationships/image" Target="../media/image5.png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audio" Target="../media/media3.wav"/><Relationship Id="rId11" Type="http://schemas.openxmlformats.org/officeDocument/2006/relationships/image" Target="../media/image4.png"/><Relationship Id="rId5" Type="http://schemas.microsoft.com/office/2007/relationships/media" Target="../media/media3.wav"/><Relationship Id="rId10" Type="http://schemas.openxmlformats.org/officeDocument/2006/relationships/image" Target="../media/image3.png"/><Relationship Id="rId4" Type="http://schemas.openxmlformats.org/officeDocument/2006/relationships/audio" Target="../media/media2.wav"/><Relationship Id="rId9" Type="http://schemas.openxmlformats.org/officeDocument/2006/relationships/slideLayout" Target="../slideLayouts/slideLayout2.xml"/><Relationship Id="rId1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.wav"/><Relationship Id="rId1" Type="http://schemas.microsoft.com/office/2007/relationships/media" Target="../media/media5.wav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microsoft.com/office/2007/relationships/media" Target="../media/media7.wav"/><Relationship Id="rId7" Type="http://schemas.openxmlformats.org/officeDocument/2006/relationships/slideLayout" Target="../slideLayouts/slideLayout2.xml"/><Relationship Id="rId2" Type="http://schemas.openxmlformats.org/officeDocument/2006/relationships/audio" Target="../media/media6.wav"/><Relationship Id="rId1" Type="http://schemas.microsoft.com/office/2007/relationships/media" Target="../media/media6.wav"/><Relationship Id="rId6" Type="http://schemas.openxmlformats.org/officeDocument/2006/relationships/audio" Target="../media/media8.wav"/><Relationship Id="rId5" Type="http://schemas.microsoft.com/office/2007/relationships/media" Target="../media/media8.wav"/><Relationship Id="rId4" Type="http://schemas.openxmlformats.org/officeDocument/2006/relationships/audio" Target="../media/media7.wav"/><Relationship Id="rId9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6562165" y="0"/>
            <a:ext cx="57911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4" name="Rectangle 3"/>
          <p:cNvSpPr/>
          <p:nvPr/>
        </p:nvSpPr>
        <p:spPr>
          <a:xfrm>
            <a:off x="5688117" y="0"/>
            <a:ext cx="874048" cy="685800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sp>
        <p:nvSpPr>
          <p:cNvPr id="18" name="Text Box 73"/>
          <p:cNvSpPr txBox="1">
            <a:spLocks noChangeArrowheads="1"/>
          </p:cNvSpPr>
          <p:nvPr/>
        </p:nvSpPr>
        <p:spPr bwMode="auto">
          <a:xfrm>
            <a:off x="7335568" y="3853767"/>
            <a:ext cx="4435978" cy="25353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2870" tIns="51435" rIns="102870" bIns="51435">
            <a:spAutoFit/>
          </a:bodyPr>
          <a:lstStyle>
            <a:lvl1pPr defTabSz="1028700">
              <a:spcBef>
                <a:spcPct val="20000"/>
              </a:spcBef>
              <a:buChar char="•"/>
              <a:defRPr sz="36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 defTabSz="1028700">
              <a:spcBef>
                <a:spcPct val="20000"/>
              </a:spcBef>
              <a:buChar char="–"/>
              <a:defRPr sz="32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 defTabSz="1028700">
              <a:spcBef>
                <a:spcPct val="20000"/>
              </a:spcBef>
              <a:buChar char="•"/>
              <a:defRPr sz="27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 defTabSz="1028700">
              <a:spcBef>
                <a:spcPct val="20000"/>
              </a:spcBef>
              <a:buChar char="–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 defTabSz="1028700">
              <a:spcBef>
                <a:spcPct val="20000"/>
              </a:spcBef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defTabSz="10287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defTabSz="10287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defTabSz="10287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defTabSz="10287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th-TH" altLang="en-US" sz="3200" b="1" dirty="0" smtClean="0">
                <a:latin typeface="Calibri" panose="020F0502020204030204" pitchFamily="34" charset="0"/>
                <a:cs typeface="+mn-cs"/>
              </a:rPr>
              <a:t>สื่อการเรียนรู้ด้วยตัวเอง</a:t>
            </a:r>
          </a:p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th-TH" altLang="en-US" sz="3200" b="1" dirty="0" smtClean="0">
                <a:latin typeface="Calibri" panose="020F0502020204030204" pitchFamily="34" charset="0"/>
                <a:cs typeface="+mn-cs"/>
              </a:rPr>
              <a:t>ชุดการฝึกพูดเกี่ยวกับข่าว</a:t>
            </a:r>
          </a:p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th-TH" altLang="en-US" sz="3200" b="1" dirty="0" smtClean="0">
                <a:latin typeface="Calibri" panose="020F0502020204030204" pitchFamily="34" charset="0"/>
                <a:cs typeface="+mn-cs"/>
              </a:rPr>
              <a:t>เรื่องที่ </a:t>
            </a:r>
            <a:r>
              <a:rPr lang="en-US" altLang="en-US" sz="2400" dirty="0" smtClean="0">
                <a:latin typeface="Calibri" panose="020F0502020204030204" pitchFamily="34" charset="0"/>
                <a:cs typeface="+mn-cs"/>
              </a:rPr>
              <a:t>15</a:t>
            </a:r>
            <a:endParaRPr lang="th-TH" altLang="en-US" sz="2400" dirty="0" smtClean="0">
              <a:latin typeface="Calibri" panose="020F0502020204030204" pitchFamily="34" charset="0"/>
              <a:cs typeface="+mn-cs"/>
            </a:endParaRPr>
          </a:p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en-US" sz="2000" b="1" dirty="0" smtClean="0">
                <a:latin typeface="Calibri" panose="020F0502020204030204" pitchFamily="34" charset="0"/>
              </a:rPr>
              <a:t>Talking about news</a:t>
            </a:r>
          </a:p>
        </p:txBody>
      </p:sp>
      <p:sp>
        <p:nvSpPr>
          <p:cNvPr id="19" name="Text Box 5"/>
          <p:cNvSpPr txBox="1">
            <a:spLocks noChangeArrowheads="1"/>
          </p:cNvSpPr>
          <p:nvPr/>
        </p:nvSpPr>
        <p:spPr bwMode="auto">
          <a:xfrm>
            <a:off x="7362937" y="6320241"/>
            <a:ext cx="3906076" cy="2885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2870" tIns="51435" rIns="102870" bIns="51435">
            <a:spAutoFit/>
          </a:bodyPr>
          <a:lstStyle>
            <a:lvl1pPr defTabSz="1028700">
              <a:spcBef>
                <a:spcPct val="20000"/>
              </a:spcBef>
              <a:buChar char="•"/>
              <a:defRPr sz="36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 defTabSz="1028700">
              <a:spcBef>
                <a:spcPct val="20000"/>
              </a:spcBef>
              <a:buChar char="–"/>
              <a:defRPr sz="32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 defTabSz="1028700">
              <a:spcBef>
                <a:spcPct val="20000"/>
              </a:spcBef>
              <a:buChar char="•"/>
              <a:defRPr sz="27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 defTabSz="1028700">
              <a:spcBef>
                <a:spcPct val="20000"/>
              </a:spcBef>
              <a:buChar char="–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 defTabSz="1028700">
              <a:spcBef>
                <a:spcPct val="20000"/>
              </a:spcBef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defTabSz="10287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defTabSz="10287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defTabSz="10287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defTabSz="10287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th-TH" sz="1200" dirty="0">
                <a:latin typeface="Calibri" panose="020F0502020204030204" pitchFamily="34" charset="0"/>
              </a:rPr>
              <a:t>Copyright © </a:t>
            </a:r>
            <a:r>
              <a:rPr lang="en-US" altLang="th-TH" sz="1200" dirty="0" smtClean="0">
                <a:latin typeface="Calibri" panose="020F0502020204030204" pitchFamily="34" charset="0"/>
              </a:rPr>
              <a:t>2015 </a:t>
            </a:r>
            <a:r>
              <a:rPr lang="en-US" altLang="th-TH" sz="1200" dirty="0">
                <a:latin typeface="Calibri" panose="020F0502020204030204" pitchFamily="34" charset="0"/>
              </a:rPr>
              <a:t>Self-access Learning Centre, KMUTT </a:t>
            </a:r>
            <a:endParaRPr lang="th-TH" altLang="th-TH" sz="1200" dirty="0">
              <a:latin typeface="Calibri" panose="020F050202020403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2825" y="416859"/>
            <a:ext cx="4016188" cy="3012141"/>
          </a:xfrm>
          <a:prstGeom prst="rect">
            <a:avLst/>
          </a:prstGeom>
        </p:spPr>
      </p:pic>
      <p:sp>
        <p:nvSpPr>
          <p:cNvPr id="7" name="Action Button: Forward or Next 6">
            <a:hlinkClick r:id="" action="ppaction://hlinkshowjump?jump=nextslide" highlightClick="1"/>
          </p:cNvPr>
          <p:cNvSpPr/>
          <p:nvPr/>
        </p:nvSpPr>
        <p:spPr>
          <a:xfrm>
            <a:off x="11518430" y="6308954"/>
            <a:ext cx="581891" cy="429491"/>
          </a:xfrm>
          <a:prstGeom prst="actionButtonForwardNex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88115688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ction Button: Forward or Next 6">
            <a:hlinkClick r:id="" action="ppaction://hlinkshowjump?jump=nextslide" highlightClick="1"/>
          </p:cNvPr>
          <p:cNvSpPr/>
          <p:nvPr/>
        </p:nvSpPr>
        <p:spPr>
          <a:xfrm>
            <a:off x="11518430" y="6308954"/>
            <a:ext cx="581891" cy="429491"/>
          </a:xfrm>
          <a:prstGeom prst="actionButtonForwardNex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6" name="Rectangle 5"/>
          <p:cNvSpPr/>
          <p:nvPr/>
        </p:nvSpPr>
        <p:spPr>
          <a:xfrm>
            <a:off x="5635510" y="9793"/>
            <a:ext cx="817428" cy="685800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sp>
        <p:nvSpPr>
          <p:cNvPr id="22" name="Text Box 73"/>
          <p:cNvSpPr txBox="1">
            <a:spLocks noChangeArrowheads="1"/>
          </p:cNvSpPr>
          <p:nvPr/>
        </p:nvSpPr>
        <p:spPr bwMode="auto">
          <a:xfrm>
            <a:off x="405937" y="153367"/>
            <a:ext cx="3346475" cy="15812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2870" tIns="51435" rIns="102870" bIns="51435">
            <a:spAutoFit/>
          </a:bodyPr>
          <a:lstStyle>
            <a:lvl1pPr defTabSz="1028700">
              <a:spcBef>
                <a:spcPct val="20000"/>
              </a:spcBef>
              <a:buChar char="•"/>
              <a:defRPr sz="36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 defTabSz="1028700">
              <a:spcBef>
                <a:spcPct val="20000"/>
              </a:spcBef>
              <a:buChar char="–"/>
              <a:defRPr sz="32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 defTabSz="1028700">
              <a:spcBef>
                <a:spcPct val="20000"/>
              </a:spcBef>
              <a:buChar char="•"/>
              <a:defRPr sz="27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 defTabSz="1028700">
              <a:spcBef>
                <a:spcPct val="20000"/>
              </a:spcBef>
              <a:buChar char="–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 defTabSz="1028700">
              <a:spcBef>
                <a:spcPct val="20000"/>
              </a:spcBef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defTabSz="10287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defTabSz="10287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defTabSz="10287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defTabSz="10287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th-TH" altLang="en-US" sz="3200" b="1" dirty="0" smtClean="0">
                <a:latin typeface="Calibri" panose="020F0502020204030204" pitchFamily="34" charset="0"/>
                <a:cs typeface="Cordia New" panose="020B0304020202020204" pitchFamily="34" charset="-34"/>
              </a:rPr>
              <a:t>การใช้สื่อชิ้นนี้เพื่อพัฒนาตัวคุณเอง</a:t>
            </a:r>
          </a:p>
          <a:p>
            <a:pPr>
              <a:spcBef>
                <a:spcPct val="0"/>
              </a:spcBef>
              <a:buNone/>
            </a:pPr>
            <a:r>
              <a:rPr lang="th-TH" altLang="en-US" sz="3200" b="1" dirty="0" smtClean="0">
                <a:latin typeface="Calibri" panose="020F0502020204030204" pitchFamily="34" charset="0"/>
                <a:cs typeface="Cordia New" panose="020B0304020202020204" pitchFamily="34" charset="-34"/>
              </a:rPr>
              <a:t>ให้ประสบความสำเร็จ</a:t>
            </a:r>
            <a:endParaRPr lang="en-US" altLang="en-US" sz="3200" b="1" dirty="0">
              <a:latin typeface="Calibri" panose="020F0502020204030204" pitchFamily="34" charset="0"/>
              <a:cs typeface="Cordia New" panose="020B0304020202020204" pitchFamily="34" charset="-34"/>
            </a:endParaRPr>
          </a:p>
        </p:txBody>
      </p:sp>
      <p:sp>
        <p:nvSpPr>
          <p:cNvPr id="24" name="Rectangle 119"/>
          <p:cNvSpPr>
            <a:spLocks noChangeArrowheads="1"/>
          </p:cNvSpPr>
          <p:nvPr/>
        </p:nvSpPr>
        <p:spPr bwMode="auto">
          <a:xfrm>
            <a:off x="101962" y="1932175"/>
            <a:ext cx="5366667" cy="4154984"/>
          </a:xfrm>
          <a:prstGeom prst="rect">
            <a:avLst/>
          </a:prstGeom>
          <a:noFill/>
          <a:ln w="9525">
            <a:solidFill>
              <a:srgbClr val="990033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Char char="•"/>
              <a:defRPr sz="36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>
              <a:spcBef>
                <a:spcPct val="20000"/>
              </a:spcBef>
              <a:buChar char="–"/>
              <a:defRPr sz="32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>
              <a:spcBef>
                <a:spcPct val="20000"/>
              </a:spcBef>
              <a:buChar char="•"/>
              <a:defRPr sz="27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>
              <a:spcBef>
                <a:spcPct val="20000"/>
              </a:spcBef>
              <a:buChar char="–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>
              <a:spcBef>
                <a:spcPct val="20000"/>
              </a:spcBef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marL="457200" indent="-457200"/>
            <a:r>
              <a:rPr lang="th-TH" altLang="th-TH" sz="2400" dirty="0" smtClean="0">
                <a:latin typeface="Cordia New" panose="020B0304020202020204" pitchFamily="34" charset="-34"/>
                <a:cs typeface="Cordia New" panose="020B0304020202020204" pitchFamily="34" charset="-34"/>
              </a:rPr>
              <a:t>สื่อชิ้นนี้ประกอบด้วยข่าวสั้นๆจำนวน 1 ข่าว สำหรับฝึกการพูด</a:t>
            </a:r>
          </a:p>
          <a:p>
            <a:pPr marL="457200" indent="-457200"/>
            <a:r>
              <a:rPr lang="th-TH" altLang="th-TH" sz="2400" dirty="0" smtClean="0">
                <a:latin typeface="Cordia New" panose="020B0304020202020204" pitchFamily="34" charset="-34"/>
                <a:cs typeface="Cordia New" panose="020B0304020202020204" pitchFamily="34" charset="-34"/>
              </a:rPr>
              <a:t>คุณสามารถฝึกด้วยตนเองโดยอ่านคำแนะนำและศึกษาตัวอย่างก่อนพูด</a:t>
            </a:r>
          </a:p>
          <a:p>
            <a:pPr marL="457200" indent="-457200"/>
            <a:r>
              <a:rPr lang="th-TH" altLang="th-TH" sz="2400" dirty="0" smtClean="0">
                <a:latin typeface="Cordia New" panose="020B0304020202020204" pitchFamily="34" charset="-34"/>
                <a:cs typeface="Cordia New" panose="020B0304020202020204" pitchFamily="34" charset="-34"/>
              </a:rPr>
              <a:t>ทำความเข้าใจความแตกต่างระหว่างการพูด ซึ่งแบ่งระดับความยาก-ง่ายออกเป็น 3 ระดับ</a:t>
            </a:r>
          </a:p>
          <a:p>
            <a:pPr marL="457200" indent="-457200"/>
            <a:r>
              <a:rPr lang="th-TH" altLang="th-TH" sz="2400" dirty="0" smtClean="0">
                <a:latin typeface="Cordia New" panose="020B0304020202020204" pitchFamily="34" charset="-34"/>
                <a:cs typeface="Cordia New" panose="020B0304020202020204" pitchFamily="34" charset="-34"/>
              </a:rPr>
              <a:t>ลองอ่านหรือฟังข่าวและฝึกพูดเกี่ยวกับข่าวด้วยตัวเอง</a:t>
            </a:r>
          </a:p>
          <a:p>
            <a:pPr marL="457200" indent="-457200"/>
            <a:r>
              <a:rPr lang="th-TH" altLang="th-TH" sz="2400" dirty="0" smtClean="0">
                <a:latin typeface="Cordia New" panose="020B0304020202020204" pitchFamily="34" charset="-34"/>
                <a:cs typeface="Cordia New" panose="020B0304020202020204" pitchFamily="34" charset="-34"/>
              </a:rPr>
              <a:t>ตรวจสอบการพูดกับเฉลย</a:t>
            </a:r>
          </a:p>
          <a:p>
            <a:pPr marL="457200" indent="-457200"/>
            <a:r>
              <a:rPr lang="th-TH" altLang="th-TH" sz="2400" dirty="0" smtClean="0">
                <a:latin typeface="Cordia New" panose="020B0304020202020204" pitchFamily="34" charset="-34"/>
                <a:cs typeface="Cordia New" panose="020B0304020202020204" pitchFamily="34" charset="-34"/>
              </a:rPr>
              <a:t>เมื่อฝึกพูดจากสื่อชุดนี้จนชำนาญแล้วคุณก็สามารถเลือกข่าวจากแหล่งต่างๆเพื่อฝึกฝนได้ด้วยตัวเองต่อไป</a:t>
            </a:r>
          </a:p>
        </p:txBody>
      </p:sp>
      <p:sp>
        <p:nvSpPr>
          <p:cNvPr id="17" name="Rectangle 119"/>
          <p:cNvSpPr>
            <a:spLocks noChangeArrowheads="1"/>
          </p:cNvSpPr>
          <p:nvPr/>
        </p:nvSpPr>
        <p:spPr bwMode="auto">
          <a:xfrm>
            <a:off x="6786700" y="359193"/>
            <a:ext cx="4968807" cy="584775"/>
          </a:xfrm>
          <a:prstGeom prst="rect">
            <a:avLst/>
          </a:prstGeom>
          <a:noFill/>
          <a:ln w="9525">
            <a:solidFill>
              <a:srgbClr val="990033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Char char="•"/>
              <a:defRPr sz="36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>
              <a:spcBef>
                <a:spcPct val="20000"/>
              </a:spcBef>
              <a:buChar char="–"/>
              <a:defRPr sz="32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>
              <a:spcBef>
                <a:spcPct val="20000"/>
              </a:spcBef>
              <a:buChar char="•"/>
              <a:defRPr sz="27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>
              <a:spcBef>
                <a:spcPct val="20000"/>
              </a:spcBef>
              <a:buChar char="–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>
              <a:spcBef>
                <a:spcPct val="20000"/>
              </a:spcBef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algn="ctr">
              <a:buNone/>
            </a:pPr>
            <a:r>
              <a:rPr lang="th-TH" altLang="th-TH" sz="3200" b="1" dirty="0" smtClean="0">
                <a:latin typeface="Cordia New" panose="020B0304020202020204" pitchFamily="34" charset="-34"/>
                <a:cs typeface="Cordia New" panose="020B0304020202020204" pitchFamily="34" charset="-34"/>
              </a:rPr>
              <a:t>ข้อแนะนำการพูดเกี่ยวกับข่าว</a:t>
            </a:r>
            <a:endParaRPr lang="th-TH" altLang="th-TH" sz="3200" b="1" dirty="0">
              <a:latin typeface="Cordia New" panose="020B0304020202020204" pitchFamily="34" charset="-34"/>
              <a:cs typeface="Cordia New" panose="020B0304020202020204" pitchFamily="34" charset="-34"/>
            </a:endParaRPr>
          </a:p>
        </p:txBody>
      </p:sp>
      <p:sp>
        <p:nvSpPr>
          <p:cNvPr id="21" name="Text Box 73"/>
          <p:cNvSpPr txBox="1">
            <a:spLocks noChangeArrowheads="1"/>
          </p:cNvSpPr>
          <p:nvPr/>
        </p:nvSpPr>
        <p:spPr bwMode="auto">
          <a:xfrm>
            <a:off x="6817046" y="1311432"/>
            <a:ext cx="4992329" cy="53730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2870" tIns="51435" rIns="102870" bIns="51435">
            <a:spAutoFit/>
          </a:bodyPr>
          <a:lstStyle>
            <a:lvl1pPr defTabSz="1028700">
              <a:spcBef>
                <a:spcPct val="20000"/>
              </a:spcBef>
              <a:buChar char="•"/>
              <a:defRPr sz="36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 defTabSz="1028700">
              <a:spcBef>
                <a:spcPct val="20000"/>
              </a:spcBef>
              <a:buChar char="–"/>
              <a:defRPr sz="32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 defTabSz="1028700">
              <a:spcBef>
                <a:spcPct val="20000"/>
              </a:spcBef>
              <a:buChar char="•"/>
              <a:defRPr sz="27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 defTabSz="1028700">
              <a:spcBef>
                <a:spcPct val="20000"/>
              </a:spcBef>
              <a:buChar char="–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 defTabSz="1028700">
              <a:spcBef>
                <a:spcPct val="20000"/>
              </a:spcBef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defTabSz="10287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defTabSz="10287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defTabSz="10287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defTabSz="10287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>
              <a:spcBef>
                <a:spcPct val="0"/>
              </a:spcBef>
              <a:buNone/>
            </a:pPr>
            <a:endParaRPr lang="th-TH" altLang="en-US" sz="1400" dirty="0">
              <a:latin typeface="Calibri" panose="020F0502020204030204" pitchFamily="34" charset="0"/>
              <a:cs typeface="Cordia New" panose="020B0304020202020204" pitchFamily="34" charset="-34"/>
            </a:endParaRPr>
          </a:p>
          <a:p>
            <a:pPr>
              <a:spcBef>
                <a:spcPct val="0"/>
              </a:spcBef>
              <a:buNone/>
            </a:pPr>
            <a:r>
              <a:rPr lang="th-TH" altLang="en-US" sz="2600" dirty="0" smtClean="0">
                <a:latin typeface="Calibri" panose="020F0502020204030204" pitchFamily="34" charset="0"/>
                <a:cs typeface="Cordia New" panose="020B0304020202020204" pitchFamily="34" charset="-34"/>
              </a:rPr>
              <a:t>หลักการง่ายๆในการพูดเกี่ยวกับข่าวที่คุณอ่านหรือฟังคือ </a:t>
            </a:r>
          </a:p>
          <a:p>
            <a:pPr>
              <a:spcBef>
                <a:spcPct val="0"/>
              </a:spcBef>
              <a:buNone/>
            </a:pPr>
            <a:r>
              <a:rPr lang="th-TH" altLang="en-US" sz="2600" dirty="0" smtClean="0">
                <a:latin typeface="Calibri" panose="020F0502020204030204" pitchFamily="34" charset="0"/>
                <a:cs typeface="Cordia New" panose="020B0304020202020204" pitchFamily="34" charset="-34"/>
              </a:rPr>
              <a:t>1. ทำความเข้าใจข่าว โดยให้ความสนใจต่อสิ่งต่อไปนี้</a:t>
            </a:r>
            <a:r>
              <a:rPr lang="en-US" sz="2000" b="1" dirty="0" smtClean="0">
                <a:cs typeface="+mn-cs"/>
              </a:rPr>
              <a:t>What</a:t>
            </a:r>
            <a:r>
              <a:rPr lang="en-US" sz="2000" dirty="0" smtClean="0">
                <a:cs typeface="+mn-cs"/>
              </a:rPr>
              <a:t> </a:t>
            </a:r>
            <a:r>
              <a:rPr lang="th-TH" sz="2000" dirty="0" smtClean="0">
                <a:cs typeface="+mn-cs"/>
              </a:rPr>
              <a:t>    เกิดอะไรขึ้น</a:t>
            </a:r>
            <a:endParaRPr lang="th-TH" sz="2000" dirty="0">
              <a:cs typeface="+mn-cs"/>
            </a:endParaRPr>
          </a:p>
          <a:p>
            <a:pPr>
              <a:buNone/>
            </a:pPr>
            <a:r>
              <a:rPr lang="en-US" sz="2000" b="1" dirty="0" smtClean="0">
                <a:cs typeface="+mn-cs"/>
              </a:rPr>
              <a:t>Who </a:t>
            </a:r>
            <a:r>
              <a:rPr lang="th-TH" sz="2000" b="1" dirty="0" smtClean="0">
                <a:cs typeface="+mn-cs"/>
              </a:rPr>
              <a:t>     </a:t>
            </a:r>
            <a:r>
              <a:rPr lang="th-TH" sz="2000" dirty="0" smtClean="0">
                <a:cs typeface="+mn-cs"/>
              </a:rPr>
              <a:t>มี</a:t>
            </a:r>
            <a:r>
              <a:rPr lang="th-TH" sz="2000" dirty="0">
                <a:cs typeface="+mn-cs"/>
              </a:rPr>
              <a:t>ใครเกี่ยวข้อง</a:t>
            </a:r>
            <a:r>
              <a:rPr lang="en-US" sz="2000" dirty="0" smtClean="0">
                <a:cs typeface="+mn-cs"/>
              </a:rPr>
              <a:t>,</a:t>
            </a:r>
            <a:r>
              <a:rPr lang="th-TH" sz="2000" dirty="0" smtClean="0">
                <a:cs typeface="+mn-cs"/>
              </a:rPr>
              <a:t>ได้รับผลกระทบอะไร</a:t>
            </a:r>
            <a:endParaRPr lang="en-US" sz="2000" dirty="0">
              <a:cs typeface="+mn-cs"/>
            </a:endParaRPr>
          </a:p>
          <a:p>
            <a:pPr>
              <a:buNone/>
            </a:pPr>
            <a:r>
              <a:rPr lang="en-US" sz="2000" b="1" dirty="0" smtClean="0">
                <a:cs typeface="+mn-cs"/>
              </a:rPr>
              <a:t>When </a:t>
            </a:r>
            <a:r>
              <a:rPr lang="th-TH" sz="2000" b="1" dirty="0" smtClean="0">
                <a:cs typeface="+mn-cs"/>
              </a:rPr>
              <a:t>  </a:t>
            </a:r>
            <a:r>
              <a:rPr lang="th-TH" sz="2000" dirty="0" smtClean="0">
                <a:cs typeface="+mn-cs"/>
              </a:rPr>
              <a:t>เหตุการณ์เกิดขึ้นเมื่อไร</a:t>
            </a:r>
            <a:endParaRPr lang="en-US" sz="2000" dirty="0">
              <a:cs typeface="+mn-cs"/>
            </a:endParaRPr>
          </a:p>
          <a:p>
            <a:pPr>
              <a:buNone/>
            </a:pPr>
            <a:r>
              <a:rPr lang="en-US" sz="2000" b="1" dirty="0" smtClean="0">
                <a:cs typeface="+mn-cs"/>
              </a:rPr>
              <a:t>Where</a:t>
            </a:r>
            <a:r>
              <a:rPr lang="en-US" sz="2000" dirty="0" smtClean="0">
                <a:cs typeface="+mn-cs"/>
              </a:rPr>
              <a:t> </a:t>
            </a:r>
            <a:r>
              <a:rPr lang="th-TH" sz="2000" dirty="0" smtClean="0">
                <a:cs typeface="+mn-cs"/>
              </a:rPr>
              <a:t> เหตุการณ์เกิดขึ้นที่ไหน</a:t>
            </a:r>
            <a:endParaRPr lang="en-US" sz="2000" dirty="0">
              <a:cs typeface="+mn-cs"/>
            </a:endParaRPr>
          </a:p>
          <a:p>
            <a:pPr>
              <a:buNone/>
            </a:pPr>
            <a:r>
              <a:rPr lang="en-US" sz="2000" b="1" dirty="0" smtClean="0">
                <a:cs typeface="+mn-cs"/>
              </a:rPr>
              <a:t>How</a:t>
            </a:r>
            <a:r>
              <a:rPr lang="en-US" sz="2000" dirty="0" smtClean="0">
                <a:cs typeface="+mn-cs"/>
              </a:rPr>
              <a:t> </a:t>
            </a:r>
            <a:r>
              <a:rPr lang="th-TH" sz="2000" dirty="0" smtClean="0">
                <a:cs typeface="+mn-cs"/>
              </a:rPr>
              <a:t>      เหตุการณ์เกิดขึ้นได้อย่างไร</a:t>
            </a:r>
            <a:r>
              <a:rPr lang="en-US" sz="2000" dirty="0" smtClean="0">
                <a:cs typeface="+mn-cs"/>
              </a:rPr>
              <a:t/>
            </a:r>
            <a:br>
              <a:rPr lang="en-US" sz="2000" dirty="0" smtClean="0">
                <a:cs typeface="+mn-cs"/>
              </a:rPr>
            </a:br>
            <a:r>
              <a:rPr lang="en-US" sz="2000" b="1" dirty="0" smtClean="0">
                <a:cs typeface="+mn-cs"/>
              </a:rPr>
              <a:t>Why</a:t>
            </a:r>
            <a:r>
              <a:rPr lang="en-US" sz="2000" dirty="0" smtClean="0">
                <a:cs typeface="+mn-cs"/>
              </a:rPr>
              <a:t> </a:t>
            </a:r>
            <a:r>
              <a:rPr lang="th-TH" sz="2000" dirty="0" smtClean="0">
                <a:cs typeface="+mn-cs"/>
              </a:rPr>
              <a:t>      ทำไมถึงเกิดเหตุการณ์นี้</a:t>
            </a:r>
          </a:p>
          <a:p>
            <a:pPr>
              <a:buNone/>
            </a:pPr>
            <a:r>
              <a:rPr lang="th-TH" sz="2600" dirty="0" smtClean="0">
                <a:cs typeface="+mn-cs"/>
              </a:rPr>
              <a:t>2. ฝึกรวมรวมความคิด</a:t>
            </a:r>
          </a:p>
          <a:p>
            <a:pPr>
              <a:buNone/>
            </a:pPr>
            <a:r>
              <a:rPr lang="th-TH" sz="2600" dirty="0" smtClean="0">
                <a:cs typeface="+mn-cs"/>
              </a:rPr>
              <a:t>3. ลองฝึกพูดด้วยโครงสร้างประโยคที่ไม่ซับซ้อน หลังจากนั้นฝึกพูดด้วยประโยคที่มีความซับซ้อนระดับต่างๆ</a:t>
            </a:r>
            <a:endParaRPr lang="en-US" sz="2600" dirty="0" smtClean="0">
              <a:cs typeface="+mn-cs"/>
            </a:endParaRPr>
          </a:p>
        </p:txBody>
      </p:sp>
      <p:pic>
        <p:nvPicPr>
          <p:cNvPr id="25" name="Picture 7" descr="6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9089" y="82774"/>
            <a:ext cx="1182659" cy="172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7209437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ction Button: Forward or Next 6">
            <a:hlinkClick r:id="" action="ppaction://hlinkshowjump?jump=nextslide" highlightClick="1"/>
          </p:cNvPr>
          <p:cNvSpPr/>
          <p:nvPr/>
        </p:nvSpPr>
        <p:spPr>
          <a:xfrm>
            <a:off x="11518430" y="6308954"/>
            <a:ext cx="581891" cy="429491"/>
          </a:xfrm>
          <a:prstGeom prst="actionButtonForwardNex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6" name="Rectangle 5"/>
          <p:cNvSpPr/>
          <p:nvPr/>
        </p:nvSpPr>
        <p:spPr>
          <a:xfrm>
            <a:off x="5647777" y="0"/>
            <a:ext cx="817428" cy="685800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graphicFrame>
        <p:nvGraphicFramePr>
          <p:cNvPr id="21" name="Group 119"/>
          <p:cNvGraphicFramePr>
            <a:graphicFrameLocks noGrp="1"/>
          </p:cNvGraphicFramePr>
          <p:nvPr>
            <p:extLst/>
          </p:nvPr>
        </p:nvGraphicFramePr>
        <p:xfrm>
          <a:off x="579870" y="375028"/>
          <a:ext cx="3366251" cy="944910"/>
        </p:xfrm>
        <a:graphic>
          <a:graphicData uri="http://schemas.openxmlformats.org/drawingml/2006/table">
            <a:tbl>
              <a:tblPr/>
              <a:tblGrid>
                <a:gridCol w="3366251"/>
              </a:tblGrid>
              <a:tr h="585897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  <a:cs typeface="+mn-cs"/>
                        </a:rPr>
                        <a:t>อ่านหรือฟังข่าวและศึกษาตัวอย่างการพูดในหน้าถัดไป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  <a:cs typeface="Cordia New" pitchFamily="34" charset="-34"/>
                      </a:endParaRPr>
                    </a:p>
                  </a:txBody>
                  <a:tcPr marT="45735" marB="45735" anchor="b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" name="Rectangle 119"/>
          <p:cNvSpPr>
            <a:spLocks noChangeArrowheads="1"/>
          </p:cNvSpPr>
          <p:nvPr/>
        </p:nvSpPr>
        <p:spPr bwMode="auto">
          <a:xfrm>
            <a:off x="437882" y="1538031"/>
            <a:ext cx="4674035" cy="463203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Char char="•"/>
              <a:defRPr sz="36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>
              <a:spcBef>
                <a:spcPct val="20000"/>
              </a:spcBef>
              <a:buChar char="–"/>
              <a:defRPr sz="32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>
              <a:spcBef>
                <a:spcPct val="20000"/>
              </a:spcBef>
              <a:buChar char="•"/>
              <a:defRPr sz="27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>
              <a:spcBef>
                <a:spcPct val="20000"/>
              </a:spcBef>
              <a:buChar char="–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>
              <a:spcBef>
                <a:spcPct val="20000"/>
              </a:spcBef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>
              <a:buNone/>
            </a:pPr>
            <a:r>
              <a:rPr lang="en-US" sz="1900" dirty="0" smtClean="0">
                <a:latin typeface="+mn-lt"/>
              </a:rPr>
              <a:t>   </a:t>
            </a:r>
            <a:r>
              <a:rPr lang="en-US" sz="1850" dirty="0" smtClean="0">
                <a:latin typeface="+mn-lt"/>
              </a:rPr>
              <a:t>Singapore </a:t>
            </a:r>
            <a:r>
              <a:rPr lang="en-US" sz="1850" dirty="0">
                <a:latin typeface="+mn-lt"/>
              </a:rPr>
              <a:t>is celebrating its </a:t>
            </a:r>
            <a:r>
              <a:rPr lang="en-US" sz="1850" dirty="0" smtClean="0">
                <a:latin typeface="+mn-lt"/>
              </a:rPr>
              <a:t>50</a:t>
            </a:r>
            <a:r>
              <a:rPr lang="en-US" sz="1850" baseline="30000" dirty="0" smtClean="0">
                <a:latin typeface="+mn-lt"/>
              </a:rPr>
              <a:t>th </a:t>
            </a:r>
            <a:r>
              <a:rPr lang="en-US" sz="1850" dirty="0" smtClean="0">
                <a:latin typeface="+mn-lt"/>
              </a:rPr>
              <a:t>anniversary </a:t>
            </a:r>
            <a:r>
              <a:rPr lang="en-US" sz="1850" dirty="0">
                <a:latin typeface="+mn-lt"/>
              </a:rPr>
              <a:t>this year. Singapore </a:t>
            </a:r>
            <a:r>
              <a:rPr lang="en-US" sz="1850" dirty="0" smtClean="0">
                <a:latin typeface="+mn-lt"/>
              </a:rPr>
              <a:t>declared its independence on </a:t>
            </a:r>
            <a:r>
              <a:rPr lang="en-US" sz="1850" dirty="0">
                <a:latin typeface="+mn-lt"/>
              </a:rPr>
              <a:t>the </a:t>
            </a:r>
            <a:r>
              <a:rPr lang="en-US" sz="1850" dirty="0" smtClean="0">
                <a:latin typeface="+mn-lt"/>
              </a:rPr>
              <a:t>8</a:t>
            </a:r>
            <a:r>
              <a:rPr lang="en-US" sz="1850" baseline="30000" dirty="0" smtClean="0">
                <a:latin typeface="+mn-lt"/>
              </a:rPr>
              <a:t>th</a:t>
            </a:r>
            <a:r>
              <a:rPr lang="en-US" sz="1850" dirty="0" smtClean="0">
                <a:latin typeface="+mn-lt"/>
              </a:rPr>
              <a:t> </a:t>
            </a:r>
            <a:r>
              <a:rPr lang="en-US" sz="1850" dirty="0">
                <a:latin typeface="+mn-lt"/>
              </a:rPr>
              <a:t>of August, 1965. At first, Singapore was not a wealthy city, but now it is prosperous. The founding Prime Minister was Lee </a:t>
            </a:r>
            <a:r>
              <a:rPr lang="en-US" sz="1850" dirty="0" err="1">
                <a:latin typeface="+mn-lt"/>
              </a:rPr>
              <a:t>Kuan</a:t>
            </a:r>
            <a:r>
              <a:rPr lang="en-US" sz="1850" dirty="0">
                <a:latin typeface="+mn-lt"/>
              </a:rPr>
              <a:t>, who died earlier this year. Singapore is considered to be the fourth most important financial center in the world</a:t>
            </a:r>
            <a:r>
              <a:rPr lang="en-US" sz="1850" dirty="0" smtClean="0">
                <a:latin typeface="+mn-lt"/>
              </a:rPr>
              <a:t>.</a:t>
            </a:r>
          </a:p>
          <a:p>
            <a:pPr>
              <a:buNone/>
            </a:pPr>
            <a:r>
              <a:rPr lang="en-US" sz="1850" dirty="0" smtClean="0">
                <a:latin typeface="+mn-lt"/>
              </a:rPr>
              <a:t>   There </a:t>
            </a:r>
            <a:r>
              <a:rPr lang="en-US" sz="1850" dirty="0">
                <a:latin typeface="+mn-lt"/>
              </a:rPr>
              <a:t>were many celebrations, and there was a large display of fireworks. There have been many events to celebrate the fiftieth anniversary. In the past, </a:t>
            </a:r>
            <a:r>
              <a:rPr lang="en-US" sz="1850" dirty="0" err="1" smtClean="0">
                <a:latin typeface="+mn-lt"/>
              </a:rPr>
              <a:t>Singaporewas</a:t>
            </a:r>
            <a:r>
              <a:rPr lang="en-US" sz="1850" dirty="0" smtClean="0">
                <a:latin typeface="+mn-lt"/>
              </a:rPr>
              <a:t> </a:t>
            </a:r>
            <a:r>
              <a:rPr lang="en-US" sz="1850" dirty="0">
                <a:latin typeface="+mn-lt"/>
              </a:rPr>
              <a:t>a colony of the United Kingdom </a:t>
            </a:r>
            <a:r>
              <a:rPr lang="en-US" sz="1850" dirty="0" smtClean="0">
                <a:latin typeface="+mn-lt"/>
              </a:rPr>
              <a:t>and </a:t>
            </a:r>
            <a:r>
              <a:rPr lang="en-US" sz="1850" dirty="0">
                <a:latin typeface="+mn-lt"/>
              </a:rPr>
              <a:t>then for a while it was part of Malaysia</a:t>
            </a:r>
            <a:r>
              <a:rPr lang="en-US" sz="1850" dirty="0" smtClean="0">
                <a:latin typeface="+mn-lt"/>
              </a:rPr>
              <a:t>.</a:t>
            </a:r>
          </a:p>
          <a:p>
            <a:pPr>
              <a:buNone/>
            </a:pPr>
            <a:endParaRPr lang="en-US" altLang="th-TH" sz="1850" dirty="0" smtClean="0">
              <a:latin typeface="+mn-lt"/>
              <a:cs typeface="Cordia New" panose="020B0304020202020204" pitchFamily="34" charset="-34"/>
            </a:endParaRPr>
          </a:p>
          <a:p>
            <a:pPr>
              <a:buNone/>
            </a:pPr>
            <a:endParaRPr lang="en-US" altLang="th-TH" sz="800" dirty="0" smtClean="0">
              <a:latin typeface="+mn-lt"/>
              <a:cs typeface="Cordia New" panose="020B0304020202020204" pitchFamily="34" charset="-34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226" y="125773"/>
            <a:ext cx="1229044" cy="1351948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5253" y="-32010"/>
            <a:ext cx="1515922" cy="1667514"/>
          </a:xfrm>
          <a:prstGeom prst="rect">
            <a:avLst/>
          </a:prstGeom>
        </p:spPr>
      </p:pic>
      <p:graphicFrame>
        <p:nvGraphicFramePr>
          <p:cNvPr id="13" name="Group 119"/>
          <p:cNvGraphicFramePr>
            <a:graphicFrameLocks noGrp="1"/>
          </p:cNvGraphicFramePr>
          <p:nvPr>
            <p:extLst/>
          </p:nvPr>
        </p:nvGraphicFramePr>
        <p:xfrm>
          <a:off x="7161941" y="263874"/>
          <a:ext cx="3403312" cy="1371630"/>
        </p:xfrm>
        <a:graphic>
          <a:graphicData uri="http://schemas.openxmlformats.org/drawingml/2006/table">
            <a:tbl>
              <a:tblPr/>
              <a:tblGrid>
                <a:gridCol w="3403312"/>
              </a:tblGrid>
              <a:tr h="585897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2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ตัวอย่างการพูดเกี่ยวกับข่าวด้วยความซับซ้อนระดับต่างๆ</a:t>
                      </a:r>
                      <a:endParaRPr lang="en-US" sz="2800" b="0" kern="1200" dirty="0" smtClean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 Light" panose="020F0302020204030204" pitchFamily="34" charset="0"/>
                          <a:cs typeface="Cordia New" pitchFamily="34" charset="-34"/>
                        </a:rPr>
                        <a:t> </a:t>
                      </a:r>
                    </a:p>
                  </a:txBody>
                  <a:tcPr marT="45735" marB="45735" anchor="b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5" name="Rectangle 119"/>
          <p:cNvSpPr>
            <a:spLocks noChangeArrowheads="1"/>
          </p:cNvSpPr>
          <p:nvPr/>
        </p:nvSpPr>
        <p:spPr bwMode="auto">
          <a:xfrm>
            <a:off x="6859030" y="1282990"/>
            <a:ext cx="3572857" cy="5030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anchor="t">
            <a:spAutoFit/>
          </a:bodyPr>
          <a:lstStyle>
            <a:lvl1pPr>
              <a:spcBef>
                <a:spcPct val="20000"/>
              </a:spcBef>
              <a:buChar char="•"/>
              <a:defRPr sz="36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>
              <a:spcBef>
                <a:spcPct val="20000"/>
              </a:spcBef>
              <a:buChar char="–"/>
              <a:defRPr sz="32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>
              <a:spcBef>
                <a:spcPct val="20000"/>
              </a:spcBef>
              <a:buChar char="•"/>
              <a:defRPr sz="27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>
              <a:spcBef>
                <a:spcPct val="20000"/>
              </a:spcBef>
              <a:buChar char="–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>
              <a:spcBef>
                <a:spcPct val="20000"/>
              </a:spcBef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>
              <a:buNone/>
            </a:pPr>
            <a:r>
              <a:rPr lang="en-US" sz="2000" b="1" dirty="0">
                <a:latin typeface="+mn-lt"/>
              </a:rPr>
              <a:t>What is this news story about</a:t>
            </a:r>
            <a:r>
              <a:rPr lang="en-US" sz="2000" b="1" dirty="0" smtClean="0">
                <a:latin typeface="+mn-lt"/>
              </a:rPr>
              <a:t>?</a:t>
            </a:r>
          </a:p>
          <a:p>
            <a:pPr>
              <a:buNone/>
            </a:pPr>
            <a:endParaRPr lang="en-US" sz="2000" dirty="0">
              <a:latin typeface="+mn-lt"/>
            </a:endParaRPr>
          </a:p>
          <a:p>
            <a:r>
              <a:rPr lang="en-US" sz="1950" b="1" dirty="0" smtClean="0">
                <a:solidFill>
                  <a:srgbClr val="FF0000"/>
                </a:solidFill>
                <a:latin typeface="+mn-lt"/>
              </a:rPr>
              <a:t>Elementary Level:</a:t>
            </a:r>
            <a:r>
              <a:rPr lang="en-US" sz="1950" dirty="0" smtClean="0">
                <a:solidFill>
                  <a:srgbClr val="FF0000"/>
                </a:solidFill>
                <a:latin typeface="+mn-lt"/>
              </a:rPr>
              <a:t> </a:t>
            </a:r>
          </a:p>
          <a:p>
            <a:pPr>
              <a:buNone/>
            </a:pPr>
            <a:r>
              <a:rPr lang="en-US" sz="1950" dirty="0" smtClean="0">
                <a:latin typeface="+mn-lt"/>
              </a:rPr>
              <a:t>It’s </a:t>
            </a:r>
            <a:r>
              <a:rPr lang="en-US" sz="1950" dirty="0">
                <a:latin typeface="+mn-lt"/>
              </a:rPr>
              <a:t>about Singapore’s birthday</a:t>
            </a:r>
            <a:r>
              <a:rPr lang="en-US" sz="1950" dirty="0" smtClean="0">
                <a:latin typeface="+mn-lt"/>
              </a:rPr>
              <a:t>.</a:t>
            </a:r>
            <a:endParaRPr lang="en-US" sz="1950" dirty="0">
              <a:latin typeface="+mn-lt"/>
            </a:endParaRPr>
          </a:p>
          <a:p>
            <a:r>
              <a:rPr lang="en-US" sz="1950" b="1" dirty="0" smtClean="0">
                <a:solidFill>
                  <a:srgbClr val="00B050"/>
                </a:solidFill>
                <a:latin typeface="+mn-lt"/>
              </a:rPr>
              <a:t>Intermediate Level:</a:t>
            </a:r>
            <a:r>
              <a:rPr lang="en-US" sz="1950" dirty="0" smtClean="0">
                <a:solidFill>
                  <a:srgbClr val="00B050"/>
                </a:solidFill>
                <a:latin typeface="+mn-lt"/>
              </a:rPr>
              <a:t> </a:t>
            </a:r>
          </a:p>
          <a:p>
            <a:pPr>
              <a:buNone/>
            </a:pPr>
            <a:r>
              <a:rPr lang="en-US" sz="1950" dirty="0" smtClean="0">
                <a:latin typeface="+mn-lt"/>
              </a:rPr>
              <a:t>This </a:t>
            </a:r>
            <a:r>
              <a:rPr lang="en-US" sz="1950" dirty="0">
                <a:latin typeface="+mn-lt"/>
              </a:rPr>
              <a:t>news story is about the </a:t>
            </a:r>
            <a:r>
              <a:rPr lang="en-US" sz="1950" dirty="0" smtClean="0">
                <a:latin typeface="+mn-lt"/>
              </a:rPr>
              <a:t>50</a:t>
            </a:r>
            <a:r>
              <a:rPr lang="en-US" sz="1950" baseline="30000" dirty="0" smtClean="0">
                <a:latin typeface="+mn-lt"/>
              </a:rPr>
              <a:t>th</a:t>
            </a:r>
            <a:r>
              <a:rPr lang="en-US" sz="1950" dirty="0" smtClean="0">
                <a:latin typeface="+mn-lt"/>
              </a:rPr>
              <a:t> anniversary </a:t>
            </a:r>
            <a:r>
              <a:rPr lang="en-US" sz="1950" dirty="0">
                <a:latin typeface="+mn-lt"/>
              </a:rPr>
              <a:t>of Singapore, and it tells us some things about there</a:t>
            </a:r>
            <a:r>
              <a:rPr lang="en-US" sz="1950" dirty="0" smtClean="0">
                <a:latin typeface="+mn-lt"/>
              </a:rPr>
              <a:t>.</a:t>
            </a:r>
            <a:endParaRPr lang="en-US" sz="1950" dirty="0">
              <a:latin typeface="+mn-lt"/>
            </a:endParaRPr>
          </a:p>
          <a:p>
            <a:r>
              <a:rPr lang="en-US" sz="1950" b="1" dirty="0">
                <a:solidFill>
                  <a:srgbClr val="7030A0"/>
                </a:solidFill>
                <a:latin typeface="+mn-lt"/>
              </a:rPr>
              <a:t>Advanced Level:</a:t>
            </a:r>
            <a:r>
              <a:rPr lang="en-US" sz="1950" dirty="0">
                <a:solidFill>
                  <a:srgbClr val="7030A0"/>
                </a:solidFill>
                <a:latin typeface="+mn-lt"/>
              </a:rPr>
              <a:t> </a:t>
            </a:r>
            <a:endParaRPr lang="en-US" sz="1950" dirty="0" smtClean="0">
              <a:solidFill>
                <a:srgbClr val="7030A0"/>
              </a:solidFill>
              <a:latin typeface="+mn-lt"/>
            </a:endParaRPr>
          </a:p>
          <a:p>
            <a:pPr>
              <a:buNone/>
            </a:pPr>
            <a:r>
              <a:rPr lang="en-US" sz="1950" dirty="0" smtClean="0">
                <a:latin typeface="+mn-lt"/>
              </a:rPr>
              <a:t>This </a:t>
            </a:r>
            <a:r>
              <a:rPr lang="en-US" sz="1950" dirty="0">
                <a:latin typeface="+mn-lt"/>
              </a:rPr>
              <a:t>news story is about Singapore and its 50</a:t>
            </a:r>
            <a:r>
              <a:rPr lang="en-US" sz="1950" baseline="30000" dirty="0">
                <a:latin typeface="+mn-lt"/>
              </a:rPr>
              <a:t>th</a:t>
            </a:r>
            <a:r>
              <a:rPr lang="en-US" sz="1950" dirty="0">
                <a:latin typeface="+mn-lt"/>
              </a:rPr>
              <a:t> anniversary. It tells us a little about the history, and how Singapore was poor, but it is now a developed country.</a:t>
            </a:r>
          </a:p>
        </p:txBody>
      </p:sp>
      <p:pic>
        <p:nvPicPr>
          <p:cNvPr id="2" name="10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>
            <a:clrChange>
              <a:clrFrom>
                <a:srgbClr val="000000">
                  <a:alpha val="14510"/>
                </a:srgbClr>
              </a:clrFrom>
              <a:clrTo>
                <a:srgbClr val="000000">
                  <a:alpha val="0"/>
                </a:srgbClr>
              </a:clrTo>
            </a:clrChange>
            <a:duotone>
              <a:prstClr val="black"/>
              <a:srgbClr val="00B0F0">
                <a:tint val="45000"/>
                <a:satMod val="400000"/>
              </a:srgbClr>
            </a:duotone>
          </a:blip>
          <a:stretch>
            <a:fillRect/>
          </a:stretch>
        </p:blipFill>
        <p:spPr>
          <a:xfrm>
            <a:off x="3833691" y="5476974"/>
            <a:ext cx="557444" cy="557444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14" name="104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2">
            <a:duotone>
              <a:prstClr val="black"/>
              <a:srgbClr val="7030A0">
                <a:tint val="45000"/>
                <a:satMod val="400000"/>
              </a:srgbClr>
            </a:duotone>
          </a:blip>
          <a:stretch>
            <a:fillRect/>
          </a:stretch>
        </p:blipFill>
        <p:spPr>
          <a:xfrm>
            <a:off x="10822609" y="3884053"/>
            <a:ext cx="609600" cy="609600"/>
          </a:xfrm>
          <a:prstGeom prst="rect">
            <a:avLst/>
          </a:prstGeom>
        </p:spPr>
      </p:pic>
      <p:pic>
        <p:nvPicPr>
          <p:cNvPr id="16" name="new102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3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colorTemperature colorTemp="112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822609" y="1922341"/>
            <a:ext cx="609600" cy="609600"/>
          </a:xfrm>
          <a:prstGeom prst="rect">
            <a:avLst/>
          </a:prstGeom>
          <a:ln>
            <a:solidFill>
              <a:schemeClr val="bg1"/>
            </a:solidFill>
          </a:ln>
        </p:spPr>
      </p:pic>
      <p:pic>
        <p:nvPicPr>
          <p:cNvPr id="17" name="new103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2">
            <a:clrChange>
              <a:clrFrom>
                <a:srgbClr val="000000">
                  <a:alpha val="16078"/>
                </a:srgbClr>
              </a:clrFrom>
              <a:clrTo>
                <a:srgbClr val="000000">
                  <a:alpha val="0"/>
                </a:srgbClr>
              </a:clrTo>
            </a:clrChange>
            <a:duotone>
              <a:prstClr val="black"/>
              <a:srgbClr val="00B050">
                <a:tint val="45000"/>
                <a:satMod val="400000"/>
              </a:srgbClr>
            </a:duotone>
          </a:blip>
          <a:stretch>
            <a:fillRect/>
          </a:stretch>
        </p:blipFill>
        <p:spPr>
          <a:xfrm>
            <a:off x="10822609" y="268281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997606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958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2312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2969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" dur="6973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audio>
              <p:cMediaNode vol="80000">
                <p:cTn id="2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ction Button: Forward or Next 6">
            <a:hlinkClick r:id="" action="ppaction://hlinkshowjump?jump=nextslide" highlightClick="1"/>
          </p:cNvPr>
          <p:cNvSpPr/>
          <p:nvPr/>
        </p:nvSpPr>
        <p:spPr>
          <a:xfrm>
            <a:off x="11518430" y="6308954"/>
            <a:ext cx="581891" cy="429491"/>
          </a:xfrm>
          <a:prstGeom prst="actionButtonForwardNex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6" name="Rectangle 5"/>
          <p:cNvSpPr/>
          <p:nvPr/>
        </p:nvSpPr>
        <p:spPr>
          <a:xfrm>
            <a:off x="5647777" y="0"/>
            <a:ext cx="817428" cy="685800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sp>
        <p:nvSpPr>
          <p:cNvPr id="10" name="Cloud Callout 9"/>
          <p:cNvSpPr/>
          <p:nvPr/>
        </p:nvSpPr>
        <p:spPr>
          <a:xfrm>
            <a:off x="7800593" y="1388359"/>
            <a:ext cx="3397758" cy="1612033"/>
          </a:xfrm>
          <a:prstGeom prst="cloudCallout">
            <a:avLst/>
          </a:prstGeom>
          <a:ln>
            <a:solidFill>
              <a:schemeClr val="tx1"/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graphicFrame>
        <p:nvGraphicFramePr>
          <p:cNvPr id="11" name="Group 119"/>
          <p:cNvGraphicFramePr>
            <a:graphicFrameLocks noGrp="1"/>
          </p:cNvGraphicFramePr>
          <p:nvPr>
            <p:extLst/>
          </p:nvPr>
        </p:nvGraphicFramePr>
        <p:xfrm>
          <a:off x="8209985" y="1901426"/>
          <a:ext cx="2578974" cy="585897"/>
        </p:xfrm>
        <a:graphic>
          <a:graphicData uri="http://schemas.openxmlformats.org/drawingml/2006/table">
            <a:tbl>
              <a:tblPr/>
              <a:tblGrid>
                <a:gridCol w="2578974"/>
              </a:tblGrid>
              <a:tr h="585897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  <a:cs typeface="+mn-cs"/>
                        </a:rPr>
                        <a:t>ดูเฉลยในหน้าถัดไป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  <a:cs typeface="Cordia New" pitchFamily="34" charset="-34"/>
                      </a:endParaRPr>
                    </a:p>
                  </a:txBody>
                  <a:tcPr marT="45735" marB="45735" anchor="b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12" name="Picture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0902" y="3000390"/>
            <a:ext cx="1515922" cy="1667514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</p:spPr>
      </p:pic>
      <p:graphicFrame>
        <p:nvGraphicFramePr>
          <p:cNvPr id="18" name="Group 1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4432546"/>
              </p:ext>
            </p:extLst>
          </p:nvPr>
        </p:nvGraphicFramePr>
        <p:xfrm>
          <a:off x="1455145" y="277596"/>
          <a:ext cx="2578974" cy="944910"/>
        </p:xfrm>
        <a:graphic>
          <a:graphicData uri="http://schemas.openxmlformats.org/drawingml/2006/table">
            <a:tbl>
              <a:tblPr/>
              <a:tblGrid>
                <a:gridCol w="2578974"/>
              </a:tblGrid>
              <a:tr h="585897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  <a:cs typeface="+mn-cs"/>
                        </a:rPr>
                        <a:t>มาลองฝึกกัน</a:t>
                      </a: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  <a:cs typeface="+mn-cs"/>
                        </a:rPr>
                        <a:t>N</a:t>
                      </a: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  <a:cs typeface="Cordia New" pitchFamily="34" charset="-34"/>
                        </a:rPr>
                        <a:t>ews no. 15</a:t>
                      </a:r>
                    </a:p>
                  </a:txBody>
                  <a:tcPr marT="45735" marB="45735" anchor="b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3" name="Rectangle 119"/>
          <p:cNvSpPr>
            <a:spLocks noChangeArrowheads="1"/>
          </p:cNvSpPr>
          <p:nvPr/>
        </p:nvSpPr>
        <p:spPr bwMode="auto">
          <a:xfrm>
            <a:off x="294945" y="1273729"/>
            <a:ext cx="4992922" cy="5035225"/>
          </a:xfrm>
          <a:prstGeom prst="rect">
            <a:avLst/>
          </a:prstGeom>
          <a:noFill/>
          <a:ln w="9525">
            <a:solidFill>
              <a:srgbClr val="990033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Char char="•"/>
              <a:defRPr sz="36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>
              <a:spcBef>
                <a:spcPct val="20000"/>
              </a:spcBef>
              <a:buChar char="–"/>
              <a:defRPr sz="32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>
              <a:spcBef>
                <a:spcPct val="20000"/>
              </a:spcBef>
              <a:buChar char="•"/>
              <a:defRPr sz="27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>
              <a:spcBef>
                <a:spcPct val="20000"/>
              </a:spcBef>
              <a:buChar char="–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>
              <a:spcBef>
                <a:spcPct val="20000"/>
              </a:spcBef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>
              <a:buNone/>
            </a:pPr>
            <a:r>
              <a:rPr lang="en-US" sz="1900" dirty="0" smtClean="0"/>
              <a:t>   </a:t>
            </a:r>
            <a:r>
              <a:rPr lang="en-US" sz="1900" dirty="0" smtClean="0">
                <a:latin typeface="+mn-lt"/>
              </a:rPr>
              <a:t>The </a:t>
            </a:r>
            <a:r>
              <a:rPr lang="en-US" sz="1900" dirty="0">
                <a:latin typeface="+mn-lt"/>
              </a:rPr>
              <a:t>German carmaker Volkswagen has announced it will recall approximately 11 million cars due to the emissions tests scandal. Experts predict the recall could cost the manufacturer more than $6.5 billion. Recently, Volkswagen was caught cheating in diesel emissions tests in the United States and Europe. It manipulated data to show that their cars were a lot more fuel-efficient than they really were. The company is Europe's largest carmaker with over 750,000 people working for it.</a:t>
            </a:r>
          </a:p>
          <a:p>
            <a:pPr>
              <a:buNone/>
            </a:pPr>
            <a:r>
              <a:rPr lang="en-US" sz="1900" dirty="0" smtClean="0">
                <a:latin typeface="+mn-lt"/>
              </a:rPr>
              <a:t>   Chief </a:t>
            </a:r>
            <a:r>
              <a:rPr lang="en-US" sz="1900" dirty="0">
                <a:latin typeface="+mn-lt"/>
              </a:rPr>
              <a:t>executives at Volkswagen could face criminal charges over the scandal. A Volkswagen board member said that some staff acted criminally over the emissions tests</a:t>
            </a:r>
            <a:r>
              <a:rPr lang="en-US" sz="1900" dirty="0" smtClean="0">
                <a:latin typeface="+mn-lt"/>
              </a:rPr>
              <a:t>.</a:t>
            </a:r>
          </a:p>
          <a:p>
            <a:pPr>
              <a:buNone/>
            </a:pPr>
            <a:endParaRPr lang="en-US" sz="1900" dirty="0">
              <a:latin typeface="+mn-lt"/>
            </a:endParaRPr>
          </a:p>
          <a:p>
            <a:pPr>
              <a:buNone/>
            </a:pPr>
            <a:endParaRPr lang="en-US" sz="800" dirty="0">
              <a:latin typeface="+mn-lt"/>
            </a:endParaRPr>
          </a:p>
        </p:txBody>
      </p:sp>
      <p:pic>
        <p:nvPicPr>
          <p:cNvPr id="34" name="160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4249660" y="550342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635477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7891" fill="hold"/>
                                        <p:tgtEl>
                                          <p:spTgt spid="3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4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647777" y="0"/>
            <a:ext cx="817428" cy="685800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sp>
        <p:nvSpPr>
          <p:cNvPr id="10" name="Text Box 42"/>
          <p:cNvSpPr txBox="1">
            <a:spLocks noChangeArrowheads="1"/>
          </p:cNvSpPr>
          <p:nvPr/>
        </p:nvSpPr>
        <p:spPr bwMode="auto">
          <a:xfrm>
            <a:off x="7045137" y="336286"/>
            <a:ext cx="4796679" cy="4616648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0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6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SzTx/>
              <a:buFont typeface="Wingdings" panose="05000000000000000000" pitchFamily="2" charset="2"/>
              <a:buNone/>
              <a:defRPr/>
            </a:pPr>
            <a:r>
              <a:rPr lang="th-TH" altLang="en-US" sz="2800" dirty="0" smtClean="0">
                <a:latin typeface="Cordia New" panose="020B0304020202020204" pitchFamily="34" charset="-34"/>
                <a:cs typeface="Cordia New" panose="020B0304020202020204" pitchFamily="34" charset="-34"/>
              </a:rPr>
              <a:t>สำหรับนักศึกษาและพนักงาน </a:t>
            </a:r>
            <a:r>
              <a:rPr lang="th-TH" altLang="en-US" sz="2800" dirty="0" err="1" smtClean="0">
                <a:latin typeface="Cordia New" panose="020B0304020202020204" pitchFamily="34" charset="-34"/>
                <a:cs typeface="Cordia New" panose="020B0304020202020204" pitchFamily="34" charset="-34"/>
              </a:rPr>
              <a:t>มจธ</a:t>
            </a:r>
            <a:r>
              <a:rPr lang="th-TH" altLang="en-US" sz="2800" dirty="0" smtClean="0">
                <a:latin typeface="Cordia New" panose="020B0304020202020204" pitchFamily="34" charset="-34"/>
                <a:cs typeface="Cordia New" panose="020B0304020202020204" pitchFamily="34" charset="-34"/>
              </a:rPr>
              <a:t>. ถ้าต้องการคำปรึกษาเพิ่มเติมเกี่ยวกับการพัฒนาภาษาอังกฤษ ติดต่อ</a:t>
            </a:r>
          </a:p>
          <a:p>
            <a:pPr algn="ctr" eaLnBrk="1" hangingPunct="1">
              <a:spcBef>
                <a:spcPct val="50000"/>
              </a:spcBef>
              <a:buClrTx/>
              <a:buSzTx/>
              <a:buFont typeface="Wingdings" panose="05000000000000000000" pitchFamily="2" charset="2"/>
              <a:buNone/>
              <a:defRPr/>
            </a:pPr>
            <a:endParaRPr lang="th-TH" sz="2800" dirty="0" smtClean="0">
              <a:latin typeface="Cordia New" panose="020B0304020202020204" pitchFamily="34" charset="-34"/>
              <a:cs typeface="Cordia New" panose="020B0304020202020204" pitchFamily="34" charset="-34"/>
            </a:endParaRPr>
          </a:p>
          <a:p>
            <a:pPr algn="ctr" eaLnBrk="1" hangingPunct="1">
              <a:spcBef>
                <a:spcPct val="50000"/>
              </a:spcBef>
              <a:buClrTx/>
              <a:buSzTx/>
              <a:buFont typeface="Wingdings" panose="05000000000000000000" pitchFamily="2" charset="2"/>
              <a:buNone/>
              <a:defRPr/>
            </a:pPr>
            <a:endParaRPr lang="th-TH" sz="2800" dirty="0">
              <a:latin typeface="Cordia New" panose="020B0304020202020204" pitchFamily="34" charset="-34"/>
              <a:cs typeface="Cordia New" panose="020B0304020202020204" pitchFamily="34" charset="-34"/>
            </a:endParaRPr>
          </a:p>
          <a:p>
            <a:pPr algn="ctr" eaLnBrk="1" hangingPunct="1">
              <a:spcBef>
                <a:spcPct val="50000"/>
              </a:spcBef>
              <a:buClrTx/>
              <a:buSzTx/>
              <a:buFont typeface="Wingdings" panose="05000000000000000000" pitchFamily="2" charset="2"/>
              <a:buNone/>
              <a:defRPr/>
            </a:pPr>
            <a:endParaRPr lang="th-TH" sz="2800" dirty="0" smtClean="0">
              <a:latin typeface="Cordia New" panose="020B0304020202020204" pitchFamily="34" charset="-34"/>
              <a:cs typeface="Cordia New" panose="020B0304020202020204" pitchFamily="34" charset="-34"/>
            </a:endParaRPr>
          </a:p>
          <a:p>
            <a:pPr algn="ctr" eaLnBrk="1" hangingPunct="1">
              <a:spcBef>
                <a:spcPct val="50000"/>
              </a:spcBef>
              <a:buClrTx/>
              <a:buSzTx/>
              <a:buFont typeface="Wingdings" panose="05000000000000000000" pitchFamily="2" charset="2"/>
              <a:buNone/>
              <a:defRPr/>
            </a:pPr>
            <a:endParaRPr lang="th-TH" sz="2800" dirty="0">
              <a:latin typeface="Cordia New" panose="020B0304020202020204" pitchFamily="34" charset="-34"/>
              <a:cs typeface="Cordia New" panose="020B0304020202020204" pitchFamily="34" charset="-34"/>
            </a:endParaRPr>
          </a:p>
          <a:p>
            <a:pPr algn="ctr" eaLnBrk="1" hangingPunct="1">
              <a:spcBef>
                <a:spcPct val="50000"/>
              </a:spcBef>
              <a:buClrTx/>
              <a:buSzTx/>
              <a:buFont typeface="Wingdings" panose="05000000000000000000" pitchFamily="2" charset="2"/>
              <a:buNone/>
              <a:defRPr/>
            </a:pPr>
            <a:endParaRPr lang="en-US" sz="2800" dirty="0">
              <a:latin typeface="Cordia New" panose="020B0304020202020204" pitchFamily="34" charset="-34"/>
              <a:cs typeface="Cordia New" panose="020B0304020202020204" pitchFamily="34" charset="-34"/>
            </a:endParaRPr>
          </a:p>
        </p:txBody>
      </p:sp>
      <p:pic>
        <p:nvPicPr>
          <p:cNvPr id="11" name="Picture 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85094" y="1852065"/>
            <a:ext cx="1516764" cy="1801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3"/>
          <p:cNvSpPr>
            <a:spLocks noChangeArrowheads="1"/>
          </p:cNvSpPr>
          <p:nvPr/>
        </p:nvSpPr>
        <p:spPr bwMode="auto">
          <a:xfrm>
            <a:off x="7045137" y="4069998"/>
            <a:ext cx="4884662" cy="21852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1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>
              <a:defRPr sz="21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>
              <a:defRPr sz="21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>
              <a:defRPr sz="21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>
              <a:defRPr sz="21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algn="ctr"/>
            <a:r>
              <a:rPr lang="th-TH" altLang="en-US" sz="2000" i="1" dirty="0">
                <a:latin typeface="Cordia New" panose="020B0304020202020204" pitchFamily="34" charset="-34"/>
                <a:cs typeface="Cordia New" panose="020B0304020202020204" pitchFamily="34" charset="-34"/>
              </a:rPr>
              <a:t>ที่ปรึกษาประจำศูนย์การเรียนรู้แบบพึ่งตนเอง </a:t>
            </a:r>
            <a:r>
              <a:rPr lang="th-TH" altLang="en-US" sz="2000" i="1" dirty="0" smtClean="0">
                <a:latin typeface="Cordia New" panose="020B0304020202020204" pitchFamily="34" charset="-34"/>
                <a:cs typeface="Cordia New" panose="020B0304020202020204" pitchFamily="34" charset="-34"/>
              </a:rPr>
              <a:t>คณะ</a:t>
            </a:r>
            <a:r>
              <a:rPr lang="th-TH" altLang="en-US" sz="2000" i="1" dirty="0" err="1">
                <a:latin typeface="Cordia New" panose="020B0304020202020204" pitchFamily="34" charset="-34"/>
                <a:cs typeface="Cordia New" panose="020B0304020202020204" pitchFamily="34" charset="-34"/>
              </a:rPr>
              <a:t>ศิลป</a:t>
            </a:r>
            <a:r>
              <a:rPr lang="th-TH" altLang="en-US" sz="2000" i="1" dirty="0">
                <a:latin typeface="Cordia New" panose="020B0304020202020204" pitchFamily="34" charset="-34"/>
                <a:cs typeface="Cordia New" panose="020B0304020202020204" pitchFamily="34" charset="-34"/>
              </a:rPr>
              <a:t>ศาสตร์ </a:t>
            </a:r>
            <a:r>
              <a:rPr lang="th-TH" altLang="en-US" sz="2000" i="1" dirty="0" err="1" smtClean="0">
                <a:latin typeface="Cordia New" panose="020B0304020202020204" pitchFamily="34" charset="-34"/>
                <a:cs typeface="Cordia New" panose="020B0304020202020204" pitchFamily="34" charset="-34"/>
              </a:rPr>
              <a:t>มจธ</a:t>
            </a:r>
            <a:r>
              <a:rPr lang="en-US" altLang="en-US" sz="2000" i="1" dirty="0" smtClean="0">
                <a:latin typeface="Cordia New" panose="020B0304020202020204" pitchFamily="34" charset="-34"/>
                <a:cs typeface="Cordia New" panose="020B0304020202020204" pitchFamily="34" charset="-34"/>
              </a:rPr>
              <a:t>.</a:t>
            </a:r>
            <a:r>
              <a:rPr lang="th-TH" altLang="en-US" sz="2000" i="1" dirty="0" smtClean="0">
                <a:latin typeface="Cordia New" panose="020B0304020202020204" pitchFamily="34" charset="-34"/>
                <a:cs typeface="Cordia New" panose="020B0304020202020204" pitchFamily="34" charset="-34"/>
              </a:rPr>
              <a:t> </a:t>
            </a:r>
          </a:p>
          <a:p>
            <a:pPr algn="ctr"/>
            <a:r>
              <a:rPr lang="th-TH" altLang="en-US" sz="2000" i="1" dirty="0" smtClean="0">
                <a:latin typeface="Cordia New" panose="020B0304020202020204" pitchFamily="34" charset="-34"/>
                <a:cs typeface="Cordia New" panose="020B0304020202020204" pitchFamily="34" charset="-34"/>
              </a:rPr>
              <a:t>อาคารภาษาและสังคม ชั้น 4 ห้อง </a:t>
            </a:r>
            <a:r>
              <a:rPr lang="en-US" altLang="en-US" sz="2000" i="1" dirty="0" smtClean="0">
                <a:latin typeface="Cordia New" panose="020B0304020202020204" pitchFamily="34" charset="-34"/>
                <a:cs typeface="Cordia New" panose="020B0304020202020204" pitchFamily="34" charset="-34"/>
              </a:rPr>
              <a:t>SOLA 401</a:t>
            </a:r>
          </a:p>
          <a:p>
            <a:pPr algn="ctr"/>
            <a:endParaRPr lang="th-TH" altLang="en-US" sz="2400" i="1" dirty="0" smtClean="0">
              <a:latin typeface="Cordia New" panose="020B0304020202020204" pitchFamily="34" charset="-34"/>
              <a:cs typeface="Cordia New" panose="020B0304020202020204" pitchFamily="34" charset="-34"/>
            </a:endParaRPr>
          </a:p>
          <a:p>
            <a:pPr algn="ctr"/>
            <a:endParaRPr lang="en-US" altLang="en-US" sz="2400" i="1" dirty="0">
              <a:latin typeface="Cordia New" panose="020B0304020202020204" pitchFamily="34" charset="-34"/>
              <a:cs typeface="Cordia New" panose="020B0304020202020204" pitchFamily="34" charset="-34"/>
            </a:endParaRPr>
          </a:p>
          <a:p>
            <a:pPr algn="ctr"/>
            <a:r>
              <a:rPr lang="en-US" altLang="en-US" sz="2400" i="1" dirty="0" smtClean="0">
                <a:latin typeface="Cordia New" panose="020B0304020202020204" pitchFamily="34" charset="-34"/>
                <a:cs typeface="Cordia New" panose="020B0304020202020204" pitchFamily="34" charset="-34"/>
              </a:rPr>
              <a:t>Download </a:t>
            </a:r>
            <a:r>
              <a:rPr lang="th-TH" altLang="en-US" sz="2400" i="1" dirty="0" smtClean="0">
                <a:latin typeface="Cordia New" panose="020B0304020202020204" pitchFamily="34" charset="-34"/>
                <a:cs typeface="Cordia New" panose="020B0304020202020204" pitchFamily="34" charset="-34"/>
              </a:rPr>
              <a:t>สื่อการเรียนรู้ด้วยตัวเองชุดอื่นๆ</a:t>
            </a:r>
          </a:p>
          <a:p>
            <a:pPr algn="ctr"/>
            <a:r>
              <a:rPr lang="th-TH" altLang="en-US" sz="2400" i="1" dirty="0" smtClean="0">
                <a:latin typeface="Cordia New" panose="020B0304020202020204" pitchFamily="34" charset="-34"/>
                <a:cs typeface="Cordia New" panose="020B0304020202020204" pitchFamily="34" charset="-34"/>
              </a:rPr>
              <a:t>ของศูนย์ </a:t>
            </a:r>
            <a:r>
              <a:rPr lang="en-US" altLang="en-US" sz="2400" i="1" dirty="0" smtClean="0">
                <a:latin typeface="Cordia New" panose="020B0304020202020204" pitchFamily="34" charset="-34"/>
                <a:cs typeface="Cordia New" panose="020B0304020202020204" pitchFamily="34" charset="-34"/>
              </a:rPr>
              <a:t>SALC </a:t>
            </a:r>
            <a:r>
              <a:rPr lang="th-TH" altLang="en-US" sz="2400" i="1" dirty="0" smtClean="0">
                <a:latin typeface="Cordia New" panose="020B0304020202020204" pitchFamily="34" charset="-34"/>
                <a:cs typeface="Cordia New" panose="020B0304020202020204" pitchFamily="34" charset="-34"/>
              </a:rPr>
              <a:t>ที่ </a:t>
            </a:r>
            <a:r>
              <a:rPr lang="en-US" altLang="en-US" sz="2400" i="1" dirty="0" smtClean="0">
                <a:latin typeface="Cordia New" panose="020B0304020202020204" pitchFamily="34" charset="-34"/>
                <a:cs typeface="Cordia New" panose="020B0304020202020204" pitchFamily="34" charset="-34"/>
              </a:rPr>
              <a:t>http://kmuttsalc.wikispaces.com</a:t>
            </a:r>
            <a:endParaRPr lang="en-US" altLang="en-US" sz="2400" dirty="0"/>
          </a:p>
        </p:txBody>
      </p:sp>
      <p:sp>
        <p:nvSpPr>
          <p:cNvPr id="22" name="Action Button: Forward or Next 21">
            <a:hlinkClick r:id="" action="ppaction://hlinkshowjump?jump=nextslide" highlightClick="1"/>
          </p:cNvPr>
          <p:cNvSpPr/>
          <p:nvPr/>
        </p:nvSpPr>
        <p:spPr>
          <a:xfrm>
            <a:off x="11518430" y="6308954"/>
            <a:ext cx="581891" cy="429491"/>
          </a:xfrm>
          <a:prstGeom prst="actionButtonForwardNex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graphicFrame>
        <p:nvGraphicFramePr>
          <p:cNvPr id="23" name="Group 1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8556121"/>
              </p:ext>
            </p:extLst>
          </p:nvPr>
        </p:nvGraphicFramePr>
        <p:xfrm>
          <a:off x="676671" y="336286"/>
          <a:ext cx="4120902" cy="822990"/>
        </p:xfrm>
        <a:graphic>
          <a:graphicData uri="http://schemas.openxmlformats.org/drawingml/2006/table">
            <a:tbl>
              <a:tblPr/>
              <a:tblGrid>
                <a:gridCol w="4120902"/>
              </a:tblGrid>
              <a:tr h="585897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 Light" panose="020F0302020204030204" pitchFamily="34" charset="0"/>
                          <a:cs typeface="+mn-cs"/>
                        </a:rPr>
                        <a:t>N</a:t>
                      </a: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 Light" panose="020F0302020204030204" pitchFamily="34" charset="0"/>
                          <a:cs typeface="Cordia New" pitchFamily="34" charset="-34"/>
                        </a:rPr>
                        <a:t>ews no. 15: </a:t>
                      </a:r>
                      <a:r>
                        <a:rPr lang="en-US" sz="2400" b="1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Possible Answers</a:t>
                      </a: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 Light" panose="020F0302020204030204" pitchFamily="34" charset="0"/>
                          <a:cs typeface="Cordia New" pitchFamily="34" charset="-34"/>
                        </a:rPr>
                        <a:t> </a:t>
                      </a:r>
                    </a:p>
                  </a:txBody>
                  <a:tcPr marT="45735" marB="45735" anchor="b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1" name="Rectangle 119"/>
          <p:cNvSpPr>
            <a:spLocks noChangeArrowheads="1"/>
          </p:cNvSpPr>
          <p:nvPr/>
        </p:nvSpPr>
        <p:spPr bwMode="auto">
          <a:xfrm>
            <a:off x="213948" y="666056"/>
            <a:ext cx="4280779" cy="6032421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Char char="•"/>
              <a:defRPr sz="36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>
              <a:spcBef>
                <a:spcPct val="20000"/>
              </a:spcBef>
              <a:buChar char="–"/>
              <a:defRPr sz="32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>
              <a:spcBef>
                <a:spcPct val="20000"/>
              </a:spcBef>
              <a:buChar char="•"/>
              <a:defRPr sz="27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>
              <a:spcBef>
                <a:spcPct val="20000"/>
              </a:spcBef>
              <a:buChar char="–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>
              <a:spcBef>
                <a:spcPct val="20000"/>
              </a:spcBef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algn="ctr">
              <a:buNone/>
            </a:pPr>
            <a:endParaRPr lang="en-US" sz="600" b="1" dirty="0" smtClean="0">
              <a:latin typeface="+mn-lt"/>
            </a:endParaRPr>
          </a:p>
          <a:p>
            <a:pPr>
              <a:buNone/>
            </a:pPr>
            <a:r>
              <a:rPr lang="en-US" sz="2000" b="1" dirty="0" smtClean="0">
                <a:latin typeface="+mn-lt"/>
              </a:rPr>
              <a:t>What </a:t>
            </a:r>
            <a:r>
              <a:rPr lang="en-US" sz="2000" b="1" dirty="0">
                <a:latin typeface="+mn-lt"/>
              </a:rPr>
              <a:t>is this news story about</a:t>
            </a:r>
            <a:r>
              <a:rPr lang="en-US" sz="2000" b="1" dirty="0" smtClean="0">
                <a:latin typeface="+mn-lt"/>
              </a:rPr>
              <a:t>?</a:t>
            </a:r>
            <a:r>
              <a:rPr lang="en-US" sz="2000" b="1" dirty="0">
                <a:latin typeface="+mn-lt"/>
              </a:rPr>
              <a:t> </a:t>
            </a:r>
            <a:endParaRPr lang="en-US" sz="2000" b="1" dirty="0" smtClean="0">
              <a:latin typeface="+mn-lt"/>
            </a:endParaRPr>
          </a:p>
          <a:p>
            <a:endParaRPr lang="en-US" sz="2000" b="1" dirty="0">
              <a:latin typeface="+mn-lt"/>
            </a:endParaRPr>
          </a:p>
          <a:p>
            <a:r>
              <a:rPr lang="en-US" sz="1950" b="1" dirty="0" smtClean="0">
                <a:solidFill>
                  <a:srgbClr val="FF0000"/>
                </a:solidFill>
                <a:latin typeface="+mn-lt"/>
              </a:rPr>
              <a:t>Elementary Level</a:t>
            </a:r>
            <a:r>
              <a:rPr lang="en-US" sz="1950" b="1" dirty="0" smtClean="0">
                <a:solidFill>
                  <a:srgbClr val="FF0000"/>
                </a:solidFill>
                <a:latin typeface="+mn-lt"/>
                <a:cs typeface="+mj-cs"/>
              </a:rPr>
              <a:t>: </a:t>
            </a:r>
          </a:p>
          <a:p>
            <a:pPr>
              <a:buNone/>
            </a:pPr>
            <a:r>
              <a:rPr lang="en-US" sz="1950" dirty="0" smtClean="0">
                <a:latin typeface="+mn-lt"/>
              </a:rPr>
              <a:t>It’s </a:t>
            </a:r>
            <a:r>
              <a:rPr lang="en-US" sz="1950" dirty="0">
                <a:latin typeface="+mn-lt"/>
              </a:rPr>
              <a:t>about problems at Volkswagen and emissions tests</a:t>
            </a:r>
            <a:r>
              <a:rPr lang="en-US" sz="1950" dirty="0" smtClean="0">
                <a:latin typeface="+mn-lt"/>
              </a:rPr>
              <a:t>.</a:t>
            </a:r>
          </a:p>
          <a:p>
            <a:pPr>
              <a:buNone/>
            </a:pPr>
            <a:endParaRPr lang="en-US" sz="1950" dirty="0" smtClean="0">
              <a:latin typeface="+mn-lt"/>
            </a:endParaRPr>
          </a:p>
          <a:p>
            <a:r>
              <a:rPr lang="en-US" sz="1950" b="1" dirty="0" smtClean="0">
                <a:solidFill>
                  <a:srgbClr val="00B050"/>
                </a:solidFill>
                <a:latin typeface="+mn-lt"/>
                <a:cs typeface="+mj-cs"/>
              </a:rPr>
              <a:t>Intermediate Level:</a:t>
            </a:r>
            <a:r>
              <a:rPr lang="en-US" sz="1950" dirty="0" smtClean="0">
                <a:solidFill>
                  <a:srgbClr val="00B050"/>
                </a:solidFill>
                <a:latin typeface="+mn-lt"/>
                <a:cs typeface="+mj-cs"/>
              </a:rPr>
              <a:t> </a:t>
            </a:r>
          </a:p>
          <a:p>
            <a:pPr>
              <a:buNone/>
            </a:pPr>
            <a:r>
              <a:rPr lang="en-US" sz="1950" dirty="0" smtClean="0">
                <a:latin typeface="+mn-lt"/>
              </a:rPr>
              <a:t>This </a:t>
            </a:r>
            <a:r>
              <a:rPr lang="en-US" sz="1950" dirty="0">
                <a:latin typeface="+mn-lt"/>
              </a:rPr>
              <a:t>news story is about Volkswagen cheating on emissions tests. They have to fix 11 million cars</a:t>
            </a:r>
            <a:r>
              <a:rPr lang="en-US" sz="1950" dirty="0" smtClean="0">
                <a:latin typeface="+mn-lt"/>
              </a:rPr>
              <a:t>.</a:t>
            </a:r>
          </a:p>
          <a:p>
            <a:pPr>
              <a:buNone/>
            </a:pPr>
            <a:endParaRPr lang="en-US" sz="1950" dirty="0">
              <a:latin typeface="+mn-lt"/>
            </a:endParaRPr>
          </a:p>
          <a:p>
            <a:r>
              <a:rPr lang="en-US" sz="1950" b="1" dirty="0" smtClean="0">
                <a:solidFill>
                  <a:srgbClr val="7030A0"/>
                </a:solidFill>
                <a:latin typeface="+mn-lt"/>
                <a:cs typeface="+mj-cs"/>
              </a:rPr>
              <a:t>Advanced Level:</a:t>
            </a:r>
            <a:r>
              <a:rPr lang="en-US" sz="1950" dirty="0" smtClean="0">
                <a:solidFill>
                  <a:srgbClr val="7030A0"/>
                </a:solidFill>
                <a:latin typeface="+mn-lt"/>
                <a:cs typeface="+mj-cs"/>
              </a:rPr>
              <a:t> </a:t>
            </a:r>
          </a:p>
          <a:p>
            <a:pPr>
              <a:buNone/>
            </a:pPr>
            <a:r>
              <a:rPr lang="en-US" sz="1950" dirty="0" smtClean="0">
                <a:latin typeface="+mn-lt"/>
              </a:rPr>
              <a:t>This </a:t>
            </a:r>
            <a:r>
              <a:rPr lang="en-US" sz="1950" dirty="0">
                <a:latin typeface="+mn-lt"/>
              </a:rPr>
              <a:t>news story is about problems at Volkswagen and cheating on emissions tests. The company has to recall 11 million cars. Maybe some of their executives will go to jail.</a:t>
            </a:r>
          </a:p>
        </p:txBody>
      </p:sp>
      <p:pic>
        <p:nvPicPr>
          <p:cNvPr id="62" name="160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>
            <a:duotone>
              <a:prstClr val="black"/>
              <a:srgbClr val="FF0000">
                <a:tint val="45000"/>
                <a:satMod val="400000"/>
              </a:srgbClr>
            </a:duotone>
          </a:blip>
          <a:stretch>
            <a:fillRect/>
          </a:stretch>
        </p:blipFill>
        <p:spPr>
          <a:xfrm>
            <a:off x="4494727" y="1449947"/>
            <a:ext cx="609600" cy="609600"/>
          </a:xfrm>
          <a:prstGeom prst="rect">
            <a:avLst/>
          </a:prstGeom>
        </p:spPr>
      </p:pic>
      <p:pic>
        <p:nvPicPr>
          <p:cNvPr id="63" name="160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>
            <a:duotone>
              <a:prstClr val="black"/>
              <a:srgbClr val="00B050">
                <a:tint val="45000"/>
                <a:satMod val="400000"/>
              </a:srgbClr>
            </a:duotone>
          </a:blip>
          <a:stretch>
            <a:fillRect/>
          </a:stretch>
        </p:blipFill>
        <p:spPr>
          <a:xfrm>
            <a:off x="4503873" y="2702712"/>
            <a:ext cx="609600" cy="634359"/>
          </a:xfrm>
          <a:prstGeom prst="rect">
            <a:avLst/>
          </a:prstGeom>
        </p:spPr>
      </p:pic>
      <p:pic>
        <p:nvPicPr>
          <p:cNvPr id="64" name="1604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9">
            <a:duotone>
              <a:prstClr val="black"/>
              <a:srgbClr val="7030A0">
                <a:tint val="45000"/>
                <a:satMod val="400000"/>
              </a:srgbClr>
            </a:duotone>
          </a:blip>
          <a:stretch>
            <a:fillRect/>
          </a:stretch>
        </p:blipFill>
        <p:spPr>
          <a:xfrm>
            <a:off x="4503873" y="453046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679243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170" fill="hold"/>
                                        <p:tgtEl>
                                          <p:spTgt spid="6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2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7574" fill="hold"/>
                                        <p:tgtEl>
                                          <p:spTgt spid="6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3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5148" fill="hold"/>
                                        <p:tgtEl>
                                          <p:spTgt spid="6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4"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4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ction Button: Forward or Next 6">
            <a:hlinkClick r:id="" action="ppaction://hlinkshowjump?jump=nextslide" highlightClick="1"/>
          </p:cNvPr>
          <p:cNvSpPr/>
          <p:nvPr/>
        </p:nvSpPr>
        <p:spPr>
          <a:xfrm>
            <a:off x="11291455" y="6095999"/>
            <a:ext cx="581891" cy="429491"/>
          </a:xfrm>
          <a:prstGeom prst="actionButtonForwardNex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6" name="Rectangle 5"/>
          <p:cNvSpPr/>
          <p:nvPr/>
        </p:nvSpPr>
        <p:spPr>
          <a:xfrm>
            <a:off x="5647777" y="0"/>
            <a:ext cx="817428" cy="685800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5358" y="2414844"/>
            <a:ext cx="3267075" cy="2724150"/>
          </a:xfrm>
          <a:prstGeom prst="rect">
            <a:avLst/>
          </a:prstGeom>
        </p:spPr>
      </p:pic>
      <p:graphicFrame>
        <p:nvGraphicFramePr>
          <p:cNvPr id="10" name="Group 1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7395108"/>
              </p:ext>
            </p:extLst>
          </p:nvPr>
        </p:nvGraphicFramePr>
        <p:xfrm>
          <a:off x="1801865" y="1303319"/>
          <a:ext cx="2578974" cy="705785"/>
        </p:xfrm>
        <a:graphic>
          <a:graphicData uri="http://schemas.openxmlformats.org/drawingml/2006/table">
            <a:tbl>
              <a:tblPr/>
              <a:tblGrid>
                <a:gridCol w="2578974"/>
              </a:tblGrid>
              <a:tr h="705785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  <a:cs typeface="+mn-cs"/>
                        </a:rPr>
                        <a:t>Produced by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  <a:cs typeface="Cordia New" pitchFamily="34" charset="-34"/>
                      </a:endParaRPr>
                    </a:p>
                  </a:txBody>
                  <a:tcPr marT="45735" marB="45735" anchor="b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2698392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-143414" y="0"/>
            <a:ext cx="57911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5" name="Rectangle 4"/>
          <p:cNvSpPr/>
          <p:nvPr/>
        </p:nvSpPr>
        <p:spPr>
          <a:xfrm>
            <a:off x="5647777" y="0"/>
            <a:ext cx="817428" cy="685800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253629178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1327</TotalTime>
  <Words>656</Words>
  <Application>Microsoft Office PowerPoint</Application>
  <PresentationFormat>Widescreen</PresentationFormat>
  <Paragraphs>65</Paragraphs>
  <Slides>7</Slides>
  <Notes>0</Notes>
  <HiddenSlides>0</HiddenSlides>
  <MMClips>8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4" baseType="lpstr">
      <vt:lpstr>Angsana New</vt:lpstr>
      <vt:lpstr>Arial</vt:lpstr>
      <vt:lpstr>Calibri</vt:lpstr>
      <vt:lpstr>Calibri Light</vt:lpstr>
      <vt:lpstr>Cordia New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Natsinee.wim</dc:creator>
  <cp:lastModifiedBy>oot</cp:lastModifiedBy>
  <cp:revision>136</cp:revision>
  <dcterms:created xsi:type="dcterms:W3CDTF">2015-01-09T05:03:30Z</dcterms:created>
  <dcterms:modified xsi:type="dcterms:W3CDTF">2016-01-16T06:50:19Z</dcterms:modified>
</cp:coreProperties>
</file>